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25"/>
  </p:notesMasterIdLst>
  <p:handoutMasterIdLst>
    <p:handoutMasterId r:id="rId26"/>
  </p:handoutMasterIdLst>
  <p:sldIdLst>
    <p:sldId id="295" r:id="rId2"/>
    <p:sldId id="311" r:id="rId3"/>
    <p:sldId id="352" r:id="rId4"/>
    <p:sldId id="341" r:id="rId5"/>
    <p:sldId id="361" r:id="rId6"/>
    <p:sldId id="362" r:id="rId7"/>
    <p:sldId id="359" r:id="rId8"/>
    <p:sldId id="363" r:id="rId9"/>
    <p:sldId id="365" r:id="rId10"/>
    <p:sldId id="370" r:id="rId11"/>
    <p:sldId id="366" r:id="rId12"/>
    <p:sldId id="371" r:id="rId13"/>
    <p:sldId id="372" r:id="rId14"/>
    <p:sldId id="369" r:id="rId15"/>
    <p:sldId id="360" r:id="rId16"/>
    <p:sldId id="367" r:id="rId17"/>
    <p:sldId id="377" r:id="rId18"/>
    <p:sldId id="373" r:id="rId19"/>
    <p:sldId id="374" r:id="rId20"/>
    <p:sldId id="375" r:id="rId21"/>
    <p:sldId id="368" r:id="rId22"/>
    <p:sldId id="358" r:id="rId23"/>
    <p:sldId id="376" r:id="rId24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CCFF"/>
    <a:srgbClr val="FF9933"/>
    <a:srgbClr val="FFFF99"/>
    <a:srgbClr val="A9CEEF"/>
    <a:srgbClr val="BBD8F3"/>
    <a:srgbClr val="A2CAEE"/>
    <a:srgbClr val="FFFF00"/>
    <a:srgbClr val="5B1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39" autoAdjust="0"/>
    <p:restoredTop sz="85022" autoAdjust="0"/>
  </p:normalViewPr>
  <p:slideViewPr>
    <p:cSldViewPr snapToGrid="0">
      <p:cViewPr varScale="1">
        <p:scale>
          <a:sx n="95" d="100"/>
          <a:sy n="95" d="100"/>
        </p:scale>
        <p:origin x="1032" y="78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fld id="{C2085ACB-F9C0-4EAF-9482-6C14B8723E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5184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-1588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-1588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t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>
              <a:defRPr sz="1100" i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368" tIns="0" rIns="20368" bIns="0" numCol="1" anchor="b" anchorCtr="0" compatLnSpc="1">
            <a:prstTxWarp prst="textNoShape">
              <a:avLst/>
            </a:prstTxWarp>
          </a:bodyPr>
          <a:lstStyle>
            <a:lvl1pPr algn="r">
              <a:defRPr sz="1100" i="1"/>
            </a:lvl1pPr>
          </a:lstStyle>
          <a:p>
            <a:pPr>
              <a:defRPr/>
            </a:pPr>
            <a:fld id="{7ADC1A46-61BE-43D9-8505-2CD98EDB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38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47" tIns="49224" rIns="98447" bIns="492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6631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9900" y="727075"/>
            <a:ext cx="6373813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015863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42B4CA7-2B00-433D-B4E0-EC97C85D12F5}" type="slidenum">
              <a:rPr lang="en-US" altLang="en-US" sz="1100" smtClean="0"/>
              <a:pPr/>
              <a:t>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064002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4F3C761-8693-49CB-A02F-C70C9181D068}" type="slidenum">
              <a:rPr lang="en-US" altLang="en-US" sz="1100" smtClean="0"/>
              <a:pPr/>
              <a:t>10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564860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8CA2BD1-421D-49F5-95A3-0F22C264439E}" type="slidenum">
              <a:rPr lang="en-US" altLang="en-US" sz="1100" smtClean="0"/>
              <a:pPr/>
              <a:t>11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072400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EF0096E-769B-48F5-B68C-73266EED071A}" type="slidenum">
              <a:rPr lang="en-US" altLang="en-US" sz="1100" smtClean="0"/>
              <a:pPr/>
              <a:t>12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7523175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44E14FF-0756-449D-BF06-9E09BF3D4987}" type="slidenum">
              <a:rPr lang="en-US" altLang="en-US" sz="1100" smtClean="0"/>
              <a:pPr/>
              <a:t>13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675630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3FC3F84-3C5F-48FD-958A-6D66F2BADA54}" type="slidenum">
              <a:rPr lang="en-US" altLang="en-US" sz="1100" smtClean="0"/>
              <a:pPr/>
              <a:t>14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6810824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B938300-105B-4070-9292-D806FD9EC00E}" type="slidenum">
              <a:rPr lang="en-US" altLang="en-US" sz="1100" smtClean="0"/>
              <a:pPr/>
              <a:t>15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133224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1FD7C1C-FD23-4D51-8645-273263B3AD0F}" type="slidenum">
              <a:rPr lang="en-US" altLang="en-US" sz="1100" smtClean="0"/>
              <a:pPr/>
              <a:t>16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1551202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368" tIns="0" rIns="20368" bIns="0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EE51BE19-6E39-4BB2-A62B-34C108002BEE}" type="slidenum">
              <a:rPr lang="en-US" altLang="en-US" sz="1100" i="1"/>
              <a:pPr algn="r"/>
              <a:t>17</a:t>
            </a:fld>
            <a:endParaRPr lang="en-US" altLang="en-US" sz="1100" i="1"/>
          </a:p>
        </p:txBody>
      </p:sp>
    </p:spTree>
    <p:extLst>
      <p:ext uri="{BB962C8B-B14F-4D97-AF65-F5344CB8AC3E}">
        <p14:creationId xmlns:p14="http://schemas.microsoft.com/office/powerpoint/2010/main" val="22110280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6D3CBD1-EEFC-46E6-8774-5427D5B391D1}" type="slidenum">
              <a:rPr lang="en-US" altLang="en-US" sz="1100" smtClean="0"/>
              <a:pPr/>
              <a:t>18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6746533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FAB4347-5CA8-411E-A3DB-434208A086E7}" type="slidenum">
              <a:rPr lang="en-US" altLang="en-US" sz="1100" smtClean="0"/>
              <a:pPr/>
              <a:t>19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413178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D9F5D63-2494-4B3A-9F98-872E39F6F59F}" type="slidenum">
              <a:rPr lang="en-US" altLang="en-US" sz="1100" smtClean="0"/>
              <a:pPr/>
              <a:t>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1957605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3D89209-A873-49E0-BED5-CC39305AC5E6}" type="slidenum">
              <a:rPr lang="en-US" altLang="en-US" sz="1100" smtClean="0"/>
              <a:pPr/>
              <a:t>20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5084773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D0CC475-C99B-42C9-9DF9-B0C32814C824}" type="slidenum">
              <a:rPr lang="en-US" altLang="en-US" sz="1100" smtClean="0"/>
              <a:pPr/>
              <a:t>21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9188853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7429B65-B940-42E6-AC86-899CC24332A8}" type="slidenum">
              <a:rPr lang="en-US" altLang="en-US" sz="1100" smtClean="0"/>
              <a:pPr/>
              <a:t>22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3835714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C7628A6-5C41-4E84-8574-543CA705FF6D}" type="slidenum">
              <a:rPr lang="en-US" altLang="en-US" sz="1100" smtClean="0"/>
              <a:pPr/>
              <a:t>23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171674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52BD0B6-72C1-4910-AA8F-5ACB567444DC}" type="slidenum">
              <a:rPr lang="en-US" altLang="en-US" sz="1100" smtClean="0"/>
              <a:pPr/>
              <a:t>3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5675780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8D8E620-90A3-4AB2-B514-5A1BB5E4B88B}" type="slidenum">
              <a:rPr lang="en-US" altLang="en-US" sz="1100" smtClean="0"/>
              <a:pPr/>
              <a:t>4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367735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413C1CD-0B70-4649-8C12-7E50E6BA1A85}" type="slidenum">
              <a:rPr lang="en-US" altLang="en-US" sz="1100" smtClean="0"/>
              <a:pPr/>
              <a:t>5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033266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DFF0ACF-CC45-44EE-81D6-134BEE68C874}" type="slidenum">
              <a:rPr lang="en-US" altLang="en-US" sz="1100" smtClean="0"/>
              <a:pPr/>
              <a:t>6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925159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8948D74-C1FC-4A34-AEB3-0BC2C4567DEA}" type="slidenum">
              <a:rPr lang="en-US" altLang="en-US" sz="1100" smtClean="0"/>
              <a:pPr/>
              <a:t>7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3402654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78B4989-4952-4A15-A78D-4DACE91A69C0}" type="slidenum">
              <a:rPr lang="en-US" altLang="en-US" sz="1100" smtClean="0"/>
              <a:pPr/>
              <a:t>8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1484687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69900" y="727075"/>
            <a:ext cx="6373813" cy="3586163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528681F-FC31-4F4D-82D4-641FBEF0D8EB}" type="slidenum">
              <a:rPr lang="en-US" altLang="en-US" sz="1100" smtClean="0"/>
              <a:pPr/>
              <a:t>9</a:t>
            </a:fld>
            <a:endParaRPr lang="en-US" altLang="en-US" sz="1100"/>
          </a:p>
        </p:txBody>
      </p:sp>
    </p:spTree>
    <p:extLst>
      <p:ext uri="{BB962C8B-B14F-4D97-AF65-F5344CB8AC3E}">
        <p14:creationId xmlns:p14="http://schemas.microsoft.com/office/powerpoint/2010/main" val="226769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4D10D-4B20-4F0E-81EF-ED9FC2FDB906}" type="datetime1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BD05-5801-4118-86F3-C116A71E36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11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7D682-FFA6-44CC-95B1-4ECF7357EC2D}" type="datetime1">
              <a:rPr lang="en-US" smtClean="0"/>
              <a:t>7/26/2024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C1150-39E6-45B5-89E9-A1C0832AF1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296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856" y="1551433"/>
            <a:ext cx="10972800" cy="400530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E21D9-09BF-4191-8040-AEE2DD4C0BD9}" type="datetime1">
              <a:rPr lang="en-US" smtClean="0"/>
              <a:t>7/26/2024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18924" y="5863003"/>
            <a:ext cx="5386664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E0121-CA7F-4F7A-9800-B43D05FE81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BF4C6A-FD04-283C-3575-2AF43058AB0B}"/>
              </a:ext>
            </a:extLst>
          </p:cNvPr>
          <p:cNvSpPr txBox="1"/>
          <p:nvPr userDrawn="1"/>
        </p:nvSpPr>
        <p:spPr>
          <a:xfrm>
            <a:off x="3048000" y="3200266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11344447-459B-4D3B-B2E9-7423C23E746D}" type="datetime1">
              <a:rPr lang="en-US" sz="2400" smtClean="0"/>
              <a:pPr/>
              <a:t>7/26/2024</a:t>
            </a:fld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12850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1367367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CE29F54F-5314-4DC0-A8F8-23D2B2126677}" type="datetime1">
              <a:rPr lang="en-US" smtClean="0"/>
              <a:t>7/26/2024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BCBCBC"/>
                </a:solidFill>
              </a:defRPr>
            </a:lvl1pPr>
          </a:lstStyle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860695C-5AD7-4C0A-9ABB-460EEECD9F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A9A119-FADD-77A1-CF17-9C537E5D7EE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68462" y="5760720"/>
            <a:ext cx="920376" cy="9144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4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3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2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19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856822" y="2734768"/>
            <a:ext cx="8477249" cy="2272145"/>
          </a:xfrm>
          <a:prstGeom prst="rect">
            <a:avLst/>
          </a:prstGeom>
          <a:solidFill>
            <a:schemeClr val="bg1">
              <a:lumMod val="65000"/>
              <a:lumOff val="35000"/>
              <a:alpha val="62000"/>
            </a:schemeClr>
          </a:solidFill>
          <a:ln w="101600"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Tension Member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AISC Manual – 16</a:t>
            </a:r>
            <a:r>
              <a:rPr lang="en-US" sz="4800" b="1" baseline="30000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th</a:t>
            </a: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Edition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ANSI/AISC 360-22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8A1F6B-FB14-449E-BAF7-341AA062147B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03209" y="5481607"/>
            <a:ext cx="2536825" cy="460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Developed by Scott Civjan</a:t>
            </a:r>
          </a:p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University of Massachusetts, Amherst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856821" y="535258"/>
            <a:ext cx="8229600" cy="1828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63500" dist="50800" dir="2700000">
              <a:schemeClr val="tx1">
                <a:lumMod val="50000"/>
                <a:alpha val="50000"/>
              </a:schemeClr>
            </a:innerShdw>
          </a:effectLst>
          <a:scene3d>
            <a:camera prst="orthographicFront"/>
            <a:lightRig rig="soft" dir="t">
              <a:rot lat="0" lon="0" rev="16800000"/>
            </a:lightRig>
          </a:scene3d>
          <a:sp3d prstMaterial="plastic">
            <a:bevelT w="25400"/>
          </a:sp3d>
        </p:spPr>
        <p:txBody>
          <a:bodyPr anchor="ctr"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Teaching Modules for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ln w="6350">
                  <a:noFill/>
                </a:ln>
                <a:solidFill>
                  <a:schemeClr val="tx1">
                    <a:lumMod val="9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Steel Instruction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DF428B2-077D-1F2E-4A13-EC5682F8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 bwMode="auto">
          <a:xfrm>
            <a:off x="2257112" y="1407022"/>
            <a:ext cx="7186613" cy="12747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Diagonal hole pattern: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Net Width = Gross Width + </a:t>
            </a:r>
            <a:r>
              <a:rPr lang="el-GR" dirty="0">
                <a:solidFill>
                  <a:schemeClr val="bg1"/>
                </a:solidFill>
                <a:cs typeface="Times New Roman" pitchFamily="18" charset="0"/>
              </a:rPr>
              <a:t>Σ</a:t>
            </a:r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US" baseline="30000" dirty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chemeClr val="bg1"/>
                </a:solidFill>
              </a:rPr>
              <a:t>/4g – width of all holes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Section B4.3b.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2236476" y="2916734"/>
            <a:ext cx="8645525" cy="9318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228600" algn="l"/>
                <a:tab pos="457200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s	</a:t>
            </a:r>
            <a:r>
              <a:rPr lang="en-US" dirty="0">
                <a:solidFill>
                  <a:schemeClr val="bg1"/>
                </a:solidFill>
              </a:rPr>
              <a:t>=	longitudinal center-to-center spacing of holes (pitch)</a:t>
            </a:r>
          </a:p>
          <a:p>
            <a:pPr>
              <a:tabLst>
                <a:tab pos="228600" algn="l"/>
                <a:tab pos="457200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g </a:t>
            </a:r>
            <a:r>
              <a:rPr lang="en-US" dirty="0">
                <a:solidFill>
                  <a:schemeClr val="bg1"/>
                </a:solidFill>
              </a:rPr>
              <a:t>= transverse center-to-center spacing between fastener lines (gage)</a:t>
            </a:r>
          </a:p>
        </p:txBody>
      </p:sp>
      <p:sp>
        <p:nvSpPr>
          <p:cNvPr id="11270" name="TextBox 29"/>
          <p:cNvSpPr txBox="1">
            <a:spLocks noChangeArrowheads="1"/>
          </p:cNvSpPr>
          <p:nvPr/>
        </p:nvSpPr>
        <p:spPr bwMode="auto">
          <a:xfrm>
            <a:off x="3699120" y="4047270"/>
            <a:ext cx="5237163" cy="226536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10" name="Flowchart: Document 9"/>
          <p:cNvSpPr>
            <a:spLocks noChangeArrowheads="1"/>
          </p:cNvSpPr>
          <p:nvPr/>
        </p:nvSpPr>
        <p:spPr bwMode="auto">
          <a:xfrm rot="16200000">
            <a:off x="5431396" y="3482444"/>
            <a:ext cx="1612900" cy="3098800"/>
          </a:xfrm>
          <a:prstGeom prst="flowChartDocument">
            <a:avLst/>
          </a:prstGeom>
          <a:solidFill>
            <a:srgbClr val="C00000"/>
          </a:solidFill>
          <a:ln w="25400" algn="ctr">
            <a:solidFill>
              <a:schemeClr val="bg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7536422" y="5114616"/>
            <a:ext cx="808037" cy="0"/>
          </a:xfrm>
          <a:prstGeom prst="straightConnector1">
            <a:avLst/>
          </a:prstGeom>
          <a:ln w="127000">
            <a:solidFill>
              <a:schemeClr val="bg1"/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Oval 12"/>
          <p:cNvSpPr/>
          <p:nvPr/>
        </p:nvSpPr>
        <p:spPr>
          <a:xfrm>
            <a:off x="5002771" y="4659003"/>
            <a:ext cx="228600" cy="2286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4" name="Oval 13"/>
          <p:cNvSpPr/>
          <p:nvPr/>
        </p:nvSpPr>
        <p:spPr>
          <a:xfrm>
            <a:off x="5585383" y="5294003"/>
            <a:ext cx="228600" cy="2286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5" name="Oval 14"/>
          <p:cNvSpPr/>
          <p:nvPr/>
        </p:nvSpPr>
        <p:spPr>
          <a:xfrm>
            <a:off x="6256896" y="4678053"/>
            <a:ext cx="228600" cy="2286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6" name="Oval 15"/>
          <p:cNvSpPr/>
          <p:nvPr/>
        </p:nvSpPr>
        <p:spPr>
          <a:xfrm>
            <a:off x="6809346" y="5294003"/>
            <a:ext cx="228600" cy="22860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6299759" y="4297053"/>
            <a:ext cx="79375" cy="388938"/>
          </a:xfrm>
          <a:custGeom>
            <a:avLst/>
            <a:gdLst>
              <a:gd name="connsiteX0" fmla="*/ 6279 w 78192"/>
              <a:gd name="connsiteY0" fmla="*/ 0 h 389964"/>
              <a:gd name="connsiteX1" fmla="*/ 19726 w 78192"/>
              <a:gd name="connsiteY1" fmla="*/ 147917 h 389964"/>
              <a:gd name="connsiteX2" fmla="*/ 6279 w 78192"/>
              <a:gd name="connsiteY2" fmla="*/ 215153 h 389964"/>
              <a:gd name="connsiteX3" fmla="*/ 46620 w 78192"/>
              <a:gd name="connsiteY3" fmla="*/ 242047 h 389964"/>
              <a:gd name="connsiteX4" fmla="*/ 73514 w 78192"/>
              <a:gd name="connsiteY4" fmla="*/ 282388 h 389964"/>
              <a:gd name="connsiteX5" fmla="*/ 33173 w 78192"/>
              <a:gd name="connsiteY5" fmla="*/ 363070 h 389964"/>
              <a:gd name="connsiteX6" fmla="*/ 33173 w 78192"/>
              <a:gd name="connsiteY6" fmla="*/ 389964 h 38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192" h="389964">
                <a:moveTo>
                  <a:pt x="6279" y="0"/>
                </a:moveTo>
                <a:cubicBezTo>
                  <a:pt x="10761" y="49306"/>
                  <a:pt x="19726" y="98408"/>
                  <a:pt x="19726" y="147917"/>
                </a:cubicBezTo>
                <a:cubicBezTo>
                  <a:pt x="19726" y="170773"/>
                  <a:pt x="0" y="193177"/>
                  <a:pt x="6279" y="215153"/>
                </a:cubicBezTo>
                <a:cubicBezTo>
                  <a:pt x="10719" y="230692"/>
                  <a:pt x="33173" y="233082"/>
                  <a:pt x="46620" y="242047"/>
                </a:cubicBezTo>
                <a:cubicBezTo>
                  <a:pt x="55585" y="255494"/>
                  <a:pt x="70857" y="266447"/>
                  <a:pt x="73514" y="282388"/>
                </a:cubicBezTo>
                <a:cubicBezTo>
                  <a:pt x="78192" y="310456"/>
                  <a:pt x="41437" y="342410"/>
                  <a:pt x="33173" y="363070"/>
                </a:cubicBezTo>
                <a:cubicBezTo>
                  <a:pt x="29844" y="371393"/>
                  <a:pt x="33173" y="380999"/>
                  <a:pt x="33173" y="389964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6441047" y="4887604"/>
            <a:ext cx="414337" cy="441325"/>
          </a:xfrm>
          <a:custGeom>
            <a:avLst/>
            <a:gdLst>
              <a:gd name="connsiteX0" fmla="*/ 0 w 394937"/>
              <a:gd name="connsiteY0" fmla="*/ 0 h 430306"/>
              <a:gd name="connsiteX1" fmla="*/ 40341 w 394937"/>
              <a:gd name="connsiteY1" fmla="*/ 26894 h 430306"/>
              <a:gd name="connsiteX2" fmla="*/ 67235 w 394937"/>
              <a:gd name="connsiteY2" fmla="*/ 67235 h 430306"/>
              <a:gd name="connsiteX3" fmla="*/ 174812 w 394937"/>
              <a:gd name="connsiteY3" fmla="*/ 147918 h 430306"/>
              <a:gd name="connsiteX4" fmla="*/ 228600 w 394937"/>
              <a:gd name="connsiteY4" fmla="*/ 228600 h 430306"/>
              <a:gd name="connsiteX5" fmla="*/ 255494 w 394937"/>
              <a:gd name="connsiteY5" fmla="*/ 268941 h 430306"/>
              <a:gd name="connsiteX6" fmla="*/ 363070 w 394937"/>
              <a:gd name="connsiteY6" fmla="*/ 363071 h 430306"/>
              <a:gd name="connsiteX7" fmla="*/ 389964 w 394937"/>
              <a:gd name="connsiteY7" fmla="*/ 430306 h 43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937" h="430306">
                <a:moveTo>
                  <a:pt x="0" y="0"/>
                </a:moveTo>
                <a:cubicBezTo>
                  <a:pt x="13447" y="8965"/>
                  <a:pt x="28913" y="15466"/>
                  <a:pt x="40341" y="26894"/>
                </a:cubicBezTo>
                <a:cubicBezTo>
                  <a:pt x="51769" y="38322"/>
                  <a:pt x="55072" y="56593"/>
                  <a:pt x="67235" y="67235"/>
                </a:cubicBezTo>
                <a:cubicBezTo>
                  <a:pt x="107679" y="102623"/>
                  <a:pt x="144982" y="108145"/>
                  <a:pt x="174812" y="147918"/>
                </a:cubicBezTo>
                <a:cubicBezTo>
                  <a:pt x="194206" y="173776"/>
                  <a:pt x="210671" y="201706"/>
                  <a:pt x="228600" y="228600"/>
                </a:cubicBezTo>
                <a:lnTo>
                  <a:pt x="255494" y="268941"/>
                </a:lnTo>
                <a:cubicBezTo>
                  <a:pt x="291010" y="375490"/>
                  <a:pt x="254425" y="344963"/>
                  <a:pt x="363070" y="363071"/>
                </a:cubicBezTo>
                <a:cubicBezTo>
                  <a:pt x="394937" y="410871"/>
                  <a:pt x="389964" y="387251"/>
                  <a:pt x="389964" y="430306"/>
                </a:cubicBezTo>
              </a:path>
            </a:pathLst>
          </a:cu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rot="10800000" flipV="1">
            <a:off x="5271058" y="4766953"/>
            <a:ext cx="941388" cy="142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>
            <a:off x="3845483" y="4766953"/>
            <a:ext cx="1049338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10800000">
            <a:off x="5875896" y="5411478"/>
            <a:ext cx="874712" cy="158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10860000" flipV="1">
            <a:off x="3926447" y="5397192"/>
            <a:ext cx="1546225" cy="2698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4" name="TextBox 66"/>
          <p:cNvSpPr txBox="1">
            <a:spLocks noChangeArrowheads="1"/>
          </p:cNvSpPr>
          <p:nvPr/>
        </p:nvSpPr>
        <p:spPr bwMode="auto">
          <a:xfrm>
            <a:off x="3670858" y="4820928"/>
            <a:ext cx="444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i="1">
                <a:solidFill>
                  <a:schemeClr val="bg1"/>
                </a:solidFill>
              </a:rPr>
              <a:t>g</a:t>
            </a:r>
          </a:p>
        </p:txBody>
      </p:sp>
      <p:cxnSp>
        <p:nvCxnSpPr>
          <p:cNvPr id="26" name="Straight Connector 25"/>
          <p:cNvCxnSpPr/>
          <p:nvPr/>
        </p:nvCxnSpPr>
        <p:spPr>
          <a:xfrm rot="16200000" flipH="1">
            <a:off x="5715558" y="5573403"/>
            <a:ext cx="1276350" cy="127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938549" y="5573976"/>
            <a:ext cx="0" cy="63125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7" name="TextBox 74"/>
          <p:cNvSpPr txBox="1">
            <a:spLocks noChangeArrowheads="1"/>
          </p:cNvSpPr>
          <p:nvPr/>
        </p:nvSpPr>
        <p:spPr bwMode="auto">
          <a:xfrm>
            <a:off x="6455333" y="5773428"/>
            <a:ext cx="349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i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11288" name="TextBox 74"/>
          <p:cNvSpPr txBox="1">
            <a:spLocks noChangeArrowheads="1"/>
          </p:cNvSpPr>
          <p:nvPr/>
        </p:nvSpPr>
        <p:spPr bwMode="auto">
          <a:xfrm>
            <a:off x="7676121" y="4543116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b="1">
                <a:solidFill>
                  <a:schemeClr val="bg1"/>
                </a:solidFill>
              </a:rPr>
              <a:t>P</a:t>
            </a:r>
            <a:r>
              <a:rPr lang="en-US" altLang="en-US" b="1" baseline="-25000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FB6FF-9DA8-4755-B93F-507C6A65049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1290" name="Line 33"/>
          <p:cNvSpPr>
            <a:spLocks noChangeShapeType="1"/>
          </p:cNvSpPr>
          <p:nvPr/>
        </p:nvSpPr>
        <p:spPr bwMode="auto">
          <a:xfrm>
            <a:off x="6355321" y="6154428"/>
            <a:ext cx="577541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med"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1" name="Line 34"/>
          <p:cNvSpPr>
            <a:spLocks noChangeShapeType="1"/>
          </p:cNvSpPr>
          <p:nvPr/>
        </p:nvSpPr>
        <p:spPr bwMode="auto">
          <a:xfrm>
            <a:off x="4336021" y="4773303"/>
            <a:ext cx="0" cy="6429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arrow" w="lg" len="med"/>
            <a:tailEnd type="arrow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895724" y="6493894"/>
            <a:ext cx="3870325" cy="282573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A34D19-1858-D27F-43BE-E71838D2219A}"/>
              </a:ext>
            </a:extLst>
          </p:cNvPr>
          <p:cNvSpPr txBox="1"/>
          <p:nvPr/>
        </p:nvSpPr>
        <p:spPr>
          <a:xfrm>
            <a:off x="2233614" y="406666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 bwMode="auto">
          <a:xfrm>
            <a:off x="3325814" y="2006600"/>
            <a:ext cx="3455987" cy="68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Holes or openings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325814" y="3063874"/>
            <a:ext cx="5981700" cy="18446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3476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Section B4.3b</a:t>
            </a:r>
          </a:p>
          <a:p>
            <a:pPr>
              <a:tabLst>
                <a:tab pos="3476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Use1/16” greater bolt hole width than nominal 	hole dimension shown in Table J3.3. </a:t>
            </a:r>
          </a:p>
          <a:p>
            <a:pPr>
              <a:tabLst>
                <a:tab pos="347663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Accounts for potential damage in fabrication.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EE2FBA-EC76-49CB-852B-4C64A5DA43D7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B27A1E-BAC3-5F4A-1121-2CF88652E9ED}"/>
              </a:ext>
            </a:extLst>
          </p:cNvPr>
          <p:cNvSpPr txBox="1"/>
          <p:nvPr/>
        </p:nvSpPr>
        <p:spPr>
          <a:xfrm>
            <a:off x="2233614" y="858839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 bwMode="auto">
          <a:xfrm>
            <a:off x="3327400" y="2005013"/>
            <a:ext cx="4122738" cy="6905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</a:rPr>
              <a:t>When considering angles: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3327400" y="2972630"/>
            <a:ext cx="5078412" cy="18716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Find gage (</a:t>
            </a:r>
            <a:r>
              <a:rPr lang="en-US" i="1" dirty="0">
                <a:solidFill>
                  <a:schemeClr val="bg1"/>
                </a:solidFill>
              </a:rPr>
              <a:t>g</a:t>
            </a:r>
            <a:r>
              <a:rPr lang="en-US" dirty="0">
                <a:solidFill>
                  <a:schemeClr val="bg1"/>
                </a:solidFill>
              </a:rPr>
              <a:t>) on page 1-52 of Manual, Table 1-7A, “Workable Gages in Angle Legs” unless otherwise noted.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C5A74A-2DB4-41BB-97FE-77874DB508C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688327-D32F-3AA4-3F4A-6CDB84329279}"/>
              </a:ext>
            </a:extLst>
          </p:cNvPr>
          <p:cNvSpPr txBox="1"/>
          <p:nvPr/>
        </p:nvSpPr>
        <p:spPr>
          <a:xfrm>
            <a:off x="2233614" y="858839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 bwMode="auto">
          <a:xfrm>
            <a:off x="3859213" y="2006602"/>
            <a:ext cx="2460625" cy="6858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n </a:t>
            </a:r>
            <a:r>
              <a:rPr lang="en-US">
                <a:solidFill>
                  <a:schemeClr val="bg1"/>
                </a:solidFill>
              </a:rPr>
              <a:t>= Net Area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851275" y="2901951"/>
            <a:ext cx="4521200" cy="8794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n </a:t>
            </a:r>
            <a:r>
              <a:rPr lang="en-US">
                <a:solidFill>
                  <a:schemeClr val="bg1"/>
                </a:solidFill>
              </a:rPr>
              <a:t>= </a:t>
            </a: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g</a:t>
            </a:r>
            <a:r>
              <a:rPr lang="en-US">
                <a:solidFill>
                  <a:schemeClr val="bg1"/>
                </a:solidFill>
              </a:rPr>
              <a:t>- ∑(</a:t>
            </a:r>
            <a:r>
              <a:rPr lang="en-US" i="1">
                <a:solidFill>
                  <a:schemeClr val="bg1"/>
                </a:solidFill>
              </a:rPr>
              <a:t>d</a:t>
            </a:r>
            <a:r>
              <a:rPr lang="en-US" i="1" baseline="-25000">
                <a:solidFill>
                  <a:schemeClr val="bg1"/>
                </a:solidFill>
              </a:rPr>
              <a:t>n</a:t>
            </a:r>
            <a:r>
              <a:rPr lang="en-US" i="1">
                <a:solidFill>
                  <a:schemeClr val="bg1"/>
                </a:solidFill>
              </a:rPr>
              <a:t>+</a:t>
            </a:r>
            <a:r>
              <a:rPr lang="en-US">
                <a:solidFill>
                  <a:schemeClr val="bg1"/>
                </a:solidFill>
              </a:rPr>
              <a:t>1/16)</a:t>
            </a:r>
            <a:r>
              <a:rPr lang="en-US" i="1">
                <a:solidFill>
                  <a:schemeClr val="bg1"/>
                </a:solidFill>
              </a:rPr>
              <a:t>t </a:t>
            </a:r>
            <a:r>
              <a:rPr lang="en-US">
                <a:solidFill>
                  <a:schemeClr val="bg1"/>
                </a:solidFill>
              </a:rPr>
              <a:t>+ </a:t>
            </a:r>
            <a:r>
              <a:rPr lang="en-US">
                <a:solidFill>
                  <a:schemeClr val="bg1"/>
                </a:solidFill>
                <a:cs typeface="Times New Roman" pitchFamily="18" charset="0"/>
              </a:rPr>
              <a:t>∑</a:t>
            </a:r>
            <a:r>
              <a:rPr lang="en-US">
                <a:solidFill>
                  <a:schemeClr val="bg1"/>
                </a:solidFill>
              </a:rPr>
              <a:t>(</a:t>
            </a:r>
            <a:r>
              <a:rPr lang="en-US" i="1">
                <a:solidFill>
                  <a:schemeClr val="bg1"/>
                </a:solidFill>
              </a:rPr>
              <a:t>s</a:t>
            </a:r>
            <a:r>
              <a:rPr lang="en-US" baseline="30000">
                <a:solidFill>
                  <a:schemeClr val="bg1"/>
                </a:solidFill>
              </a:rPr>
              <a:t>2</a:t>
            </a:r>
            <a:r>
              <a:rPr lang="en-US">
                <a:solidFill>
                  <a:schemeClr val="bg1"/>
                </a:solidFill>
              </a:rPr>
              <a:t>/(4</a:t>
            </a:r>
            <a:r>
              <a:rPr lang="en-US" i="1">
                <a:solidFill>
                  <a:schemeClr val="bg1"/>
                </a:solidFill>
              </a:rPr>
              <a:t>g</a:t>
            </a:r>
            <a:r>
              <a:rPr lang="en-US">
                <a:solidFill>
                  <a:schemeClr val="bg1"/>
                </a:solidFill>
              </a:rPr>
              <a:t>))</a:t>
            </a:r>
            <a:r>
              <a:rPr lang="en-US" i="1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3859213" y="4017964"/>
            <a:ext cx="5497512" cy="15573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347663" algn="l"/>
                <a:tab pos="62547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d</a:t>
            </a:r>
            <a:r>
              <a:rPr lang="en-US" i="1" baseline="-25000" dirty="0" err="1">
                <a:solidFill>
                  <a:schemeClr val="bg1"/>
                </a:solidFill>
              </a:rPr>
              <a:t>n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nominal hole diameter</a:t>
            </a:r>
          </a:p>
          <a:p>
            <a:pPr>
              <a:tabLst>
                <a:tab pos="347663" algn="l"/>
                <a:tab pos="62547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t	</a:t>
            </a:r>
            <a:r>
              <a:rPr lang="en-US" dirty="0">
                <a:solidFill>
                  <a:schemeClr val="bg1"/>
                </a:solidFill>
              </a:rPr>
              <a:t>=	thickness of tension member</a:t>
            </a:r>
          </a:p>
          <a:p>
            <a:pPr>
              <a:tabLst>
                <a:tab pos="347663" algn="l"/>
                <a:tab pos="62547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Other terms defined on previous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CF71F-4A21-4D6E-98B8-4DE71E88DD52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51C9F-22DF-9E29-E9DB-2F843AEB897E}"/>
              </a:ext>
            </a:extLst>
          </p:cNvPr>
          <p:cNvSpPr txBox="1"/>
          <p:nvPr/>
        </p:nvSpPr>
        <p:spPr>
          <a:xfrm>
            <a:off x="2233614" y="858839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 bwMode="auto">
          <a:xfrm>
            <a:off x="2375106" y="1648331"/>
            <a:ext cx="6886575" cy="7921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51752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A</a:t>
            </a:r>
            <a:r>
              <a:rPr lang="en-US" i="1" baseline="-25000" dirty="0">
                <a:solidFill>
                  <a:schemeClr val="bg1"/>
                </a:solidFill>
              </a:rPr>
              <a:t>e </a:t>
            </a:r>
            <a:r>
              <a:rPr lang="en-US" dirty="0">
                <a:solidFill>
                  <a:schemeClr val="bg1"/>
                </a:solidFill>
              </a:rPr>
              <a:t>= Effective Net Area</a:t>
            </a:r>
          </a:p>
          <a:p>
            <a:pPr>
              <a:tabLst>
                <a:tab pos="51752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Modify net area (</a:t>
            </a:r>
            <a:r>
              <a:rPr lang="en-US" i="1" dirty="0">
                <a:solidFill>
                  <a:schemeClr val="bg1"/>
                </a:solidFill>
              </a:rPr>
              <a:t>A</a:t>
            </a:r>
            <a:r>
              <a:rPr lang="en-US" i="1" baseline="-25000" dirty="0">
                <a:solidFill>
                  <a:schemeClr val="bg1"/>
                </a:solidFill>
              </a:rPr>
              <a:t>n</a:t>
            </a:r>
            <a:r>
              <a:rPr lang="en-US" dirty="0">
                <a:solidFill>
                  <a:schemeClr val="bg1"/>
                </a:solidFill>
              </a:rPr>
              <a:t>) to account for shear lag.</a:t>
            </a:r>
          </a:p>
        </p:txBody>
      </p:sp>
      <p:grpSp>
        <p:nvGrpSpPr>
          <p:cNvPr id="15365" name="Group 15"/>
          <p:cNvGrpSpPr>
            <a:grpSpLocks/>
          </p:cNvGrpSpPr>
          <p:nvPr/>
        </p:nvGrpSpPr>
        <p:grpSpPr bwMode="auto">
          <a:xfrm>
            <a:off x="2851150" y="4148138"/>
            <a:ext cx="1855788" cy="1746250"/>
            <a:chOff x="1663700" y="4613275"/>
            <a:chExt cx="1855788" cy="1746250"/>
          </a:xfrm>
        </p:grpSpPr>
        <p:sp>
          <p:nvSpPr>
            <p:cNvPr id="7" name="TextBox 6"/>
            <p:cNvSpPr txBox="1"/>
            <p:nvPr/>
          </p:nvSpPr>
          <p:spPr bwMode="auto">
            <a:xfrm>
              <a:off x="1663700" y="4613275"/>
              <a:ext cx="1855788" cy="1746250"/>
            </a:xfrm>
            <a:prstGeom prst="rect">
              <a:avLst/>
            </a:prstGeom>
            <a:solidFill>
              <a:schemeClr val="tx1">
                <a:lumMod val="95000"/>
                <a:alpha val="62000"/>
              </a:schemeClr>
            </a:solidFill>
            <a:ln w="38100" cap="flat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en-US" dirty="0">
                <a:solidFill>
                  <a:schemeClr val="bg1"/>
                </a:solidFill>
              </a:endParaRPr>
            </a:p>
            <a:p>
              <a:pPr>
                <a:defRPr/>
              </a:pPr>
              <a:endParaRPr lang="en-US" dirty="0">
                <a:solidFill>
                  <a:schemeClr val="bg1"/>
                </a:solidFill>
              </a:endParaRPr>
            </a:p>
            <a:p>
              <a:pPr>
                <a:defRPr/>
              </a:pPr>
              <a:r>
                <a:rPr lang="en-US" dirty="0">
                  <a:solidFill>
                    <a:schemeClr val="bg1"/>
                  </a:solidFill>
                </a:rPr>
                <a:t>Or value per Table D3.1</a:t>
              </a:r>
            </a:p>
          </p:txBody>
        </p:sp>
        <p:graphicFrame>
          <p:nvGraphicFramePr>
            <p:cNvPr id="15374" name="Object 3"/>
            <p:cNvGraphicFramePr>
              <a:graphicFrameLocks noChangeAspect="1"/>
            </p:cNvGraphicFramePr>
            <p:nvPr/>
          </p:nvGraphicFramePr>
          <p:xfrm>
            <a:off x="1693863" y="4646613"/>
            <a:ext cx="1409700" cy="909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609336" imgH="393529" progId="Equation.3">
                    <p:embed/>
                  </p:oleObj>
                </mc:Choice>
                <mc:Fallback>
                  <p:oleObj name="Equation" r:id="rId5" imgW="609336" imgH="393529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93863" y="4646613"/>
                          <a:ext cx="1409700" cy="9096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TextBox 8"/>
          <p:cNvSpPr txBox="1"/>
          <p:nvPr/>
        </p:nvSpPr>
        <p:spPr bwMode="auto">
          <a:xfrm>
            <a:off x="2344944" y="2786061"/>
            <a:ext cx="6916737" cy="7096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</a:rPr>
              <a:t>A</a:t>
            </a:r>
            <a:r>
              <a:rPr lang="en-US" i="1" baseline="-25000" dirty="0">
                <a:solidFill>
                  <a:schemeClr val="bg1"/>
                </a:solidFill>
              </a:rPr>
              <a:t>e </a:t>
            </a:r>
            <a:r>
              <a:rPr lang="en-US" dirty="0">
                <a:solidFill>
                  <a:schemeClr val="bg1"/>
                </a:solidFill>
              </a:rPr>
              <a:t>= </a:t>
            </a:r>
            <a:r>
              <a:rPr lang="en-US" i="1" dirty="0" err="1">
                <a:solidFill>
                  <a:schemeClr val="bg1"/>
                </a:solidFill>
              </a:rPr>
              <a:t>A</a:t>
            </a:r>
            <a:r>
              <a:rPr lang="en-US" i="1" baseline="-25000" dirty="0" err="1">
                <a:solidFill>
                  <a:schemeClr val="bg1"/>
                </a:solidFill>
              </a:rPr>
              <a:t>n</a:t>
            </a:r>
            <a:r>
              <a:rPr lang="en-US" i="1" dirty="0" err="1">
                <a:solidFill>
                  <a:schemeClr val="bg1"/>
                </a:solidFill>
              </a:rPr>
              <a:t>U</a:t>
            </a:r>
            <a:r>
              <a:rPr lang="en-US" dirty="0">
                <a:solidFill>
                  <a:schemeClr val="bg1"/>
                </a:solidFill>
              </a:rPr>
              <a:t>		Equation D3-1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5338764" y="3717132"/>
            <a:ext cx="4224337" cy="62706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i="1">
                <a:solidFill>
                  <a:schemeClr val="bg1"/>
                </a:solidFill>
              </a:rPr>
              <a:t>U </a:t>
            </a:r>
            <a:r>
              <a:rPr lang="en-US">
                <a:solidFill>
                  <a:schemeClr val="bg1"/>
                </a:solidFill>
              </a:rPr>
              <a:t>= shear lag factor reduction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5353050" y="4452145"/>
            <a:ext cx="4222750" cy="6254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   = eccentricity of connection</a:t>
            </a:r>
          </a:p>
        </p:txBody>
      </p:sp>
      <p:sp>
        <p:nvSpPr>
          <p:cNvPr id="13" name="TextBox 12"/>
          <p:cNvSpPr txBox="1"/>
          <p:nvPr/>
        </p:nvSpPr>
        <p:spPr bwMode="auto">
          <a:xfrm>
            <a:off x="5365751" y="5199856"/>
            <a:ext cx="5153025" cy="12080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marL="396875" indent="-396875">
              <a:tabLst>
                <a:tab pos="39687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l </a:t>
            </a:r>
            <a:r>
              <a:rPr lang="en-US" dirty="0">
                <a:solidFill>
                  <a:schemeClr val="bg1"/>
                </a:solidFill>
              </a:rPr>
              <a:t>= length where force transfer occurs (distance parallel to applied tension force along bolts or weld)</a:t>
            </a:r>
          </a:p>
        </p:txBody>
      </p:sp>
      <p:graphicFrame>
        <p:nvGraphicFramePr>
          <p:cNvPr id="15370" name="Object 9"/>
          <p:cNvGraphicFramePr>
            <a:graphicFrameLocks noChangeAspect="1"/>
          </p:cNvGraphicFramePr>
          <p:nvPr/>
        </p:nvGraphicFramePr>
        <p:xfrm>
          <a:off x="5338763" y="4592638"/>
          <a:ext cx="3238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579" imgH="164957" progId="Equation.3">
                  <p:embed/>
                </p:oleObj>
              </mc:Choice>
              <mc:Fallback>
                <p:oleObj name="Equation" r:id="rId7" imgW="139579" imgH="164957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8763" y="4592638"/>
                        <a:ext cx="3238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58D1A-37C6-428A-B87D-C261889099F6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779044" y="6530180"/>
            <a:ext cx="4048539" cy="156402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4445D5-B68A-6428-0300-710C2464A7E3}"/>
              </a:ext>
            </a:extLst>
          </p:cNvPr>
          <p:cNvSpPr txBox="1"/>
          <p:nvPr/>
        </p:nvSpPr>
        <p:spPr>
          <a:xfrm>
            <a:off x="2233614" y="406666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4448" y="755857"/>
            <a:ext cx="8229600" cy="4005262"/>
          </a:xfrm>
        </p:spPr>
        <p:txBody>
          <a:bodyPr anchor="ctr" anchorCtr="1"/>
          <a:lstStyle/>
          <a:p>
            <a:pPr>
              <a:buFont typeface="Wingdings 2" pitchFamily="18" charset="2"/>
              <a:buNone/>
              <a:defRPr/>
            </a:pPr>
            <a:r>
              <a:rPr lang="en-US" sz="4000" b="1"/>
              <a:t>Block Shear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3BB398-C8F6-4FB3-85F8-8AD5B8E14DF6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402668" y="6234113"/>
            <a:ext cx="5386664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2630489" y="868364"/>
            <a:ext cx="5456237" cy="77628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17413" name="TextBox 5"/>
          <p:cNvSpPr txBox="1">
            <a:spLocks noChangeArrowheads="1"/>
          </p:cNvSpPr>
          <p:nvPr/>
        </p:nvSpPr>
        <p:spPr bwMode="auto">
          <a:xfrm>
            <a:off x="2622550" y="1863726"/>
            <a:ext cx="6718300" cy="11842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dirty="0">
                <a:solidFill>
                  <a:schemeClr val="bg1"/>
                </a:solidFill>
              </a:rPr>
              <a:t>Block Shear Rupture Strength (Equation J4-5),</a:t>
            </a:r>
          </a:p>
        </p:txBody>
      </p:sp>
      <p:graphicFrame>
        <p:nvGraphicFramePr>
          <p:cNvPr id="17414" name="Object 4"/>
          <p:cNvGraphicFramePr>
            <a:graphicFrameLocks noChangeAspect="1"/>
          </p:cNvGraphicFramePr>
          <p:nvPr/>
        </p:nvGraphicFramePr>
        <p:xfrm>
          <a:off x="2890839" y="2466975"/>
          <a:ext cx="60912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57500" imgH="241300" progId="Equation.3">
                  <p:embed/>
                </p:oleObj>
              </mc:Choice>
              <mc:Fallback>
                <p:oleObj name="Equation" r:id="rId5" imgW="2857500" imgH="241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0839" y="2466975"/>
                        <a:ext cx="60912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622550" y="3355976"/>
            <a:ext cx="3836988" cy="7905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0.75 (</a:t>
            </a:r>
            <a:r>
              <a:rPr lang="en-US" sz="2800" dirty="0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2.00)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2601914" y="4389439"/>
            <a:ext cx="7896225" cy="17732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457200" algn="l"/>
                <a:tab pos="74612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A</a:t>
            </a:r>
            <a:r>
              <a:rPr lang="en-US" i="1" baseline="-25000" dirty="0" err="1">
                <a:solidFill>
                  <a:schemeClr val="bg1"/>
                </a:solidFill>
              </a:rPr>
              <a:t>gv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gross area subject to shear</a:t>
            </a:r>
          </a:p>
          <a:p>
            <a:pPr>
              <a:tabLst>
                <a:tab pos="457200" algn="l"/>
                <a:tab pos="74612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A</a:t>
            </a:r>
            <a:r>
              <a:rPr lang="en-US" i="1" baseline="-25000" dirty="0" err="1">
                <a:solidFill>
                  <a:schemeClr val="bg1"/>
                </a:solidFill>
              </a:rPr>
              <a:t>nv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net area subject to shear</a:t>
            </a:r>
          </a:p>
          <a:p>
            <a:pPr>
              <a:tabLst>
                <a:tab pos="457200" algn="l"/>
                <a:tab pos="74612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A</a:t>
            </a:r>
            <a:r>
              <a:rPr lang="en-US" i="1" baseline="-25000" dirty="0">
                <a:solidFill>
                  <a:schemeClr val="bg1"/>
                </a:solidFill>
              </a:rPr>
              <a:t>nt	</a:t>
            </a:r>
            <a:r>
              <a:rPr lang="en-US" dirty="0">
                <a:solidFill>
                  <a:schemeClr val="bg1"/>
                </a:solidFill>
              </a:rPr>
              <a:t>=	net area subject to tension</a:t>
            </a:r>
          </a:p>
          <a:p>
            <a:pPr>
              <a:tabLst>
                <a:tab pos="457200" algn="l"/>
                <a:tab pos="746125" algn="l"/>
              </a:tabLst>
              <a:defRPr/>
            </a:pPr>
            <a:r>
              <a:rPr lang="en-US" i="1" dirty="0" err="1">
                <a:solidFill>
                  <a:schemeClr val="bg1"/>
                </a:solidFill>
              </a:rPr>
              <a:t>U</a:t>
            </a:r>
            <a:r>
              <a:rPr lang="en-US" i="1" baseline="-25000" dirty="0" err="1">
                <a:solidFill>
                  <a:schemeClr val="bg1"/>
                </a:solidFill>
              </a:rPr>
              <a:t>bs</a:t>
            </a:r>
            <a:r>
              <a:rPr lang="en-US" i="1" baseline="-250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=	1 or 0.5 (1 for most tension members, see Figure C-J4.2)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40629D-F393-4F58-831E-AF7557415C4C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2630489" y="868364"/>
            <a:ext cx="5456237" cy="776287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800" b="1">
                <a:solidFill>
                  <a:schemeClr val="bg1"/>
                </a:solidFill>
              </a:rPr>
              <a:t>Block Shear</a:t>
            </a:r>
          </a:p>
        </p:txBody>
      </p:sp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2622550" y="1863726"/>
            <a:ext cx="6718300" cy="1184275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Block Shear Rupture Strength (Equation J4-5),</a:t>
            </a:r>
          </a:p>
        </p:txBody>
      </p:sp>
      <p:graphicFrame>
        <p:nvGraphicFramePr>
          <p:cNvPr id="18438" name="Object 4"/>
          <p:cNvGraphicFramePr>
            <a:graphicFrameLocks noChangeAspect="1"/>
          </p:cNvGraphicFramePr>
          <p:nvPr/>
        </p:nvGraphicFramePr>
        <p:xfrm>
          <a:off x="2890839" y="2466975"/>
          <a:ext cx="60912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57500" imgH="241300" progId="Equation.3">
                  <p:embed/>
                </p:oleObj>
              </mc:Choice>
              <mc:Fallback>
                <p:oleObj name="Equation" r:id="rId5" imgW="2857500" imgH="241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0839" y="2466975"/>
                        <a:ext cx="60912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 bwMode="auto">
          <a:xfrm>
            <a:off x="2601914" y="4389439"/>
            <a:ext cx="7896225" cy="17732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457200" algn="l"/>
                <a:tab pos="7461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gv	</a:t>
            </a:r>
            <a:r>
              <a:rPr lang="en-US">
                <a:solidFill>
                  <a:schemeClr val="bg1"/>
                </a:solidFill>
              </a:rPr>
              <a:t>=	gross area subject to shear</a:t>
            </a:r>
          </a:p>
          <a:p>
            <a:pPr>
              <a:tabLst>
                <a:tab pos="457200" algn="l"/>
                <a:tab pos="7461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nv	</a:t>
            </a:r>
            <a:r>
              <a:rPr lang="en-US">
                <a:solidFill>
                  <a:schemeClr val="bg1"/>
                </a:solidFill>
              </a:rPr>
              <a:t>=	net area subject to shear</a:t>
            </a:r>
          </a:p>
          <a:p>
            <a:pPr>
              <a:tabLst>
                <a:tab pos="457200" algn="l"/>
                <a:tab pos="7461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nt	</a:t>
            </a:r>
            <a:r>
              <a:rPr lang="en-US">
                <a:solidFill>
                  <a:schemeClr val="bg1"/>
                </a:solidFill>
              </a:rPr>
              <a:t>=	net area subject to tension</a:t>
            </a:r>
          </a:p>
          <a:p>
            <a:pPr>
              <a:tabLst>
                <a:tab pos="457200" algn="l"/>
                <a:tab pos="7461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U</a:t>
            </a:r>
            <a:r>
              <a:rPr lang="en-US" i="1" baseline="-25000">
                <a:solidFill>
                  <a:schemeClr val="bg1"/>
                </a:solidFill>
              </a:rPr>
              <a:t>bs	</a:t>
            </a:r>
            <a:r>
              <a:rPr lang="en-US">
                <a:solidFill>
                  <a:schemeClr val="bg1"/>
                </a:solidFill>
              </a:rPr>
              <a:t>=	1 or 0.5 (1 for most tension members, see Figure C-J4.2)</a:t>
            </a:r>
          </a:p>
        </p:txBody>
      </p:sp>
      <p:sp>
        <p:nvSpPr>
          <p:cNvPr id="11" name="Oval 10"/>
          <p:cNvSpPr/>
          <p:nvPr/>
        </p:nvSpPr>
        <p:spPr>
          <a:xfrm>
            <a:off x="3521076" y="2370139"/>
            <a:ext cx="1287463" cy="669925"/>
          </a:xfrm>
          <a:prstGeom prst="ellipse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Text Box 37"/>
          <p:cNvSpPr txBox="1">
            <a:spLocks noChangeArrowheads="1"/>
          </p:cNvSpPr>
          <p:nvPr/>
        </p:nvSpPr>
        <p:spPr bwMode="auto">
          <a:xfrm>
            <a:off x="7672389" y="3278189"/>
            <a:ext cx="2535237" cy="830997"/>
          </a:xfrm>
          <a:prstGeom prst="rect">
            <a:avLst/>
          </a:prstGeom>
          <a:solidFill>
            <a:schemeClr val="accent1"/>
          </a:solidFill>
          <a:ln w="508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>
                    <a:lumMod val="95000"/>
                  </a:schemeClr>
                </a:solidFill>
              </a:rPr>
              <a:t>Smaller of two values will control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6356351" y="2393951"/>
            <a:ext cx="1287463" cy="669925"/>
          </a:xfrm>
          <a:prstGeom prst="ellipse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443" name="Straight Connector 14"/>
          <p:cNvCxnSpPr>
            <a:cxnSpLocks noChangeShapeType="1"/>
          </p:cNvCxnSpPr>
          <p:nvPr/>
        </p:nvCxnSpPr>
        <p:spPr bwMode="auto">
          <a:xfrm>
            <a:off x="4635501" y="2928938"/>
            <a:ext cx="3089275" cy="582612"/>
          </a:xfrm>
          <a:prstGeom prst="line">
            <a:avLst/>
          </a:prstGeom>
          <a:noFill/>
          <a:ln w="28575" algn="ctr">
            <a:solidFill>
              <a:srgbClr val="E63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4" name="Straight Connector 15"/>
          <p:cNvCxnSpPr>
            <a:cxnSpLocks noChangeShapeType="1"/>
          </p:cNvCxnSpPr>
          <p:nvPr/>
        </p:nvCxnSpPr>
        <p:spPr bwMode="auto">
          <a:xfrm>
            <a:off x="7181851" y="3040064"/>
            <a:ext cx="500063" cy="396875"/>
          </a:xfrm>
          <a:prstGeom prst="line">
            <a:avLst/>
          </a:prstGeom>
          <a:noFill/>
          <a:ln w="28575" algn="ctr">
            <a:solidFill>
              <a:srgbClr val="E63F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Slide Number Placeholder 16"/>
          <p:cNvSpPr txBox="1">
            <a:spLocks noGrp="1"/>
          </p:cNvSpPr>
          <p:nvPr/>
        </p:nvSpPr>
        <p:spPr>
          <a:xfrm>
            <a:off x="9448800" y="6416676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/>
          <a:p>
            <a:pPr algn="r" eaLnBrk="1" hangingPunct="1">
              <a:defRPr/>
            </a:pPr>
            <a:endParaRPr lang="en-US" sz="1200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2550" y="3355976"/>
            <a:ext cx="3836988" cy="7905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2800" baseline="-25000">
                <a:solidFill>
                  <a:schemeClr val="bg1"/>
                </a:solidFill>
              </a:rPr>
              <a:t>t </a:t>
            </a:r>
            <a:r>
              <a:rPr lang="en-US" sz="2800">
                <a:solidFill>
                  <a:schemeClr val="bg1"/>
                </a:solidFill>
              </a:rPr>
              <a:t>= 0.75 (</a:t>
            </a:r>
            <a:r>
              <a:rPr lang="en-US" sz="2800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2800" baseline="-25000">
                <a:solidFill>
                  <a:schemeClr val="bg1"/>
                </a:solidFill>
              </a:rPr>
              <a:t>t </a:t>
            </a:r>
            <a:r>
              <a:rPr lang="en-US" sz="2800">
                <a:solidFill>
                  <a:schemeClr val="bg1"/>
                </a:solidFill>
              </a:rPr>
              <a:t>= 2.00)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0C1150-39E6-45B5-89E9-A1C0832AF1E6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845309"/>
            <a:ext cx="8229600" cy="4005262"/>
          </a:xfrm>
        </p:spPr>
        <p:txBody>
          <a:bodyPr anchor="ctr" anchorCtr="1"/>
          <a:lstStyle/>
          <a:p>
            <a:pPr>
              <a:buFont typeface="Wingdings 2" pitchFamily="18" charset="2"/>
              <a:buNone/>
              <a:defRPr/>
            </a:pPr>
            <a:r>
              <a:rPr lang="en-US" sz="4000" b="1" dirty="0"/>
              <a:t>Bearing and Tear-out at Bolt Holes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851C27-6322-41C2-9C6D-D299262D04B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402668" y="6234113"/>
            <a:ext cx="5386664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6018213" y="2714625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8213" y="2714625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2214564" y="511175"/>
            <a:ext cx="5811836" cy="776288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</a:rPr>
              <a:t>Bearing and </a:t>
            </a:r>
            <a:r>
              <a:rPr lang="en-US" altLang="en-US" sz="2800" b="1" dirty="0" err="1">
                <a:solidFill>
                  <a:schemeClr val="bg1"/>
                </a:solidFill>
              </a:rPr>
              <a:t>Tearout</a:t>
            </a:r>
            <a:r>
              <a:rPr lang="en-US" altLang="en-US" sz="2800" b="1" dirty="0">
                <a:solidFill>
                  <a:schemeClr val="bg1"/>
                </a:solidFill>
              </a:rPr>
              <a:t> at Bolt Holes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65861" y="1466845"/>
            <a:ext cx="3341688" cy="79057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0.75 (</a:t>
            </a:r>
            <a:r>
              <a:rPr lang="en-US" sz="2800" dirty="0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2.00)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2265862" y="4145255"/>
            <a:ext cx="8226993" cy="1631216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pPr marL="625475" indent="-625475">
              <a:tabLst>
                <a:tab pos="347663" algn="l"/>
                <a:tab pos="625475" algn="l"/>
              </a:tabLst>
              <a:defRPr/>
            </a:pPr>
            <a:r>
              <a:rPr lang="en-US" sz="2000" i="1" dirty="0" err="1">
                <a:solidFill>
                  <a:schemeClr val="bg1"/>
                </a:solidFill>
              </a:rPr>
              <a:t>l</a:t>
            </a:r>
            <a:r>
              <a:rPr lang="en-US" sz="2000" i="1" baseline="-25000" dirty="0" err="1">
                <a:solidFill>
                  <a:schemeClr val="bg1"/>
                </a:solidFill>
              </a:rPr>
              <a:t>c</a:t>
            </a:r>
            <a:r>
              <a:rPr lang="en-US" sz="2000" i="1" dirty="0">
                <a:solidFill>
                  <a:schemeClr val="bg1"/>
                </a:solidFill>
              </a:rPr>
              <a:t>	=	</a:t>
            </a:r>
            <a:r>
              <a:rPr lang="en-US" sz="2000" dirty="0">
                <a:solidFill>
                  <a:schemeClr val="bg1"/>
                </a:solidFill>
              </a:rPr>
              <a:t>clear distance, in the direction of force, between the edge of hole and the edge of adjacent hole or edge of the material.</a:t>
            </a:r>
          </a:p>
          <a:p>
            <a:pPr marL="625475" indent="-625475">
              <a:tabLst>
                <a:tab pos="347663" algn="l"/>
                <a:tab pos="625475" algn="l"/>
              </a:tabLst>
              <a:defRPr/>
            </a:pPr>
            <a:r>
              <a:rPr lang="en-US" sz="2000" i="1" dirty="0">
                <a:solidFill>
                  <a:schemeClr val="bg1"/>
                </a:solidFill>
              </a:rPr>
              <a:t>t	</a:t>
            </a:r>
            <a:r>
              <a:rPr lang="en-US" sz="2000" dirty="0">
                <a:solidFill>
                  <a:schemeClr val="bg1"/>
                </a:solidFill>
              </a:rPr>
              <a:t>=	thickness of connected material</a:t>
            </a:r>
          </a:p>
          <a:p>
            <a:pPr marL="625475" indent="-625475">
              <a:tabLst>
                <a:tab pos="347663" algn="l"/>
                <a:tab pos="625475" algn="l"/>
              </a:tabLst>
              <a:defRPr/>
            </a:pPr>
            <a:r>
              <a:rPr lang="en-US" sz="2000" i="1" dirty="0">
                <a:solidFill>
                  <a:schemeClr val="bg1"/>
                </a:solidFill>
              </a:rPr>
              <a:t>d	</a:t>
            </a:r>
            <a:r>
              <a:rPr lang="en-US" sz="2000" dirty="0">
                <a:solidFill>
                  <a:schemeClr val="bg1"/>
                </a:solidFill>
              </a:rPr>
              <a:t>=	nominal bolt diameter</a:t>
            </a:r>
          </a:p>
          <a:p>
            <a:pPr marL="625475" indent="-625475">
              <a:tabLst>
                <a:tab pos="347663" algn="l"/>
                <a:tab pos="625475" algn="l"/>
              </a:tabLst>
              <a:defRPr/>
            </a:pPr>
            <a:r>
              <a:rPr lang="en-US" sz="2000" i="1" dirty="0">
                <a:solidFill>
                  <a:schemeClr val="bg1"/>
                </a:solidFill>
              </a:rPr>
              <a:t>F</a:t>
            </a:r>
            <a:r>
              <a:rPr lang="en-US" sz="2000" i="1" baseline="-25000" dirty="0">
                <a:solidFill>
                  <a:schemeClr val="bg1"/>
                </a:solidFill>
              </a:rPr>
              <a:t>u	</a:t>
            </a:r>
            <a:r>
              <a:rPr lang="en-US" sz="2000" dirty="0">
                <a:solidFill>
                  <a:schemeClr val="bg1"/>
                </a:solidFill>
              </a:rPr>
              <a:t>=	specified minimum tensile strength of the connected material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>
          <a:xfrm>
            <a:off x="10973061" y="6347964"/>
            <a:ext cx="762000" cy="365125"/>
          </a:xfrm>
        </p:spPr>
        <p:txBody>
          <a:bodyPr/>
          <a:lstStyle/>
          <a:p>
            <a:pPr>
              <a:defRPr/>
            </a:pPr>
            <a:fld id="{924C78E9-4025-4E5D-B428-2F3D4580E740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 bwMode="auto">
          <a:xfrm>
            <a:off x="2265860" y="2273019"/>
            <a:ext cx="8226993" cy="1872236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t" anchorCtr="0">
            <a:noAutofit/>
          </a:bodyPr>
          <a:lstStyle/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Bearing strength at each bolt</a:t>
            </a:r>
          </a:p>
          <a:p>
            <a:pPr marL="0" lvl="2"/>
            <a:endParaRPr lang="en-US" dirty="0">
              <a:solidFill>
                <a:schemeClr val="bg1"/>
              </a:solidFill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Tearout</a:t>
            </a:r>
            <a:r>
              <a:rPr lang="en-US" dirty="0">
                <a:solidFill>
                  <a:schemeClr val="bg1"/>
                </a:solidFill>
              </a:rPr>
              <a:t> strength at each bolt 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730870"/>
              </p:ext>
            </p:extLst>
          </p:nvPr>
        </p:nvGraphicFramePr>
        <p:xfrm>
          <a:off x="4205265" y="2718442"/>
          <a:ext cx="1514475" cy="429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36560" imgH="190440" progId="Equation.DSMT4">
                  <p:embed/>
                </p:oleObj>
              </mc:Choice>
              <mc:Fallback>
                <p:oleObj name="Equation" r:id="rId5" imgW="73656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05265" y="2718442"/>
                        <a:ext cx="1514475" cy="429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922256"/>
              </p:ext>
            </p:extLst>
          </p:nvPr>
        </p:nvGraphicFramePr>
        <p:xfrm>
          <a:off x="4214717" y="3405311"/>
          <a:ext cx="1487488" cy="429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23600" imgH="190440" progId="Equation.DSMT4">
                  <p:embed/>
                </p:oleObj>
              </mc:Choice>
              <mc:Fallback>
                <p:oleObj name="Equation" r:id="rId7" imgW="72360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717" y="3405311"/>
                        <a:ext cx="1487488" cy="4297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983105" y="2640701"/>
            <a:ext cx="2396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Equation  (J3-6a)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83105" y="3366589"/>
            <a:ext cx="18982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Equation (J3-6c)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2265861" y="5792070"/>
            <a:ext cx="8226992" cy="83099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wrap="square" anchor="ctr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These equations are for standard, oversized and short-slotted holes, independent of the direction of loading, or a long-slotted hole with the slot parallel to the direction of the bearing force when deformation at the bolt hole is a design consideration.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165600" y="6530527"/>
            <a:ext cx="38608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706161"/>
            <a:ext cx="8229600" cy="3587543"/>
          </a:xfrm>
        </p:spPr>
        <p:txBody>
          <a:bodyPr/>
          <a:lstStyle/>
          <a:p>
            <a:pPr>
              <a:tabLst>
                <a:tab pos="2346325" algn="l"/>
              </a:tabLst>
              <a:defRPr/>
            </a:pPr>
            <a:endParaRPr lang="en-US" dirty="0"/>
          </a:p>
          <a:p>
            <a:pPr>
              <a:tabLst>
                <a:tab pos="2346325" algn="l"/>
              </a:tabLst>
              <a:defRPr/>
            </a:pPr>
            <a:r>
              <a:rPr lang="en-US" b="1" dirty="0"/>
              <a:t>Tension Members: </a:t>
            </a:r>
          </a:p>
          <a:p>
            <a:pPr lvl="1">
              <a:tabLst>
                <a:tab pos="2346325" algn="l"/>
              </a:tabLst>
              <a:defRPr/>
            </a:pPr>
            <a:r>
              <a:rPr lang="en-US" dirty="0"/>
              <a:t>Chapter B:	Gross and Net Areas</a:t>
            </a:r>
          </a:p>
          <a:p>
            <a:pPr lvl="1">
              <a:tabLst>
                <a:tab pos="2346325" algn="l"/>
              </a:tabLst>
              <a:defRPr/>
            </a:pPr>
            <a:r>
              <a:rPr lang="en-US" dirty="0"/>
              <a:t>Chapter D:	Tension Member Strength</a:t>
            </a:r>
          </a:p>
          <a:p>
            <a:pPr lvl="1">
              <a:tabLst>
                <a:tab pos="2346325" algn="l"/>
              </a:tabLst>
              <a:defRPr/>
            </a:pPr>
            <a:r>
              <a:rPr lang="en-US" dirty="0"/>
              <a:t>Chapter J:	Block Shear</a:t>
            </a:r>
          </a:p>
          <a:p>
            <a:pPr lvl="1">
              <a:tabLst>
                <a:tab pos="2346325" algn="l"/>
              </a:tabLst>
              <a:defRPr/>
            </a:pPr>
            <a:r>
              <a:rPr lang="en-US" dirty="0"/>
              <a:t>Part 5:	Design Charts and Tables</a:t>
            </a:r>
          </a:p>
          <a:p>
            <a:pPr>
              <a:buNone/>
              <a:tabLst>
                <a:tab pos="2346325" algn="l"/>
              </a:tabLst>
              <a:defRPr/>
            </a:pPr>
            <a:endParaRPr lang="en-US" dirty="0"/>
          </a:p>
          <a:p>
            <a:pPr>
              <a:tabLst>
                <a:tab pos="2346325" algn="l"/>
              </a:tabLst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2B297F-1A85-44D1-8FDD-077BD512008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402668" y="6323565"/>
            <a:ext cx="5386664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D63BB-DEF9-43FC-A64E-538574620E75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 bwMode="auto">
          <a:xfrm>
            <a:off x="2293914" y="3768914"/>
            <a:ext cx="8210313" cy="2522704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Ctr="1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For long-slotted holes with slot perpendicular to the direction of force:  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Bearing strength at each bolt</a:t>
            </a:r>
          </a:p>
          <a:p>
            <a:pPr marL="0" lvl="2"/>
            <a:endParaRPr lang="en-US" dirty="0">
              <a:solidFill>
                <a:schemeClr val="bg1"/>
              </a:solidFill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Tearout</a:t>
            </a:r>
            <a:r>
              <a:rPr lang="en-US" dirty="0">
                <a:solidFill>
                  <a:schemeClr val="bg1"/>
                </a:solidFill>
              </a:rPr>
              <a:t> strength at each bolt 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				</a:t>
            </a:r>
          </a:p>
        </p:txBody>
      </p:sp>
      <p:sp>
        <p:nvSpPr>
          <p:cNvPr id="22537" name="TextBox 9"/>
          <p:cNvSpPr txBox="1">
            <a:spLocks noChangeArrowheads="1"/>
          </p:cNvSpPr>
          <p:nvPr/>
        </p:nvSpPr>
        <p:spPr bwMode="auto">
          <a:xfrm>
            <a:off x="2214564" y="511175"/>
            <a:ext cx="5811836" cy="776288"/>
          </a:xfrm>
          <a:prstGeom prst="rect">
            <a:avLst/>
          </a:prstGeom>
          <a:solidFill>
            <a:srgbClr val="F2F2F2">
              <a:alpha val="61960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</a:rPr>
              <a:t>Bearing and </a:t>
            </a:r>
            <a:r>
              <a:rPr lang="en-US" altLang="en-US" sz="2800" b="1" dirty="0" err="1">
                <a:solidFill>
                  <a:schemeClr val="bg1"/>
                </a:solidFill>
              </a:rPr>
              <a:t>Tearout</a:t>
            </a:r>
            <a:r>
              <a:rPr lang="en-US" altLang="en-US" sz="2800" b="1" dirty="0">
                <a:solidFill>
                  <a:schemeClr val="bg1"/>
                </a:solidFill>
              </a:rPr>
              <a:t> at Bolt Holes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2293914" y="1533016"/>
            <a:ext cx="8223962" cy="205634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t" anchorCtr="0">
            <a:noAutofit/>
          </a:bodyPr>
          <a:lstStyle/>
          <a:p>
            <a:pPr marL="0" lvl="2"/>
            <a:r>
              <a:rPr lang="en-US" dirty="0">
                <a:solidFill>
                  <a:schemeClr val="bg1"/>
                </a:solidFill>
              </a:rPr>
              <a:t>when deformation of the bolt hole is not a design consideration:</a:t>
            </a: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Bearing strength at each bolt</a:t>
            </a:r>
          </a:p>
          <a:p>
            <a:pPr marL="0" lvl="2"/>
            <a:endParaRPr lang="en-US" dirty="0">
              <a:solidFill>
                <a:schemeClr val="bg1"/>
              </a:solidFill>
            </a:endParaRPr>
          </a:p>
          <a:p>
            <a:pPr marL="342900" lvl="2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Tearout</a:t>
            </a:r>
            <a:r>
              <a:rPr lang="en-US" dirty="0">
                <a:solidFill>
                  <a:schemeClr val="bg1"/>
                </a:solidFill>
              </a:rPr>
              <a:t> strength at each bolt 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80518"/>
              </p:ext>
            </p:extLst>
          </p:nvPr>
        </p:nvGraphicFramePr>
        <p:xfrm>
          <a:off x="4286251" y="2254251"/>
          <a:ext cx="1489075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23600" imgH="190440" progId="Equation.DSMT4">
                  <p:embed/>
                </p:oleObj>
              </mc:Choice>
              <mc:Fallback>
                <p:oleObj name="Equation" r:id="rId5" imgW="72360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6251" y="2254251"/>
                        <a:ext cx="1489075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339842"/>
              </p:ext>
            </p:extLst>
          </p:nvPr>
        </p:nvGraphicFramePr>
        <p:xfrm>
          <a:off x="4296604" y="3050469"/>
          <a:ext cx="1487488" cy="429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23600" imgH="190440" progId="Equation.DSMT4">
                  <p:embed/>
                </p:oleObj>
              </mc:Choice>
              <mc:Fallback>
                <p:oleObj name="Equation" r:id="rId7" imgW="72360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6604" y="3050469"/>
                        <a:ext cx="1487488" cy="4297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051344" y="2244915"/>
            <a:ext cx="2396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Equation  (J3-6b)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51344" y="3011747"/>
            <a:ext cx="19127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Equation (J3-6d)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482040"/>
              </p:ext>
            </p:extLst>
          </p:nvPr>
        </p:nvGraphicFramePr>
        <p:xfrm>
          <a:off x="4057651" y="4876801"/>
          <a:ext cx="1516063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36560" imgH="190440" progId="Equation.DSMT4">
                  <p:embed/>
                </p:oleObj>
              </mc:Choice>
              <mc:Fallback>
                <p:oleObj name="Equation" r:id="rId9" imgW="73656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57651" y="4876801"/>
                        <a:ext cx="1516063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848903" y="4894856"/>
            <a:ext cx="2396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Equation  (J3-6e)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965413"/>
              </p:ext>
            </p:extLst>
          </p:nvPr>
        </p:nvGraphicFramePr>
        <p:xfrm>
          <a:off x="4053219" y="5741353"/>
          <a:ext cx="1487488" cy="429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23600" imgH="190440" progId="Equation.DSMT4">
                  <p:embed/>
                </p:oleObj>
              </mc:Choice>
              <mc:Fallback>
                <p:oleObj name="Equation" r:id="rId11" imgW="72360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3219" y="5741353"/>
                        <a:ext cx="1487488" cy="4297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848903" y="5702631"/>
            <a:ext cx="19127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Equation (J3-6f)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5057" y="845310"/>
            <a:ext cx="8229600" cy="4005262"/>
          </a:xfrm>
        </p:spPr>
        <p:txBody>
          <a:bodyPr anchor="ctr" anchorCtr="1"/>
          <a:lstStyle/>
          <a:p>
            <a:pPr>
              <a:buFont typeface="Wingdings 2" pitchFamily="18" charset="2"/>
              <a:buNone/>
              <a:defRPr/>
            </a:pPr>
            <a:r>
              <a:rPr lang="en-US" sz="4000" b="1"/>
              <a:t>Design Aids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E08326-4682-455C-A999-514442AC157A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402668" y="6320203"/>
            <a:ext cx="5386664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3189" y="1738314"/>
            <a:ext cx="6929437" cy="14303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>
                <a:solidFill>
                  <a:schemeClr val="bg1"/>
                </a:solidFill>
              </a:rPr>
              <a:t>Tables 5-1 to 5-8</a:t>
            </a:r>
          </a:p>
          <a:p>
            <a:pPr>
              <a:defRPr/>
            </a:pPr>
            <a:r>
              <a:rPr lang="en-US" sz="2800">
                <a:solidFill>
                  <a:schemeClr val="bg1"/>
                </a:solidFill>
              </a:rPr>
              <a:t>List available yield and rupture strength for typical sections.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7475" y="3402013"/>
            <a:ext cx="6915150" cy="26035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Use care!</a:t>
            </a:r>
          </a:p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These tables assume </a:t>
            </a:r>
            <a:r>
              <a:rPr lang="en-US" sz="2800" i="1" dirty="0">
                <a:solidFill>
                  <a:schemeClr val="bg1"/>
                </a:solidFill>
              </a:rPr>
              <a:t>A</a:t>
            </a:r>
            <a:r>
              <a:rPr lang="en-US" sz="2800" i="1" baseline="-25000" dirty="0">
                <a:solidFill>
                  <a:schemeClr val="bg1"/>
                </a:solidFill>
              </a:rPr>
              <a:t>e</a:t>
            </a:r>
            <a:r>
              <a:rPr lang="en-US" sz="2800" dirty="0">
                <a:solidFill>
                  <a:schemeClr val="bg1"/>
                </a:solidFill>
              </a:rPr>
              <a:t> = 0.700</a:t>
            </a:r>
            <a:r>
              <a:rPr lang="en-US" sz="2800" i="1" dirty="0">
                <a:solidFill>
                  <a:schemeClr val="bg1"/>
                </a:solidFill>
              </a:rPr>
              <a:t>A</a:t>
            </a:r>
            <a:r>
              <a:rPr lang="en-US" sz="2800" i="1" baseline="-25000" dirty="0">
                <a:solidFill>
                  <a:schemeClr val="bg1"/>
                </a:solidFill>
              </a:rPr>
              <a:t>g</a:t>
            </a:r>
            <a:r>
              <a:rPr lang="en-US" sz="2800" i="1" dirty="0">
                <a:solidFill>
                  <a:schemeClr val="bg1"/>
                </a:solidFill>
              </a:rPr>
              <a:t> </a:t>
            </a:r>
            <a:r>
              <a:rPr lang="en-US" sz="2800" i="1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to</a:t>
            </a:r>
            <a:r>
              <a:rPr lang="en-US" sz="2800" i="1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0.968</a:t>
            </a:r>
            <a:r>
              <a:rPr lang="en-US" sz="2800" i="1" dirty="0">
                <a:solidFill>
                  <a:schemeClr val="bg1"/>
                </a:solidFill>
              </a:rPr>
              <a:t>A</a:t>
            </a:r>
            <a:r>
              <a:rPr lang="en-US" sz="2800" i="1" baseline="-25000" dirty="0">
                <a:solidFill>
                  <a:schemeClr val="bg1"/>
                </a:solidFill>
              </a:rPr>
              <a:t>g</a:t>
            </a:r>
            <a:r>
              <a:rPr lang="en-US" sz="2800" i="1" dirty="0">
                <a:solidFill>
                  <a:schemeClr val="bg1"/>
                </a:solidFill>
              </a:rPr>
              <a:t>.</a:t>
            </a:r>
            <a:endParaRPr lang="en-US" sz="2800" i="1" baseline="-250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You must check this is met in the member and connections!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48EB87-D8A2-4014-843C-B75BC132DCB5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17789" y="242888"/>
            <a:ext cx="3082925" cy="9144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3600" b="1">
                <a:solidFill>
                  <a:schemeClr val="bg1"/>
                </a:solidFill>
              </a:rPr>
              <a:t>Design Aids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617789" y="242888"/>
            <a:ext cx="3082925" cy="91440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3600" b="1">
                <a:solidFill>
                  <a:schemeClr val="bg1"/>
                </a:solidFill>
              </a:rPr>
              <a:t>Design Aids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06676" y="1303338"/>
            <a:ext cx="7770813" cy="119221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Table 7-4 provides bearing strength at bolt holes based on bolt spacing.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05089" y="4276893"/>
            <a:ext cx="7748587" cy="156966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>
            <a:spAutoFit/>
          </a:bodyPr>
          <a:lstStyle/>
          <a:p>
            <a:pPr marL="168275" indent="-168275">
              <a:buFontTx/>
              <a:buChar char="•"/>
              <a:defRPr/>
            </a:pPr>
            <a:r>
              <a:rPr lang="en-US" dirty="0">
                <a:solidFill>
                  <a:schemeClr val="bg1"/>
                </a:solidFill>
              </a:rPr>
              <a:t>These tables check bearing and </a:t>
            </a:r>
            <a:r>
              <a:rPr lang="en-US" dirty="0" err="1">
                <a:solidFill>
                  <a:schemeClr val="bg1"/>
                </a:solidFill>
              </a:rPr>
              <a:t>tearout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pPr marL="168275" indent="-168275">
              <a:buFontTx/>
              <a:buChar char="•"/>
              <a:defRPr/>
            </a:pPr>
            <a:r>
              <a:rPr lang="en-US" dirty="0">
                <a:solidFill>
                  <a:schemeClr val="bg1"/>
                </a:solidFill>
              </a:rPr>
              <a:t>Note that edge distance, </a:t>
            </a:r>
            <a:r>
              <a:rPr lang="en-US" i="1" dirty="0">
                <a:solidFill>
                  <a:schemeClr val="bg1"/>
                </a:solidFill>
              </a:rPr>
              <a:t>l</a:t>
            </a:r>
            <a:r>
              <a:rPr lang="en-US" i="1" baseline="-25000" dirty="0">
                <a:solidFill>
                  <a:schemeClr val="bg1"/>
                </a:solidFill>
              </a:rPr>
              <a:t>e</a:t>
            </a:r>
            <a:r>
              <a:rPr lang="en-US" dirty="0">
                <a:solidFill>
                  <a:schemeClr val="bg1"/>
                </a:solidFill>
              </a:rPr>
              <a:t>, and bolt spacing, </a:t>
            </a:r>
            <a:r>
              <a:rPr lang="en-US" i="1" dirty="0">
                <a:solidFill>
                  <a:schemeClr val="bg1"/>
                </a:solidFill>
              </a:rPr>
              <a:t>s,</a:t>
            </a:r>
            <a:r>
              <a:rPr lang="en-US" dirty="0">
                <a:solidFill>
                  <a:schemeClr val="bg1"/>
                </a:solidFill>
              </a:rPr>
              <a:t> are measured to the centers of bolt holes, rather than the edges of the bolt holes</a:t>
            </a:r>
            <a:r>
              <a:rPr lang="en-US" i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3C72E-A699-4CFB-B166-F28EA3C964CE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05089" y="2790115"/>
            <a:ext cx="7761287" cy="11922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</a:rPr>
              <a:t>Table 7-5 provides bearing strength at bolt holes based on edge distance.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3231" y="1133544"/>
            <a:ext cx="8745537" cy="4005262"/>
          </a:xfrm>
        </p:spPr>
        <p:txBody>
          <a:bodyPr/>
          <a:lstStyle/>
          <a:p>
            <a:pPr marL="403225" indent="-338138">
              <a:tabLst>
                <a:tab pos="4632325" algn="l"/>
              </a:tabLst>
              <a:defRPr/>
            </a:pPr>
            <a:endParaRPr lang="en-US" dirty="0"/>
          </a:p>
          <a:p>
            <a:pPr marL="403225" indent="-338138">
              <a:tabLst>
                <a:tab pos="4632325" algn="l"/>
              </a:tabLst>
              <a:defRPr/>
            </a:pPr>
            <a:r>
              <a:rPr lang="en-US" b="1" dirty="0"/>
              <a:t>Gross and Net Areas:</a:t>
            </a:r>
            <a:r>
              <a:rPr lang="en-US" dirty="0"/>
              <a:t> </a:t>
            </a:r>
          </a:p>
          <a:p>
            <a:pPr marL="746125" lvl="1" indent="-228600">
              <a:tabLst>
                <a:tab pos="4632325" algn="l"/>
              </a:tabLst>
              <a:defRPr/>
            </a:pPr>
            <a:r>
              <a:rPr lang="en-US" dirty="0"/>
              <a:t>Criteria in Section B4.3</a:t>
            </a:r>
          </a:p>
          <a:p>
            <a:pPr marL="746125" lvl="1" indent="-228600">
              <a:tabLst>
                <a:tab pos="4632325" algn="l"/>
              </a:tabLst>
              <a:defRPr/>
            </a:pPr>
            <a:r>
              <a:rPr lang="en-US" dirty="0"/>
              <a:t>Strength criteria in Chapter D: Design of Members for Tension</a:t>
            </a:r>
          </a:p>
          <a:p>
            <a:pPr marL="403225" indent="-338138">
              <a:buNone/>
              <a:tabLst>
                <a:tab pos="4632325" algn="l"/>
              </a:tabLst>
              <a:defRPr/>
            </a:pPr>
            <a:endParaRPr lang="en-US" dirty="0"/>
          </a:p>
          <a:p>
            <a:pPr marL="403225" indent="-338138">
              <a:tabLst>
                <a:tab pos="4632325" algn="l"/>
              </a:tabLst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5286C2-0942-4D47-80A5-BADED5BD376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402668" y="6416675"/>
            <a:ext cx="5386664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47901" y="858838"/>
            <a:ext cx="4138613" cy="134461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Yield on Gross Area</a:t>
            </a:r>
          </a:p>
          <a:p>
            <a:pPr>
              <a:defRPr/>
            </a:pPr>
            <a:r>
              <a:rPr lang="en-US" sz="2800" dirty="0" err="1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2800" baseline="-25000" dirty="0" err="1">
                <a:solidFill>
                  <a:schemeClr val="bg1"/>
                </a:solidFill>
              </a:rPr>
              <a:t>t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0.90 (</a:t>
            </a:r>
            <a:r>
              <a:rPr lang="en-US" sz="2800" dirty="0" err="1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2800" baseline="-25000" dirty="0" err="1">
                <a:solidFill>
                  <a:schemeClr val="bg1"/>
                </a:solidFill>
              </a:rPr>
              <a:t>t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1.67)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21075" y="2520951"/>
            <a:ext cx="4933950" cy="1344613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Rupture on Effective Net Area</a:t>
            </a:r>
          </a:p>
          <a:p>
            <a:pPr>
              <a:defRPr/>
            </a:pPr>
            <a:r>
              <a:rPr lang="en-US" sz="2800" dirty="0" err="1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2800" baseline="-25000" dirty="0" err="1">
                <a:solidFill>
                  <a:schemeClr val="bg1"/>
                </a:solidFill>
              </a:rPr>
              <a:t>t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0.75 (</a:t>
            </a:r>
            <a:r>
              <a:rPr lang="en-US" sz="2800" dirty="0" err="1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2800" baseline="-25000" dirty="0" err="1">
                <a:solidFill>
                  <a:schemeClr val="bg1"/>
                </a:solidFill>
              </a:rPr>
              <a:t>t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2.00)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4163" y="4184651"/>
            <a:ext cx="4140200" cy="1343025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Block Shear</a:t>
            </a:r>
          </a:p>
          <a:p>
            <a:pPr>
              <a:defRPr/>
            </a:pPr>
            <a:r>
              <a:rPr lang="en-US" sz="2800" dirty="0" err="1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2800" baseline="-25000" dirty="0" err="1">
                <a:solidFill>
                  <a:schemeClr val="bg1"/>
                </a:solidFill>
              </a:rPr>
              <a:t>t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0.75 (</a:t>
            </a:r>
            <a:r>
              <a:rPr lang="en-US" sz="2800" dirty="0" err="1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2800" baseline="-25000" dirty="0" err="1">
                <a:solidFill>
                  <a:schemeClr val="bg1"/>
                </a:solidFill>
              </a:rPr>
              <a:t>t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2.00)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D5E67-5AC5-40AF-80DB-5B5327082A4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73301"/>
            <a:ext cx="8229600" cy="3955290"/>
          </a:xfrm>
        </p:spPr>
        <p:txBody>
          <a:bodyPr anchor="ctr" anchorCtr="1"/>
          <a:lstStyle/>
          <a:p>
            <a:pPr>
              <a:buFont typeface="Wingdings 2" pitchFamily="18" charset="2"/>
              <a:buNone/>
              <a:defRPr/>
            </a:pPr>
            <a:r>
              <a:rPr lang="en-US" sz="4000" b="1" dirty="0"/>
              <a:t>Yield on Gross Area</a:t>
            </a:r>
          </a:p>
          <a:p>
            <a:pPr>
              <a:defRPr/>
            </a:pP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695FEC-EC1D-48AA-969C-E8BD416941D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329472" y="6416675"/>
            <a:ext cx="5386664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67891" y="1775257"/>
            <a:ext cx="6245225" cy="8302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i="1">
                <a:solidFill>
                  <a:schemeClr val="bg1"/>
                </a:solidFill>
              </a:rPr>
              <a:t>P</a:t>
            </a:r>
            <a:r>
              <a:rPr lang="en-US" sz="2800" i="1" baseline="-25000">
                <a:solidFill>
                  <a:schemeClr val="bg1"/>
                </a:solidFill>
              </a:rPr>
              <a:t>n </a:t>
            </a:r>
            <a:r>
              <a:rPr lang="en-US" sz="2800" i="1">
                <a:solidFill>
                  <a:schemeClr val="bg1"/>
                </a:solidFill>
              </a:rPr>
              <a:t>= F</a:t>
            </a:r>
            <a:r>
              <a:rPr lang="en-US" sz="2800" i="1" baseline="-25000">
                <a:solidFill>
                  <a:schemeClr val="bg1"/>
                </a:solidFill>
              </a:rPr>
              <a:t>y</a:t>
            </a:r>
            <a:r>
              <a:rPr lang="en-US" sz="2800" i="1">
                <a:solidFill>
                  <a:schemeClr val="bg1"/>
                </a:solidFill>
              </a:rPr>
              <a:t>A</a:t>
            </a:r>
            <a:r>
              <a:rPr lang="en-US" sz="2800" i="1" baseline="-25000">
                <a:solidFill>
                  <a:schemeClr val="bg1"/>
                </a:solidFill>
              </a:rPr>
              <a:t>g</a:t>
            </a:r>
            <a:r>
              <a:rPr lang="en-US" sz="2800">
                <a:solidFill>
                  <a:schemeClr val="bg1"/>
                </a:solidFill>
              </a:rPr>
              <a:t>			</a:t>
            </a:r>
            <a:r>
              <a:rPr lang="en-US">
                <a:solidFill>
                  <a:schemeClr val="bg1"/>
                </a:solidFill>
              </a:rPr>
              <a:t>Equation D2-1</a:t>
            </a:r>
            <a:endParaRPr lang="en-US" sz="2800" i="1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67890" y="625475"/>
            <a:ext cx="6245225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Yield on Gross Area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67891" y="2986269"/>
            <a:ext cx="3797300" cy="7889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 err="1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2800" baseline="-25000" dirty="0" err="1">
                <a:solidFill>
                  <a:schemeClr val="bg1"/>
                </a:solidFill>
              </a:rPr>
              <a:t>t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0.90 (</a:t>
            </a:r>
            <a:r>
              <a:rPr lang="en-US" sz="2800" dirty="0" err="1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2800" baseline="-25000" dirty="0" err="1">
                <a:solidFill>
                  <a:schemeClr val="bg1"/>
                </a:solidFill>
              </a:rPr>
              <a:t>t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1.67)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3167891" y="4156007"/>
            <a:ext cx="6245225" cy="1555750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51752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A</a:t>
            </a:r>
            <a:r>
              <a:rPr lang="en-US" i="1" baseline="-25000" dirty="0">
                <a:solidFill>
                  <a:schemeClr val="bg1"/>
                </a:solidFill>
              </a:rPr>
              <a:t>g </a:t>
            </a:r>
            <a:r>
              <a:rPr lang="en-US" dirty="0">
                <a:solidFill>
                  <a:schemeClr val="bg1"/>
                </a:solidFill>
              </a:rPr>
              <a:t>= Gross Area</a:t>
            </a:r>
          </a:p>
          <a:p>
            <a:pPr>
              <a:tabLst>
                <a:tab pos="51752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Total cross-sectional area in the plane 	perpendicular to tensile stresses.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263181-0F2D-43B4-BF21-9A7D2342D240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163362"/>
            <a:ext cx="8229600" cy="4005262"/>
          </a:xfrm>
        </p:spPr>
        <p:txBody>
          <a:bodyPr anchor="ctr" anchorCtr="1"/>
          <a:lstStyle/>
          <a:p>
            <a:pPr>
              <a:buFont typeface="Wingdings 2" pitchFamily="18" charset="2"/>
              <a:buNone/>
              <a:defRPr/>
            </a:pPr>
            <a:r>
              <a:rPr lang="en-US" sz="4000" b="1"/>
              <a:t>Rupture on Effective Net Area</a:t>
            </a:r>
          </a:p>
          <a:p>
            <a:pPr>
              <a:defRPr/>
            </a:pPr>
            <a:endParaRPr lang="en-US" sz="4000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EDE7E-C9DB-46B5-B3E9-6D46286D29D6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402668" y="6234113"/>
            <a:ext cx="5386664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2194962" y="4197041"/>
            <a:ext cx="6918893" cy="20970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 marL="517525" indent="-517525">
              <a:tabLst>
                <a:tab pos="517525" algn="l"/>
              </a:tabLst>
              <a:defRPr/>
            </a:pPr>
            <a:r>
              <a:rPr lang="en-US" i="1" dirty="0">
                <a:solidFill>
                  <a:schemeClr val="bg1"/>
                </a:solidFill>
              </a:rPr>
              <a:t>A</a:t>
            </a:r>
            <a:r>
              <a:rPr lang="en-US" i="1" baseline="-25000" dirty="0">
                <a:solidFill>
                  <a:schemeClr val="bg1"/>
                </a:solidFill>
              </a:rPr>
              <a:t>e </a:t>
            </a:r>
            <a:r>
              <a:rPr lang="en-US" dirty="0">
                <a:solidFill>
                  <a:schemeClr val="bg1"/>
                </a:solidFill>
              </a:rPr>
              <a:t>= Effective Net Area</a:t>
            </a:r>
          </a:p>
          <a:p>
            <a:pPr marL="517525" indent="-517525">
              <a:tabLst>
                <a:tab pos="517525" algn="l"/>
              </a:tabLst>
              <a:defRPr/>
            </a:pP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i="1" dirty="0">
                <a:solidFill>
                  <a:schemeClr val="bg1"/>
                </a:solidFill>
              </a:rPr>
              <a:t>Accounts for any holes or openings, potential failure planes not perpendicular to the tensile stresses, and effects of shear lag.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33614" y="1975955"/>
            <a:ext cx="6245225" cy="83026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i="1" dirty="0" err="1">
                <a:solidFill>
                  <a:schemeClr val="bg1"/>
                </a:solidFill>
              </a:rPr>
              <a:t>P</a:t>
            </a:r>
            <a:r>
              <a:rPr lang="en-US" sz="2800" i="1" baseline="-25000" dirty="0" err="1">
                <a:solidFill>
                  <a:schemeClr val="bg1"/>
                </a:solidFill>
              </a:rPr>
              <a:t>n</a:t>
            </a:r>
            <a:r>
              <a:rPr lang="en-US" sz="2800" i="1" baseline="-25000" dirty="0">
                <a:solidFill>
                  <a:schemeClr val="bg1"/>
                </a:solidFill>
              </a:rPr>
              <a:t> </a:t>
            </a:r>
            <a:r>
              <a:rPr lang="en-US" sz="2800" i="1" dirty="0">
                <a:solidFill>
                  <a:schemeClr val="bg1"/>
                </a:solidFill>
              </a:rPr>
              <a:t>= </a:t>
            </a:r>
            <a:r>
              <a:rPr lang="en-US" sz="2800" i="1" dirty="0" err="1">
                <a:solidFill>
                  <a:schemeClr val="bg1"/>
                </a:solidFill>
              </a:rPr>
              <a:t>F</a:t>
            </a:r>
            <a:r>
              <a:rPr lang="en-US" sz="2800" i="1" baseline="-25000" dirty="0" err="1">
                <a:solidFill>
                  <a:schemeClr val="bg1"/>
                </a:solidFill>
              </a:rPr>
              <a:t>u</a:t>
            </a:r>
            <a:r>
              <a:rPr lang="en-US" sz="2800" i="1" dirty="0" err="1">
                <a:solidFill>
                  <a:schemeClr val="bg1"/>
                </a:solidFill>
              </a:rPr>
              <a:t>A</a:t>
            </a:r>
            <a:r>
              <a:rPr lang="en-US" sz="2800" i="1" baseline="-25000" dirty="0" err="1">
                <a:solidFill>
                  <a:schemeClr val="bg1"/>
                </a:solidFill>
              </a:rPr>
              <a:t>e</a:t>
            </a:r>
            <a:r>
              <a:rPr lang="en-US" sz="2800" i="1" baseline="-25000" dirty="0">
                <a:solidFill>
                  <a:schemeClr val="bg1"/>
                </a:solidFill>
              </a:rPr>
              <a:t>		</a:t>
            </a: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dirty="0">
                <a:solidFill>
                  <a:schemeClr val="bg1"/>
                </a:solidFill>
              </a:rPr>
              <a:t>Equation D2-2</a:t>
            </a:r>
            <a:endParaRPr lang="en-US" sz="2800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33614" y="3147046"/>
            <a:ext cx="3708400" cy="7889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sz="2800" dirty="0">
                <a:solidFill>
                  <a:schemeClr val="bg1"/>
                </a:solidFill>
                <a:latin typeface="Symbol" pitchFamily="18" charset="2"/>
              </a:rPr>
              <a:t>f</a:t>
            </a:r>
            <a:r>
              <a:rPr lang="en-US" sz="2800" baseline="-25000" dirty="0">
                <a:solidFill>
                  <a:schemeClr val="bg1"/>
                </a:solidFill>
              </a:rPr>
              <a:t>t </a:t>
            </a:r>
            <a:r>
              <a:rPr lang="en-US" sz="2800" dirty="0">
                <a:solidFill>
                  <a:schemeClr val="bg1"/>
                </a:solidFill>
              </a:rPr>
              <a:t>= 0.75 (</a:t>
            </a:r>
            <a:r>
              <a:rPr lang="en-US" sz="2800" dirty="0" err="1">
                <a:solidFill>
                  <a:schemeClr val="bg1"/>
                </a:solidFill>
                <a:latin typeface="Symbol" pitchFamily="18" charset="2"/>
              </a:rPr>
              <a:t>W</a:t>
            </a:r>
            <a:r>
              <a:rPr lang="en-US" sz="2800" baseline="-25000" dirty="0" err="1">
                <a:solidFill>
                  <a:schemeClr val="bg1"/>
                </a:solidFill>
              </a:rPr>
              <a:t>t</a:t>
            </a:r>
            <a:r>
              <a:rPr lang="en-US" sz="2800" baseline="-250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= 2.00)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33614" y="858839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</a:rPr>
              <a:t>Rupture on Effective Net Area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5650CF-CB2A-4646-A76F-B58F11FA7DCA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6038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 bwMode="auto">
          <a:xfrm>
            <a:off x="2233614" y="1927226"/>
            <a:ext cx="7332663" cy="110013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tabLst>
                <a:tab pos="517525" algn="l"/>
              </a:tabLst>
              <a:defRPr/>
            </a:pP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n </a:t>
            </a:r>
            <a:r>
              <a:rPr lang="en-US">
                <a:solidFill>
                  <a:schemeClr val="bg1"/>
                </a:solidFill>
              </a:rPr>
              <a:t>= Net Area = Net Width x thickness</a:t>
            </a:r>
          </a:p>
          <a:p>
            <a:pPr>
              <a:tabLst>
                <a:tab pos="517525" algn="l"/>
              </a:tabLst>
              <a:defRPr/>
            </a:pPr>
            <a:r>
              <a:rPr lang="en-US">
                <a:solidFill>
                  <a:schemeClr val="bg1"/>
                </a:solidFill>
              </a:rPr>
              <a:t>	Modify gross area (</a:t>
            </a:r>
            <a:r>
              <a:rPr lang="en-US" i="1">
                <a:solidFill>
                  <a:schemeClr val="bg1"/>
                </a:solidFill>
              </a:rPr>
              <a:t>A</a:t>
            </a:r>
            <a:r>
              <a:rPr lang="en-US" i="1" baseline="-25000">
                <a:solidFill>
                  <a:schemeClr val="bg1"/>
                </a:solidFill>
              </a:rPr>
              <a:t>g</a:t>
            </a:r>
            <a:r>
              <a:rPr lang="en-US">
                <a:solidFill>
                  <a:schemeClr val="bg1"/>
                </a:solidFill>
              </a:rPr>
              <a:t>) to account for the following: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2233614" y="3319463"/>
            <a:ext cx="2447925" cy="684212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Holes or openings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2233614" y="4295775"/>
            <a:ext cx="4760912" cy="941388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Potential failure planes not perpendicular to the tensile stresses.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8F0711-29E4-434E-9BBC-22834BB17ACA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33614" y="858839"/>
            <a:ext cx="5456237" cy="776287"/>
          </a:xfrm>
          <a:prstGeom prst="rect">
            <a:avLst/>
          </a:prstGeom>
          <a:solidFill>
            <a:schemeClr val="tx1">
              <a:lumMod val="95000"/>
              <a:alpha val="62000"/>
            </a:schemeClr>
          </a:solidFill>
          <a:ln w="38100" cap="flat">
            <a:solidFill>
              <a:schemeClr val="bg1"/>
            </a:solidFill>
            <a:bevel/>
          </a:ln>
        </p:spPr>
        <p:txBody>
          <a:bodyPr anchor="ctr" anchorCtr="1"/>
          <a:lstStyle/>
          <a:p>
            <a:pPr>
              <a:defRPr/>
            </a:pPr>
            <a:r>
              <a:rPr lang="en-US" sz="2800" b="1">
                <a:solidFill>
                  <a:schemeClr val="bg1"/>
                </a:solidFill>
              </a:rPr>
              <a:t>Rupture on Effective Net Area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Tension - AISC Manual 16th Ed &amp; ANSI/AISC 360-22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1490591722</TotalTime>
  <Pages>1237561</Pages>
  <Words>1229</Words>
  <Application>Microsoft Office PowerPoint</Application>
  <PresentationFormat>Widescreen</PresentationFormat>
  <Paragraphs>197</Paragraphs>
  <Slides>23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Book Antiqua</vt:lpstr>
      <vt:lpstr>Lucida Sans</vt:lpstr>
      <vt:lpstr>Symbol</vt:lpstr>
      <vt:lpstr>Times New Roman</vt:lpstr>
      <vt:lpstr>Wingdings</vt:lpstr>
      <vt:lpstr>Wingdings 2</vt:lpstr>
      <vt:lpstr>Wingdings 3</vt:lpstr>
      <vt:lpstr>Apex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 of Steel Moment Frame Connections: Current Testing Program</dc:title>
  <dc:creator>UT</dc:creator>
  <cp:lastModifiedBy>Kristi Sattler</cp:lastModifiedBy>
  <cp:revision>1346190770</cp:revision>
  <cp:lastPrinted>2012-09-05T16:35:15Z</cp:lastPrinted>
  <dcterms:created xsi:type="dcterms:W3CDTF">1998-02-18T16:27:01Z</dcterms:created>
  <dcterms:modified xsi:type="dcterms:W3CDTF">2024-07-26T20:52:46Z</dcterms:modified>
</cp:coreProperties>
</file>