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11"/>
  </p:notesMasterIdLst>
  <p:handoutMasterIdLst>
    <p:handoutMasterId r:id="rId12"/>
  </p:handoutMasterIdLst>
  <p:sldIdLst>
    <p:sldId id="295" r:id="rId2"/>
    <p:sldId id="327" r:id="rId3"/>
    <p:sldId id="297" r:id="rId4"/>
    <p:sldId id="299" r:id="rId5"/>
    <p:sldId id="329" r:id="rId6"/>
    <p:sldId id="310" r:id="rId7"/>
    <p:sldId id="311" r:id="rId8"/>
    <p:sldId id="312" r:id="rId9"/>
    <p:sldId id="328" r:id="rId10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7B993"/>
    <a:srgbClr val="CCCCFF"/>
    <a:srgbClr val="FF9933"/>
    <a:srgbClr val="FFFF99"/>
    <a:srgbClr val="A9CEEF"/>
    <a:srgbClr val="BBD8F3"/>
    <a:srgbClr val="A2CAEE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fld id="{C138D99F-1536-4BD5-9BBE-2106F1A31C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63917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fld id="{37A9611D-DE4B-434E-85C3-58452A217E7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3138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47" tIns="49224" rIns="98447" bIns="492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319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717159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72EE728-8A27-4EED-A4AF-BB6F45F71F2B}" type="slidenum">
              <a:rPr lang="en-US" altLang="en-US" sz="1100"/>
              <a:pPr/>
              <a:t>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551366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Typically hangers, braces, truss members. Also components of connections and other members.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D514A77-018B-4082-B093-D3C7D8C16121}" type="slidenum">
              <a:rPr lang="en-US" altLang="en-US" sz="1100"/>
              <a:pPr/>
              <a:t>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572286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B6CD00D-F1AF-4EF2-AAB7-465E3FB29A8B}" type="slidenum">
              <a:rPr lang="en-US" altLang="en-US" sz="1100"/>
              <a:pPr/>
              <a:t>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762835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Each of these failure modes will be evaluated individually. The lowest strength will control design strength.</a:t>
            </a: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70128B7-287E-44F8-8F32-7E1DCE56DA2A}" type="slidenum">
              <a:rPr lang="en-US" altLang="en-US" sz="1100"/>
              <a:pPr/>
              <a:t>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712244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4B3457A-C0A0-4587-9F6D-7BA202848037}" type="slidenum">
              <a:rPr lang="en-US" altLang="en-US" sz="1100"/>
              <a:pPr/>
              <a:t>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2921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6AB47D7-E88C-4454-87C1-A53D44935D30}" type="slidenum">
              <a:rPr lang="en-US" altLang="en-US" sz="1100"/>
              <a:pPr/>
              <a:t>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511505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84C45E5-5B88-4C03-9606-EC0C8A06E23A}" type="slidenum">
              <a:rPr lang="en-US" altLang="en-US" sz="1100"/>
              <a:pPr/>
              <a:t>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830722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329E261-8A2E-4AB5-885B-0D56ACC3F099}" type="slidenum">
              <a:rPr lang="en-US" altLang="en-US" sz="1100"/>
              <a:pPr/>
              <a:t>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627472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4A89662-E72D-4E1F-8146-8924F926F8C1}" type="slidenum">
              <a:rPr lang="en-US" altLang="en-US" sz="1100"/>
              <a:pPr/>
              <a:t>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972581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Tension Module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72BBA85-AF8B-499C-BC22-5A1202F46C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4466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Tension Module</a:t>
            </a:r>
            <a:endParaRPr lang="en-US" dirty="0"/>
          </a:p>
        </p:txBody>
      </p:sp>
      <p:sp>
        <p:nvSpPr>
          <p:cNvPr id="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5DC3A7-6B75-405A-A982-537B7A12C2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8518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Tension Module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BCBCBC"/>
                </a:solidFill>
              </a:defRPr>
            </a:lvl1pPr>
          </a:lstStyle>
          <a:p>
            <a:fld id="{B22E94FE-B7AF-43CA-927E-D82ADB4D362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Date Placeholder 13"/>
          <p:cNvSpPr>
            <a:spLocks noGrp="1"/>
          </p:cNvSpPr>
          <p:nvPr>
            <p:ph type="dt" sz="half" idx="2"/>
          </p:nvPr>
        </p:nvSpPr>
        <p:spPr>
          <a:xfrm>
            <a:off x="1367367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EA5FCBE-75D0-49F9-AA44-C5FA3E447415}" type="datetime1">
              <a:rPr lang="en-US"/>
              <a:pPr>
                <a:defRPr/>
              </a:pPr>
              <a:t>8/1/2024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565C9D-2794-8662-84B0-4266A8E295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4240" r:id="rId1"/>
    <p:sldLayoutId id="2147484241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689595" y="3036110"/>
            <a:ext cx="6384758" cy="1587867"/>
          </a:xfrm>
          <a:prstGeom prst="rect">
            <a:avLst/>
          </a:prstGeom>
          <a:solidFill>
            <a:schemeClr val="bg1">
              <a:lumMod val="65000"/>
              <a:lumOff val="35000"/>
              <a:alpha val="62000"/>
            </a:schemeClr>
          </a:solidFill>
          <a:ln w="101600"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TENSION MEMBER  Design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F0E2288-814E-42F0-820C-395DCBE36E5D}" type="slidenum">
              <a:rPr lang="en-US" altLang="en-US" sz="1200">
                <a:solidFill>
                  <a:srgbClr val="BCBCBC"/>
                </a:solidFill>
              </a:rPr>
              <a:pPr/>
              <a:t>1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3562" y="5330971"/>
            <a:ext cx="2536825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Developed by Scott Civjan</a:t>
            </a:r>
          </a:p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University of Massachusetts, Amherst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974850" y="500316"/>
            <a:ext cx="8229600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Teaching Modules for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Steel Instruction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589400" y="1839080"/>
            <a:ext cx="4851400" cy="24384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</a:rPr>
              <a:t>TENSION MEMBER: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</a:p>
          <a:p>
            <a:pPr>
              <a:defRPr/>
            </a:pPr>
            <a:r>
              <a:rPr lang="en-US" sz="3600" dirty="0">
                <a:solidFill>
                  <a:schemeClr val="bg1"/>
                </a:solidFill>
              </a:rPr>
              <a:t>Structural member subjected to tensile axial load.</a:t>
            </a:r>
          </a:p>
        </p:txBody>
      </p:sp>
      <p:grpSp>
        <p:nvGrpSpPr>
          <p:cNvPr id="5123" name="Group 9"/>
          <p:cNvGrpSpPr>
            <a:grpSpLocks/>
          </p:cNvGrpSpPr>
          <p:nvPr/>
        </p:nvGrpSpPr>
        <p:grpSpPr bwMode="auto">
          <a:xfrm>
            <a:off x="8511150" y="500063"/>
            <a:ext cx="1101725" cy="5124450"/>
            <a:chOff x="5541963" y="737937"/>
            <a:chExt cx="1101725" cy="5125452"/>
          </a:xfrm>
        </p:grpSpPr>
        <p:sp>
          <p:nvSpPr>
            <p:cNvPr id="5126" name="Rectangle 17"/>
            <p:cNvSpPr>
              <a:spLocks noChangeArrowheads="1"/>
            </p:cNvSpPr>
            <p:nvPr/>
          </p:nvSpPr>
          <p:spPr bwMode="auto">
            <a:xfrm rot="16200000" flipH="1">
              <a:off x="4194552" y="3046623"/>
              <a:ext cx="3737814" cy="500063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5127" name="Line 128"/>
            <p:cNvSpPr>
              <a:spLocks noChangeShapeType="1"/>
            </p:cNvSpPr>
            <p:nvPr/>
          </p:nvSpPr>
          <p:spPr bwMode="auto">
            <a:xfrm flipH="1" flipV="1">
              <a:off x="6081713" y="5171239"/>
              <a:ext cx="14287" cy="69215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" name="Text Box 131"/>
            <p:cNvSpPr txBox="1">
              <a:spLocks noChangeArrowheads="1"/>
            </p:cNvSpPr>
            <p:nvPr/>
          </p:nvSpPr>
          <p:spPr bwMode="auto">
            <a:xfrm flipH="1">
              <a:off x="6110288" y="5222039"/>
              <a:ext cx="533400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3600">
                  <a:latin typeface="Arial" panose="020B0604020202020204" pitchFamily="34" charset="0"/>
                </a:rPr>
                <a:t>P</a:t>
              </a:r>
            </a:p>
          </p:txBody>
        </p:sp>
        <p:sp>
          <p:nvSpPr>
            <p:cNvPr id="5129" name="Text Box 137"/>
            <p:cNvSpPr txBox="1">
              <a:spLocks noChangeArrowheads="1"/>
            </p:cNvSpPr>
            <p:nvPr/>
          </p:nvSpPr>
          <p:spPr bwMode="auto">
            <a:xfrm>
              <a:off x="5541963" y="737937"/>
              <a:ext cx="533400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3600">
                  <a:latin typeface="Arial" panose="020B0604020202020204" pitchFamily="34" charset="0"/>
                </a:rPr>
                <a:t>P</a:t>
              </a:r>
            </a:p>
          </p:txBody>
        </p:sp>
        <p:sp>
          <p:nvSpPr>
            <p:cNvPr id="5130" name="Line 128"/>
            <p:cNvSpPr>
              <a:spLocks noChangeShapeType="1"/>
            </p:cNvSpPr>
            <p:nvPr/>
          </p:nvSpPr>
          <p:spPr bwMode="auto">
            <a:xfrm flipH="1">
              <a:off x="6069013" y="737937"/>
              <a:ext cx="12700" cy="69215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EAFCAFC-52C1-41C0-828E-07DAA244088C}" type="slidenum">
              <a:rPr lang="en-US" altLang="en-US" sz="1200">
                <a:solidFill>
                  <a:srgbClr val="BCBCBC"/>
                </a:solidFill>
              </a:rPr>
              <a:pPr/>
              <a:t>2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Module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8"/>
          <p:cNvSpPr txBox="1">
            <a:spLocks noChangeArrowheads="1"/>
          </p:cNvSpPr>
          <p:nvPr/>
        </p:nvSpPr>
        <p:spPr bwMode="auto">
          <a:xfrm>
            <a:off x="2028825" y="1808163"/>
            <a:ext cx="8140700" cy="2101850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 dirty="0">
                <a:solidFill>
                  <a:schemeClr val="bg1"/>
                </a:solidFill>
              </a:rPr>
              <a:t>Strength design requirements:</a:t>
            </a:r>
          </a:p>
          <a:p>
            <a:pPr>
              <a:spcBef>
                <a:spcPct val="20000"/>
              </a:spcBef>
              <a:spcAft>
                <a:spcPct val="20000"/>
              </a:spcAft>
            </a:pPr>
            <a:r>
              <a:rPr lang="en-US" altLang="en-US" sz="3200" dirty="0">
                <a:solidFill>
                  <a:schemeClr val="bg1"/>
                </a:solidFill>
              </a:rPr>
              <a:t>		</a:t>
            </a:r>
            <a:r>
              <a:rPr lang="en-US" altLang="en-US" sz="3200" i="1" dirty="0">
                <a:solidFill>
                  <a:schemeClr val="bg1"/>
                </a:solidFill>
              </a:rPr>
              <a:t>P</a:t>
            </a:r>
            <a:r>
              <a:rPr lang="en-US" altLang="en-US" sz="3200" i="1" baseline="-25000" dirty="0">
                <a:solidFill>
                  <a:schemeClr val="bg1"/>
                </a:solidFill>
              </a:rPr>
              <a:t>u </a:t>
            </a:r>
            <a:r>
              <a:rPr lang="en-US" altLang="en-US" sz="3200" dirty="0">
                <a:solidFill>
                  <a:schemeClr val="bg1"/>
                </a:solidFill>
                <a:sym typeface="Symbol" panose="05050102010706020507" pitchFamily="18" charset="2"/>
              </a:rPr>
              <a:t> </a:t>
            </a:r>
            <a:r>
              <a:rPr lang="en-US" altLang="en-US" sz="3200" i="1" dirty="0" err="1">
                <a:solidFill>
                  <a:schemeClr val="bg1"/>
                </a:solidFill>
                <a:sym typeface="Symbol" panose="05050102010706020507" pitchFamily="18" charset="2"/>
              </a:rPr>
              <a:t>P</a:t>
            </a:r>
            <a:r>
              <a:rPr lang="en-US" altLang="en-US" sz="3200" i="1" baseline="-25000" dirty="0" err="1">
                <a:solidFill>
                  <a:schemeClr val="bg1"/>
                </a:solidFill>
              </a:rPr>
              <a:t>n</a:t>
            </a:r>
            <a:r>
              <a:rPr lang="en-US" altLang="en-US" sz="3200" baseline="-25000" dirty="0">
                <a:solidFill>
                  <a:schemeClr val="bg1"/>
                </a:solidFill>
              </a:rPr>
              <a:t>	</a:t>
            </a:r>
            <a:r>
              <a:rPr lang="en-US" altLang="en-US" sz="3200" dirty="0">
                <a:solidFill>
                  <a:schemeClr val="bg1"/>
                </a:solidFill>
              </a:rPr>
              <a:t> (</a:t>
            </a:r>
            <a:r>
              <a:rPr lang="en-US" altLang="en-US" sz="3200" i="1" dirty="0">
                <a:solidFill>
                  <a:schemeClr val="bg1"/>
                </a:solidFill>
              </a:rPr>
              <a:t>P</a:t>
            </a:r>
            <a:r>
              <a:rPr lang="en-US" altLang="en-US" sz="3200" i="1" baseline="-25000" dirty="0">
                <a:solidFill>
                  <a:schemeClr val="bg1"/>
                </a:solidFill>
              </a:rPr>
              <a:t>a </a:t>
            </a:r>
            <a:r>
              <a:rPr lang="en-US" altLang="en-US" sz="3200" dirty="0">
                <a:solidFill>
                  <a:schemeClr val="bg1"/>
                </a:solidFill>
                <a:sym typeface="Symbol" panose="05050102010706020507" pitchFamily="18" charset="2"/>
              </a:rPr>
              <a:t> </a:t>
            </a:r>
            <a:r>
              <a:rPr lang="en-US" altLang="en-US" sz="3200" i="1" dirty="0" err="1">
                <a:solidFill>
                  <a:schemeClr val="bg1"/>
                </a:solidFill>
                <a:sym typeface="Symbol" panose="05050102010706020507" pitchFamily="18" charset="2"/>
              </a:rPr>
              <a:t>P</a:t>
            </a:r>
            <a:r>
              <a:rPr lang="en-US" altLang="en-US" sz="3200" i="1" baseline="-25000" dirty="0" err="1">
                <a:solidFill>
                  <a:schemeClr val="bg1"/>
                </a:solidFill>
              </a:rPr>
              <a:t>n</a:t>
            </a:r>
            <a:r>
              <a:rPr lang="en-US" altLang="en-US" sz="3200" dirty="0">
                <a:solidFill>
                  <a:schemeClr val="bg1"/>
                </a:solidFill>
              </a:rPr>
              <a:t>/</a:t>
            </a:r>
            <a:r>
              <a:rPr lang="el-GR" altLang="en-US" sz="3200" dirty="0">
                <a:solidFill>
                  <a:schemeClr val="bg1"/>
                </a:solidFill>
              </a:rPr>
              <a:t>Ω</a:t>
            </a:r>
            <a:r>
              <a:rPr lang="en-US" altLang="en-US" sz="3200" dirty="0">
                <a:solidFill>
                  <a:schemeClr val="bg1"/>
                </a:solidFill>
              </a:rPr>
              <a:t>) ASD</a:t>
            </a:r>
            <a:endParaRPr lang="en-US" altLang="en-US" sz="3200" dirty="0">
              <a:solidFill>
                <a:schemeClr val="bg1"/>
              </a:solidFill>
              <a:latin typeface="Symbol" panose="05050102010706020507" pitchFamily="18" charset="2"/>
            </a:endParaRPr>
          </a:p>
          <a:p>
            <a:r>
              <a:rPr lang="en-US" altLang="en-US" sz="3200" dirty="0">
                <a:solidFill>
                  <a:schemeClr val="bg1"/>
                </a:solidFill>
              </a:rPr>
              <a:t>Where </a:t>
            </a:r>
            <a:r>
              <a:rPr lang="en-US" altLang="en-US" sz="3200" dirty="0">
                <a:solidFill>
                  <a:schemeClr val="bg1"/>
                </a:solidFill>
                <a:sym typeface="Symbol" panose="05050102010706020507" pitchFamily="18" charset="2"/>
              </a:rPr>
              <a:t></a:t>
            </a:r>
            <a:r>
              <a:rPr lang="en-US" altLang="en-US" sz="3200" dirty="0">
                <a:solidFill>
                  <a:schemeClr val="bg1"/>
                </a:solidFill>
              </a:rPr>
              <a:t> varies depending on failure mode.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0CC0961-DB77-4EAC-834F-AF965C27B1C4}" type="slidenum">
              <a:rPr lang="en-US" altLang="en-US" sz="1200">
                <a:solidFill>
                  <a:srgbClr val="BCBCBC"/>
                </a:solidFill>
              </a:rPr>
              <a:pPr/>
              <a:t>3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Module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689225" y="1035556"/>
            <a:ext cx="6884988" cy="5847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</a:rPr>
              <a:t>Tensile Strength	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09304" y="2268817"/>
            <a:ext cx="6873875" cy="25669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en-US" sz="3200" b="1" u="sng" dirty="0">
                <a:solidFill>
                  <a:schemeClr val="bg1"/>
                </a:solidFill>
              </a:rPr>
              <a:t>Strength Limit States:</a:t>
            </a:r>
          </a:p>
          <a:p>
            <a:pPr>
              <a:defRPr/>
            </a:pPr>
            <a:r>
              <a:rPr lang="en-US" sz="3200" dirty="0">
                <a:solidFill>
                  <a:schemeClr val="bg1"/>
                </a:solidFill>
              </a:rPr>
              <a:t>Yielding on Gross Area</a:t>
            </a:r>
          </a:p>
          <a:p>
            <a:pPr>
              <a:defRPr/>
            </a:pPr>
            <a:r>
              <a:rPr lang="en-US" sz="3200" dirty="0">
                <a:solidFill>
                  <a:schemeClr val="bg1"/>
                </a:solidFill>
              </a:rPr>
              <a:t>Rupture on Net Area</a:t>
            </a:r>
          </a:p>
          <a:p>
            <a:pPr>
              <a:defRPr/>
            </a:pPr>
            <a:r>
              <a:rPr lang="en-US" sz="3200" dirty="0">
                <a:solidFill>
                  <a:schemeClr val="bg1"/>
                </a:solidFill>
              </a:rPr>
              <a:t>Block Shear</a:t>
            </a:r>
          </a:p>
          <a:p>
            <a:pPr>
              <a:defRPr/>
            </a:pPr>
            <a:r>
              <a:rPr lang="en-US" sz="3200" dirty="0">
                <a:solidFill>
                  <a:schemeClr val="bg1"/>
                </a:solidFill>
              </a:rPr>
              <a:t>Bearing or </a:t>
            </a:r>
            <a:r>
              <a:rPr lang="en-US" sz="3200" dirty="0" err="1">
                <a:solidFill>
                  <a:schemeClr val="bg1"/>
                </a:solidFill>
              </a:rPr>
              <a:t>Tearout</a:t>
            </a:r>
            <a:r>
              <a:rPr lang="en-US" sz="3200" dirty="0">
                <a:solidFill>
                  <a:schemeClr val="bg1"/>
                </a:solidFill>
              </a:rPr>
              <a:t> at Bolts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DA765DB-B8CB-4ED4-83C0-9F903F0C9610}" type="slidenum">
              <a:rPr lang="en-US" altLang="en-US" sz="1200">
                <a:solidFill>
                  <a:srgbClr val="BCBCBC"/>
                </a:solidFill>
              </a:rPr>
              <a:pPr/>
              <a:t>4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Module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8"/>
          <p:cNvSpPr txBox="1">
            <a:spLocks noChangeArrowheads="1"/>
          </p:cNvSpPr>
          <p:nvPr/>
        </p:nvSpPr>
        <p:spPr bwMode="auto">
          <a:xfrm>
            <a:off x="1970088" y="482600"/>
            <a:ext cx="8140700" cy="3354388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INFORMATION: 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Sample AISC Tables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Table_5-2_pp11.PDF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Table_5-8_pp29.PDF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Table_1-7_pp48-51.PDF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Table_7-4_pp27.PDF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Table_7-5_pp29.PDF</a:t>
            </a:r>
          </a:p>
        </p:txBody>
      </p:sp>
      <p:grpSp>
        <p:nvGrpSpPr>
          <p:cNvPr id="8195" name="Group 5"/>
          <p:cNvGrpSpPr>
            <a:grpSpLocks/>
          </p:cNvGrpSpPr>
          <p:nvPr/>
        </p:nvGrpSpPr>
        <p:grpSpPr bwMode="auto">
          <a:xfrm>
            <a:off x="6940550" y="3505200"/>
            <a:ext cx="3727450" cy="3352800"/>
            <a:chOff x="762000" y="217371"/>
            <a:chExt cx="8077199" cy="6412029"/>
          </a:xfrm>
        </p:grpSpPr>
        <p:sp>
          <p:nvSpPr>
            <p:cNvPr id="8198" name="laptop"/>
            <p:cNvSpPr>
              <a:spLocks noEditPoints="1" noChangeArrowheads="1"/>
            </p:cNvSpPr>
            <p:nvPr/>
          </p:nvSpPr>
          <p:spPr bwMode="auto">
            <a:xfrm>
              <a:off x="825944" y="217371"/>
              <a:ext cx="8013255" cy="6031029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0 h 21600"/>
                <a:gd name="T6" fmla="*/ 2147483647 w 21600"/>
                <a:gd name="T7" fmla="*/ 2147483647 h 21600"/>
                <a:gd name="T8" fmla="*/ 2147483647 w 21600"/>
                <a:gd name="T9" fmla="*/ 0 h 21600"/>
                <a:gd name="T10" fmla="*/ 2147483647 w 21600"/>
                <a:gd name="T11" fmla="*/ 2147483647 h 21600"/>
                <a:gd name="T12" fmla="*/ 0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5 w 21600"/>
                <a:gd name="T25" fmla="*/ 1858 h 21600"/>
                <a:gd name="T26" fmla="*/ 17311 w 21600"/>
                <a:gd name="T27" fmla="*/ 12323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8199" name="Picture 7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B7675A9-C569-43D1-B580-B4F114F139C9}" type="slidenum">
              <a:rPr lang="en-US" altLang="en-US" sz="1200">
                <a:solidFill>
                  <a:srgbClr val="BCBCBC"/>
                </a:solidFill>
              </a:rPr>
              <a:pPr/>
              <a:t>5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Beam Module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8"/>
          <p:cNvSpPr txBox="1">
            <a:spLocks noChangeArrowheads="1"/>
          </p:cNvSpPr>
          <p:nvPr/>
        </p:nvSpPr>
        <p:spPr bwMode="auto">
          <a:xfrm>
            <a:off x="1970088" y="485776"/>
            <a:ext cx="8140700" cy="3730625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INFORMATION: FAILURE MODES</a:t>
            </a:r>
          </a:p>
          <a:p>
            <a:endParaRPr lang="en-US" altLang="en-US" sz="3600" dirty="0">
              <a:solidFill>
                <a:srgbClr val="FF0000"/>
              </a:solidFill>
            </a:endParaRPr>
          </a:p>
          <a:p>
            <a:r>
              <a:rPr lang="en-US" altLang="en-US" sz="3600" dirty="0">
                <a:solidFill>
                  <a:srgbClr val="FF0000"/>
                </a:solidFill>
              </a:rPr>
              <a:t>Animations: 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AISC WET: Block Shear Animations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Photos: 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AISC WET Forum Photos</a:t>
            </a:r>
          </a:p>
        </p:txBody>
      </p:sp>
      <p:grpSp>
        <p:nvGrpSpPr>
          <p:cNvPr id="9219" name="Group 5"/>
          <p:cNvGrpSpPr>
            <a:grpSpLocks/>
          </p:cNvGrpSpPr>
          <p:nvPr/>
        </p:nvGrpSpPr>
        <p:grpSpPr bwMode="auto">
          <a:xfrm>
            <a:off x="7564438" y="3727450"/>
            <a:ext cx="3103562" cy="3130550"/>
            <a:chOff x="762000" y="-304800"/>
            <a:chExt cx="7924800" cy="7162800"/>
          </a:xfrm>
        </p:grpSpPr>
        <p:pic>
          <p:nvPicPr>
            <p:cNvPr id="9222" name="Picture 2" descr="C:\Documents and Settings\David Fortin\Local Settings\Temporary Internet Files\Content.IE5\05AVGDUF\MCj0432569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0" y="-304800"/>
              <a:ext cx="7162800" cy="716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3" name="Picture 9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57200"/>
              <a:ext cx="6172200" cy="617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BF2D3ED-5606-4A42-8EAF-A49B2990F993}" type="slidenum">
              <a:rPr lang="en-US" altLang="en-US" sz="1200">
                <a:solidFill>
                  <a:srgbClr val="BCBCBC"/>
                </a:solidFill>
              </a:rPr>
              <a:pPr/>
              <a:t>6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Module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8"/>
          <p:cNvSpPr txBox="1">
            <a:spLocks noChangeArrowheads="1"/>
          </p:cNvSpPr>
          <p:nvPr/>
        </p:nvSpPr>
        <p:spPr bwMode="auto">
          <a:xfrm>
            <a:off x="1970088" y="509588"/>
            <a:ext cx="8140700" cy="537845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FF0000"/>
                </a:solidFill>
              </a:rPr>
              <a:t>INSERT SLIDES: TENSION THEORY</a:t>
            </a:r>
          </a:p>
          <a:p>
            <a:r>
              <a:rPr lang="en-US" altLang="en-US" sz="2800" i="1">
                <a:solidFill>
                  <a:srgbClr val="FF0000"/>
                </a:solidFill>
              </a:rPr>
              <a:t>Tension_Theory.ppt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Yield on </a:t>
            </a:r>
            <a:r>
              <a:rPr lang="en-US" altLang="en-US" sz="3600" i="1">
                <a:solidFill>
                  <a:srgbClr val="FF0000"/>
                </a:solidFill>
              </a:rPr>
              <a:t>A</a:t>
            </a:r>
            <a:r>
              <a:rPr lang="en-US" altLang="en-US" sz="3600" i="1" baseline="-25000">
                <a:solidFill>
                  <a:srgbClr val="FF0000"/>
                </a:solidFill>
              </a:rPr>
              <a:t>g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2 to 10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Rupture on </a:t>
            </a:r>
            <a:r>
              <a:rPr lang="en-US" altLang="en-US" sz="3600" i="1">
                <a:solidFill>
                  <a:srgbClr val="FF0000"/>
                </a:solidFill>
              </a:rPr>
              <a:t>A</a:t>
            </a:r>
            <a:r>
              <a:rPr lang="en-US" altLang="en-US" sz="3600" i="1" baseline="-25000">
                <a:solidFill>
                  <a:srgbClr val="FF0000"/>
                </a:solidFill>
              </a:rPr>
              <a:t>e</a:t>
            </a:r>
          </a:p>
          <a:p>
            <a:r>
              <a:rPr lang="en-US" altLang="en-US" sz="2800">
                <a:solidFill>
                  <a:srgbClr val="FF0000"/>
                </a:solidFill>
              </a:rPr>
              <a:t>	Slides # 11 to 46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Block Shear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47 to 62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Bearing at Bolt Holes</a:t>
            </a:r>
          </a:p>
          <a:p>
            <a:r>
              <a:rPr lang="en-US" altLang="en-US" sz="3600">
                <a:solidFill>
                  <a:srgbClr val="FF0000"/>
                </a:solidFill>
              </a:rPr>
              <a:t>	</a:t>
            </a:r>
            <a:r>
              <a:rPr lang="en-US" altLang="en-US" sz="2800">
                <a:solidFill>
                  <a:srgbClr val="FF0000"/>
                </a:solidFill>
              </a:rPr>
              <a:t>Slides # 63 to 70</a:t>
            </a:r>
          </a:p>
        </p:txBody>
      </p:sp>
      <p:grpSp>
        <p:nvGrpSpPr>
          <p:cNvPr id="10243" name="Group 5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10246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7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49BC34B-0BF8-41EB-94B5-0B0E3A61AEA7}" type="slidenum">
              <a:rPr lang="en-US" altLang="en-US" sz="1200">
                <a:solidFill>
                  <a:srgbClr val="BCBCBC"/>
                </a:solidFill>
              </a:rPr>
              <a:pPr/>
              <a:t>7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Tension Module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8"/>
          <p:cNvSpPr txBox="1">
            <a:spLocks noChangeArrowheads="1"/>
          </p:cNvSpPr>
          <p:nvPr/>
        </p:nvSpPr>
        <p:spPr bwMode="auto">
          <a:xfrm>
            <a:off x="1970088" y="585789"/>
            <a:ext cx="8140700" cy="5011737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SLIDES: TENSION DESIGN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Tension_Manual.ppt </a:t>
            </a:r>
            <a:endParaRPr lang="en-US" altLang="en-US" sz="2800" dirty="0">
              <a:solidFill>
                <a:srgbClr val="FF0000"/>
              </a:solidFill>
            </a:endParaRPr>
          </a:p>
          <a:p>
            <a:r>
              <a:rPr lang="en-US" altLang="en-US" sz="3600" dirty="0">
                <a:solidFill>
                  <a:srgbClr val="FF0000"/>
                </a:solidFill>
              </a:rPr>
              <a:t>Yield on </a:t>
            </a:r>
            <a:r>
              <a:rPr lang="en-US" altLang="en-US" sz="3600" i="1" dirty="0">
                <a:solidFill>
                  <a:srgbClr val="FF0000"/>
                </a:solidFill>
              </a:rPr>
              <a:t>A</a:t>
            </a:r>
            <a:r>
              <a:rPr lang="en-US" altLang="en-US" sz="3600" i="1" baseline="-25000" dirty="0">
                <a:solidFill>
                  <a:srgbClr val="FF0000"/>
                </a:solidFill>
              </a:rPr>
              <a:t>g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 5 to 6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Rupture on </a:t>
            </a:r>
            <a:r>
              <a:rPr lang="en-US" altLang="en-US" sz="3600" i="1" dirty="0">
                <a:solidFill>
                  <a:srgbClr val="FF0000"/>
                </a:solidFill>
              </a:rPr>
              <a:t>A</a:t>
            </a:r>
            <a:r>
              <a:rPr lang="en-US" altLang="en-US" sz="3600" i="1" baseline="-25000" dirty="0">
                <a:solidFill>
                  <a:srgbClr val="FF0000"/>
                </a:solidFill>
              </a:rPr>
              <a:t>e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 7 to 14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Block Shear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 15 to 17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Bearing at Bolt Holes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 18 to 20</a:t>
            </a:r>
          </a:p>
        </p:txBody>
      </p:sp>
      <p:grpSp>
        <p:nvGrpSpPr>
          <p:cNvPr id="11267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11270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1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0584B74-BA43-47B9-B6ED-0AA741248898}" type="slidenum">
              <a:rPr lang="en-US" altLang="en-US" sz="1200">
                <a:solidFill>
                  <a:srgbClr val="BCBCBC"/>
                </a:solidFill>
              </a:rPr>
              <a:pPr/>
              <a:t>8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Module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28"/>
          <p:cNvSpPr txBox="1">
            <a:spLocks noChangeArrowheads="1"/>
          </p:cNvSpPr>
          <p:nvPr/>
        </p:nvSpPr>
        <p:spPr bwMode="auto">
          <a:xfrm>
            <a:off x="1970088" y="501650"/>
            <a:ext cx="8140700" cy="3486150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dirty="0">
                <a:solidFill>
                  <a:srgbClr val="FF0000"/>
                </a:solidFill>
              </a:rPr>
              <a:t>INSERT SLIDES: TENSION DESIGN</a:t>
            </a:r>
          </a:p>
          <a:p>
            <a:r>
              <a:rPr lang="en-US" altLang="en-US" sz="2800" i="1" dirty="0">
                <a:solidFill>
                  <a:srgbClr val="FF0000"/>
                </a:solidFill>
              </a:rPr>
              <a:t>Tension_Manual.ppt </a:t>
            </a:r>
            <a:endParaRPr lang="en-US" altLang="en-US" sz="2800" dirty="0">
              <a:solidFill>
                <a:srgbClr val="FF0000"/>
              </a:solidFill>
            </a:endParaRPr>
          </a:p>
          <a:p>
            <a:r>
              <a:rPr lang="en-US" altLang="en-US" sz="3600" dirty="0">
                <a:solidFill>
                  <a:srgbClr val="FF0000"/>
                </a:solidFill>
              </a:rPr>
              <a:t>Overview 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 1 to 4</a:t>
            </a:r>
          </a:p>
          <a:p>
            <a:r>
              <a:rPr lang="en-US" altLang="en-US" sz="3600" dirty="0">
                <a:solidFill>
                  <a:srgbClr val="FF0000"/>
                </a:solidFill>
              </a:rPr>
              <a:t>Design Aids</a:t>
            </a:r>
          </a:p>
          <a:p>
            <a:r>
              <a:rPr lang="en-US" altLang="en-US" sz="2800" dirty="0">
                <a:solidFill>
                  <a:srgbClr val="FF0000"/>
                </a:solidFill>
              </a:rPr>
              <a:t>	Slides # 21 to 23</a:t>
            </a:r>
          </a:p>
          <a:p>
            <a:endParaRPr lang="en-US" altLang="en-US" sz="2800" dirty="0">
              <a:solidFill>
                <a:srgbClr val="FF0000"/>
              </a:solidFill>
            </a:endParaRPr>
          </a:p>
        </p:txBody>
      </p:sp>
      <p:grpSp>
        <p:nvGrpSpPr>
          <p:cNvPr id="12291" name="Group 2"/>
          <p:cNvGrpSpPr>
            <a:grpSpLocks/>
          </p:cNvGrpSpPr>
          <p:nvPr/>
        </p:nvGrpSpPr>
        <p:grpSpPr bwMode="auto">
          <a:xfrm>
            <a:off x="6262689" y="3438525"/>
            <a:ext cx="4613275" cy="3627438"/>
            <a:chOff x="620599" y="43543"/>
            <a:chExt cx="8523401" cy="6814457"/>
          </a:xfrm>
        </p:grpSpPr>
        <p:pic>
          <p:nvPicPr>
            <p:cNvPr id="12294" name="Picture 2" descr="C:\Documents and Settings\David Fortin\Local Settings\Temporary Internet Files\Content.IE5\WP2RGTU3\MCj0432606000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5743" y="119743"/>
              <a:ext cx="6738257" cy="6738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5" name="Picture 3" descr="C:\Documents and Settings\David Fortin\Local Settings\Temporary Internet Files\Content.IE5\CDA7ST6F\MCj04338290000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599" y="43543"/>
              <a:ext cx="6074115" cy="607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4F58F3B-0DB7-4185-963B-79A195E0DB75}" type="slidenum">
              <a:rPr lang="en-US" altLang="en-US" sz="1200">
                <a:solidFill>
                  <a:srgbClr val="BCBCBC"/>
                </a:solidFill>
              </a:rPr>
              <a:pPr/>
              <a:t>9</a:t>
            </a:fld>
            <a:endParaRPr lang="en-US" altLang="en-US" sz="1200">
              <a:solidFill>
                <a:srgbClr val="BCBCBC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Module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1490590437</TotalTime>
  <Pages>1237561</Pages>
  <Words>325</Words>
  <Application>Microsoft Office PowerPoint</Application>
  <PresentationFormat>Widescreen</PresentationFormat>
  <Paragraphs>85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Book Antiqua</vt:lpstr>
      <vt:lpstr>Lucida Sans</vt:lpstr>
      <vt:lpstr>Symbol</vt:lpstr>
      <vt:lpstr>Times New Roman</vt:lpstr>
      <vt:lpstr>Wingdings</vt:lpstr>
      <vt:lpstr>Wingdings 2</vt:lpstr>
      <vt:lpstr>Wingdings 3</vt:lpstr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Kristi Sattler</cp:lastModifiedBy>
  <cp:revision>1346190652</cp:revision>
  <cp:lastPrinted>2001-05-09T19:19:51Z</cp:lastPrinted>
  <dcterms:created xsi:type="dcterms:W3CDTF">1998-02-18T16:27:01Z</dcterms:created>
  <dcterms:modified xsi:type="dcterms:W3CDTF">2024-08-01T16:09:34Z</dcterms:modified>
</cp:coreProperties>
</file>