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72"/>
  </p:notesMasterIdLst>
  <p:handoutMasterIdLst>
    <p:handoutMasterId r:id="rId73"/>
  </p:handoutMasterIdLst>
  <p:sldIdLst>
    <p:sldId id="295" r:id="rId2"/>
    <p:sldId id="403" r:id="rId3"/>
    <p:sldId id="347" r:id="rId4"/>
    <p:sldId id="518" r:id="rId5"/>
    <p:sldId id="414" r:id="rId6"/>
    <p:sldId id="469" r:id="rId7"/>
    <p:sldId id="470" r:id="rId8"/>
    <p:sldId id="471" r:id="rId9"/>
    <p:sldId id="472" r:id="rId10"/>
    <p:sldId id="413" r:id="rId11"/>
    <p:sldId id="404" r:id="rId12"/>
    <p:sldId id="411" r:id="rId13"/>
    <p:sldId id="427" r:id="rId14"/>
    <p:sldId id="481" r:id="rId15"/>
    <p:sldId id="480" r:id="rId16"/>
    <p:sldId id="479" r:id="rId17"/>
    <p:sldId id="478" r:id="rId18"/>
    <p:sldId id="482" r:id="rId19"/>
    <p:sldId id="436" r:id="rId20"/>
    <p:sldId id="484" r:id="rId21"/>
    <p:sldId id="485" r:id="rId22"/>
    <p:sldId id="486" r:id="rId23"/>
    <p:sldId id="488" r:id="rId24"/>
    <p:sldId id="489" r:id="rId25"/>
    <p:sldId id="449" r:id="rId26"/>
    <p:sldId id="428" r:id="rId27"/>
    <p:sldId id="490" r:id="rId28"/>
    <p:sldId id="491" r:id="rId29"/>
    <p:sldId id="492" r:id="rId30"/>
    <p:sldId id="493" r:id="rId31"/>
    <p:sldId id="463" r:id="rId32"/>
    <p:sldId id="432" r:id="rId33"/>
    <p:sldId id="431" r:id="rId34"/>
    <p:sldId id="433" r:id="rId35"/>
    <p:sldId id="434" r:id="rId36"/>
    <p:sldId id="496" r:id="rId37"/>
    <p:sldId id="498" r:id="rId38"/>
    <p:sldId id="500" r:id="rId39"/>
    <p:sldId id="519" r:id="rId40"/>
    <p:sldId id="408" r:id="rId41"/>
    <p:sldId id="502" r:id="rId42"/>
    <p:sldId id="504" r:id="rId43"/>
    <p:sldId id="503" r:id="rId44"/>
    <p:sldId id="505" r:id="rId45"/>
    <p:sldId id="507" r:id="rId46"/>
    <p:sldId id="508" r:id="rId47"/>
    <p:sldId id="405" r:id="rId48"/>
    <p:sldId id="412" r:id="rId49"/>
    <p:sldId id="438" r:id="rId50"/>
    <p:sldId id="423" r:id="rId51"/>
    <p:sldId id="511" r:id="rId52"/>
    <p:sldId id="439" r:id="rId53"/>
    <p:sldId id="445" r:id="rId54"/>
    <p:sldId id="512" r:id="rId55"/>
    <p:sldId id="446" r:id="rId56"/>
    <p:sldId id="447" r:id="rId57"/>
    <p:sldId id="513" r:id="rId58"/>
    <p:sldId id="448" r:id="rId59"/>
    <p:sldId id="442" r:id="rId60"/>
    <p:sldId id="515" r:id="rId61"/>
    <p:sldId id="514" r:id="rId62"/>
    <p:sldId id="516" r:id="rId63"/>
    <p:sldId id="451" r:id="rId64"/>
    <p:sldId id="452" r:id="rId65"/>
    <p:sldId id="453" r:id="rId66"/>
    <p:sldId id="454" r:id="rId67"/>
    <p:sldId id="457" r:id="rId68"/>
    <p:sldId id="458" r:id="rId69"/>
    <p:sldId id="459" r:id="rId70"/>
    <p:sldId id="461" r:id="rId71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FF"/>
    <a:srgbClr val="FF9933"/>
    <a:srgbClr val="FFFF99"/>
    <a:srgbClr val="A9CEEF"/>
    <a:srgbClr val="BBD8F3"/>
    <a:srgbClr val="A2CAEE"/>
    <a:srgbClr val="FFFF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7730" autoAdjust="0"/>
  </p:normalViewPr>
  <p:slideViewPr>
    <p:cSldViewPr snapToGrid="0">
      <p:cViewPr varScale="1">
        <p:scale>
          <a:sx n="71" d="100"/>
          <a:sy n="71" d="100"/>
        </p:scale>
        <p:origin x="452" y="48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5895" cy="7589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 i="1"/>
            </a:lvl1pPr>
          </a:lstStyle>
          <a:p>
            <a:fld id="{055678D7-4BD1-4062-842C-B369BDF054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2864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 i="1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 i="1"/>
            </a:lvl1pPr>
          </a:lstStyle>
          <a:p>
            <a:fld id="{8F11839C-BD26-4370-9EA6-75420AC0852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47" tIns="49224" rIns="98447" bIns="492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4759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6641373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FBBBF70-0A28-45B0-A2CA-685C83CA755F}" type="slidenum">
              <a:rPr lang="en-US" altLang="en-US" sz="1100"/>
              <a:pPr/>
              <a:t>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903733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20A1022-CDB2-4465-88F1-F5CB204B7BDD}" type="slidenum">
              <a:rPr lang="en-US" altLang="en-US" sz="1100"/>
              <a:pPr/>
              <a:t>10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814044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53C24FF-A4FF-4763-9D5E-4D3467844DBC}" type="slidenum">
              <a:rPr lang="en-US" altLang="en-US" sz="1100"/>
              <a:pPr/>
              <a:t>11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30720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B8080C3-980D-461B-9092-AF72C4B33C16}" type="slidenum">
              <a:rPr lang="en-US" altLang="en-US" sz="1100"/>
              <a:pPr/>
              <a:t>12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8071073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FDAA661-85BD-47C3-ABC6-DBD31C2B37D2}" type="slidenum">
              <a:rPr lang="en-US" altLang="en-US" sz="1100"/>
              <a:pPr/>
              <a:t>13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00704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176FB056-FDB7-4D7D-8301-9C01A0302277}" type="slidenum">
              <a:rPr lang="en-US" altLang="en-US" sz="1100" i="1"/>
              <a:pPr algn="r"/>
              <a:t>14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2985673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ECB6FD8D-9B73-407B-B575-4337E88C5441}" type="slidenum">
              <a:rPr lang="en-US" altLang="en-US" sz="1100" i="1"/>
              <a:pPr algn="r"/>
              <a:t>15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3836819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ECDC120F-390F-41E4-AA88-8707D4648DC8}" type="slidenum">
              <a:rPr lang="en-US" altLang="en-US" sz="1100" i="1"/>
              <a:pPr algn="r"/>
              <a:t>16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269007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20CD139E-ED0D-4DFB-84C9-5275216EC9F3}" type="slidenum">
              <a:rPr lang="en-US" altLang="en-US" sz="1100" i="1"/>
              <a:pPr algn="r"/>
              <a:t>17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9865817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C48A92E4-8D72-4817-9FC5-9D17F2D25BB5}" type="slidenum">
              <a:rPr lang="en-US" altLang="en-US" sz="1100" i="1"/>
              <a:pPr algn="r"/>
              <a:t>18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425760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3033C70-EA61-4E8B-9D4F-2A0BE9F9BFD3}" type="slidenum">
              <a:rPr lang="en-US" altLang="en-US" sz="1100"/>
              <a:pPr/>
              <a:t>19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532221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4D0B98C-F5B4-429D-8392-800024D79735}" type="slidenum">
              <a:rPr lang="en-US" altLang="en-US" sz="1100"/>
              <a:pPr/>
              <a:t>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7269939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E87C20B6-6BC2-40D1-BB30-A0C60C9AAD38}" type="slidenum">
              <a:rPr lang="en-US" altLang="en-US" sz="1100" i="1"/>
              <a:pPr algn="r"/>
              <a:t>20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849465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3D6983C9-24DA-4E51-A424-61C592D7F6F0}" type="slidenum">
              <a:rPr lang="en-US" altLang="en-US" sz="1100" i="1"/>
              <a:pPr algn="r"/>
              <a:t>21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3233612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573E58A4-30E3-4CEB-B47A-610E40C10684}" type="slidenum">
              <a:rPr lang="en-US" altLang="en-US" sz="1100" i="1"/>
              <a:pPr algn="r"/>
              <a:t>22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1933549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33FD1EE8-B515-4BA2-B88B-BE379C8FF47E}" type="slidenum">
              <a:rPr lang="en-US" altLang="en-US" sz="1100" i="1"/>
              <a:pPr algn="r"/>
              <a:t>23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26693262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B656E3EC-AA6D-4B06-97ED-85667F929E57}" type="slidenum">
              <a:rPr lang="en-US" altLang="en-US" sz="1100" i="1"/>
              <a:pPr algn="r"/>
              <a:t>24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8728625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1F92CC-6FF2-4E13-A27E-21712FC5B110}" type="slidenum">
              <a:rPr lang="en-US" altLang="en-US" sz="1100"/>
              <a:pPr/>
              <a:t>25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521702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659AD16-B48A-4AF1-BEEA-7DD97D7DD524}" type="slidenum">
              <a:rPr lang="en-US" altLang="en-US" sz="1100"/>
              <a:pPr/>
              <a:t>26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2009277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50E365A-A8C2-4BE1-8735-F1C4203918B6}" type="slidenum">
              <a:rPr lang="en-US" altLang="en-US" sz="1100"/>
              <a:pPr/>
              <a:t>27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081609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19D30CA-46E3-45E5-BC81-55C10477E055}" type="slidenum">
              <a:rPr lang="en-US" altLang="en-US" sz="1100"/>
              <a:pPr/>
              <a:t>28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5864135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6C3171E-FAB0-4E77-A48A-0982D84B488F}" type="slidenum">
              <a:rPr lang="en-US" altLang="en-US" sz="1100"/>
              <a:pPr/>
              <a:t>29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152472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 that residual stress does not affect tension member strength, as ultimate load is not affected and loss of stiffness is not a major factor in tension (as opposed to compression where buckling failure modes are affected).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B1EA8E0-405C-49A3-A464-79996A2B1F82}" type="slidenum">
              <a:rPr lang="en-US" altLang="en-US" sz="1100"/>
              <a:pPr/>
              <a:t>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8802107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B5D7F29-841A-4288-B4C0-6396D45F36BD}" type="slidenum">
              <a:rPr lang="en-US" altLang="en-US" sz="1100"/>
              <a:pPr/>
              <a:t>30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5102707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17E50E87-8B3A-43CC-B3AD-DB4A8648386F}" type="slidenum">
              <a:rPr lang="en-US" altLang="en-US" sz="1100" i="1"/>
              <a:pPr algn="r"/>
              <a:t>31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2346824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BC73367-5678-402D-943B-19BACF332075}" type="slidenum">
              <a:rPr lang="en-US" altLang="en-US" sz="1100"/>
              <a:pPr/>
              <a:t>32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2375947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9A86A6B-21FF-4045-B407-C02AF9124B37}" type="slidenum">
              <a:rPr lang="en-US" altLang="en-US" sz="1100"/>
              <a:pPr/>
              <a:t>33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9843364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4CCCE74-C952-41FD-9FBE-CAB3349F8B83}" type="slidenum">
              <a:rPr lang="en-US" altLang="en-US" sz="1100"/>
              <a:pPr/>
              <a:t>34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7876155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Describing this in terms of an extremely wide plate in sheet metal, or tin foil, will allow students to intuitively grasp the concept.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46B9D85-2ED3-46B6-8C89-427EA0F2FE04}" type="slidenum">
              <a:rPr lang="en-US" altLang="en-US" sz="1100"/>
              <a:pPr/>
              <a:t>35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0205192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Describing this in terms of an extremely wide plate in sheet metal, or tin foil, will allow students to intuitively grasp the concept.</a:t>
            </a:r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DB09C3AD-C347-4BBE-A913-6A157EA5116A}" type="slidenum">
              <a:rPr lang="en-US" altLang="en-US" sz="1100" i="1"/>
              <a:pPr algn="r"/>
              <a:t>36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656401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Describing this in terms of an extremely wide plate in sheet metal, or tin foil, will allow students to intuitively grasp the concept.</a:t>
            </a:r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3C1C1C10-F1CF-417C-94ED-3F68A78F5DD8}" type="slidenum">
              <a:rPr lang="en-US" altLang="en-US" sz="1100" i="1"/>
              <a:pPr algn="r"/>
              <a:t>37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8544297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Describing this in terms of an extremely wide plate in sheet metal, or tin foil, will allow students to intuitively grasp the concept.</a:t>
            </a:r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92ED3CC1-1BE1-4D7D-92F5-36A152E70C1F}" type="slidenum">
              <a:rPr lang="en-US" altLang="en-US" sz="1100" i="1"/>
              <a:pPr algn="r"/>
              <a:t>38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35086922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Describing this in terms of an extremely wide plate in sheet metal, or tin foil, will allow students to intuitively grasp the concept.</a:t>
            </a:r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1C7EC32C-4598-4634-8790-CD9316D6A76D}" type="slidenum">
              <a:rPr lang="en-US" altLang="en-US" sz="1100" i="1"/>
              <a:pPr algn="r"/>
              <a:t>39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032269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 that residual stress does not affect tension member strength, as ultimate load is not affected and loss of stiffness is not a major factor in tension (as opposed to compression where buckling failure modes are affected).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EC6B3A3-65CB-4451-9FD6-8FD4CF186474}" type="slidenum">
              <a:rPr lang="en-US" altLang="en-US" sz="1100"/>
              <a:pPr/>
              <a:t>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86087884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837FCF2-76EB-4E56-AD35-BBFCA82FFB03}" type="slidenum">
              <a:rPr lang="en-US" altLang="en-US" sz="1100"/>
              <a:pPr/>
              <a:t>40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7381555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998171F9-A33B-4B00-BBDF-86B55F706223}" type="slidenum">
              <a:rPr lang="en-US" altLang="en-US" sz="1100" i="1"/>
              <a:pPr algn="r"/>
              <a:t>41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0212366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EF525CB4-018E-4F37-8916-83A1C1A527B2}" type="slidenum">
              <a:rPr lang="en-US" altLang="en-US" sz="1100" i="1"/>
              <a:pPr algn="r"/>
              <a:t>42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5510198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CF8EC375-EB5E-499B-BAF7-E0876E942296}" type="slidenum">
              <a:rPr lang="en-US" altLang="en-US" sz="1100" i="1"/>
              <a:pPr algn="r"/>
              <a:t>43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01512282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467A4808-0B3F-4E4E-B511-1C97CAB32F88}" type="slidenum">
              <a:rPr lang="en-US" altLang="en-US" sz="1100" i="1"/>
              <a:pPr algn="r"/>
              <a:t>44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66135461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C2AE8D78-87B6-4F8C-8DFD-92C6ECB1FDF0}" type="slidenum">
              <a:rPr lang="en-US" altLang="en-US" sz="1100" i="1"/>
              <a:pPr algn="r"/>
              <a:t>45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358063355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697E80C3-B235-4BBC-B137-45083D659A05}" type="slidenum">
              <a:rPr lang="en-US" altLang="en-US" sz="1100" i="1"/>
              <a:pPr algn="r"/>
              <a:t>46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2820129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381F159-5BC4-4520-A081-7D35723238A4}" type="slidenum">
              <a:rPr lang="en-US" altLang="en-US" sz="1100"/>
              <a:pPr/>
              <a:t>47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926221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B718886-35F0-41C2-8B6A-1F7B4769009A}" type="slidenum">
              <a:rPr lang="en-US" altLang="en-US" sz="1100"/>
              <a:pPr/>
              <a:t>48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78908607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4483D0A-1E49-4A5B-BC8C-B02839DF66CA}" type="slidenum">
              <a:rPr lang="en-US" altLang="en-US" sz="1100"/>
              <a:pPr/>
              <a:t>49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786570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C850E6E-7066-4D8A-884E-2D2045E102BF}" type="slidenum">
              <a:rPr lang="en-US" altLang="en-US" sz="1100"/>
              <a:pPr/>
              <a:t>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77053534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 that angle tension plane goes towards the free edge rather than up into the other leg, as this would be less resistance.</a:t>
            </a:r>
          </a:p>
          <a:p>
            <a:r>
              <a:rPr lang="en-US" altLang="en-US"/>
              <a:t>Similarly the Plate would fail vertically towards the closest edge.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9F0F35-452E-46F9-B070-88A9078F7003}" type="slidenum">
              <a:rPr lang="en-US" altLang="en-US" sz="1100"/>
              <a:pPr/>
              <a:t>50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1015593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 that angle tension plane goes towards the free edge rather than up into the other leg, as this would be less resistance.</a:t>
            </a:r>
          </a:p>
          <a:p>
            <a:r>
              <a:rPr lang="en-US" altLang="en-US"/>
              <a:t>Similarly the Plate would fail vertically towards the closest edge.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604C0055-521D-4B58-8BC4-AF8CDD7EC4CA}" type="slidenum">
              <a:rPr lang="en-US" altLang="en-US" sz="1100" i="1"/>
              <a:pPr algn="r"/>
              <a:t>51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36765612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Block shear could occur on either the angle or the plate – lowest failure mode strength of all controls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EC3520E-5651-495C-94E2-E0B66919188D}" type="slidenum">
              <a:rPr lang="en-US" altLang="en-US" sz="1100"/>
              <a:pPr/>
              <a:t>52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04997646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F677600-D9D8-4AD3-BFB2-049F35964948}" type="slidenum">
              <a:rPr lang="en-US" altLang="en-US" sz="1100"/>
              <a:pPr/>
              <a:t>53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31467662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80620059-7497-4E0A-8597-40693CCAAD1C}" type="slidenum">
              <a:rPr lang="en-US" altLang="en-US" sz="1100" i="1"/>
              <a:pPr algn="r"/>
              <a:t>54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40490116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BCAA3C8-7E0B-4AC5-A7B6-8E1722563A09}" type="slidenum">
              <a:rPr lang="en-US" altLang="en-US" sz="1100"/>
              <a:pPr/>
              <a:t>55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55389338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Here 2 possible plate block shear modes could occur, the lower strength would control.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DE6470E-E0D8-495A-BBA3-52B83C5B6491}" type="slidenum">
              <a:rPr lang="en-US" altLang="en-US" sz="1100"/>
              <a:pPr/>
              <a:t>56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13170525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Here 2 possible plate block shear modes could occur, the lower strength would control.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4A8EBFE8-AEA7-4BB2-9FC5-4F083E0C8CAE}" type="slidenum">
              <a:rPr lang="en-US" altLang="en-US" sz="1100" i="1"/>
              <a:pPr algn="r"/>
              <a:t>57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19512730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24D8C20-B97D-4130-B736-9F15884C7DBE}" type="slidenum">
              <a:rPr lang="en-US" altLang="en-US" sz="1100"/>
              <a:pPr/>
              <a:t>58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528558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Two possible block shear failures can be described by the perimeter of the welds – that with the lower strength would control.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BC19BBD-3409-4264-8730-FCDE48BF6F2B}" type="slidenum">
              <a:rPr lang="en-US" altLang="en-US" sz="1100"/>
              <a:pPr/>
              <a:t>59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410323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43B31D9-E814-4BA6-A1B0-A99F2E688D1F}" type="slidenum">
              <a:rPr lang="en-US" altLang="en-US" sz="1100"/>
              <a:pPr/>
              <a:t>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00090405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Two possible block shear failures can be described by the perimeter of the welds – that with the lower strength would control.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69346770-B978-4787-824D-0190535DDB7D}" type="slidenum">
              <a:rPr lang="en-US" altLang="en-US" sz="1100" i="1"/>
              <a:pPr algn="r"/>
              <a:t>60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52723962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Two possible block shear failures can be described by the perimeter of the welds – that with the lower strength would control.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4779328E-0653-4BCD-8FCF-9D109B6245C9}" type="slidenum">
              <a:rPr lang="en-US" altLang="en-US" sz="1100" i="1"/>
              <a:pPr algn="r"/>
              <a:t>61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2194083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Two possible block shear failures can be described by the perimeter of the welds – that with the lower strength would control.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0368" tIns="0" rIns="20368" b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/>
            <a:fld id="{08AF5A1C-68BD-4B2F-BCE0-01F6CA8F89EB}" type="slidenum">
              <a:rPr lang="en-US" altLang="en-US" sz="1100" i="1"/>
              <a:pPr algn="r"/>
              <a:t>62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334391708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F30FAEA-38A2-4147-80E8-B36E3F0F45BE}" type="slidenum">
              <a:rPr lang="en-US" altLang="en-US" sz="1100"/>
              <a:pPr/>
              <a:t>63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26553489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7938F70-6842-4551-853C-7F4CD687FB04}" type="slidenum">
              <a:rPr lang="en-US" altLang="en-US" sz="1100"/>
              <a:pPr/>
              <a:t>64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06158766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97F148B-850A-4DE4-B6F0-20A3524B4EDC}" type="slidenum">
              <a:rPr lang="en-US" altLang="en-US" sz="1100"/>
              <a:pPr/>
              <a:t>65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6723428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254656A-2762-4DE1-8896-8797B4685BCF}" type="slidenum">
              <a:rPr lang="en-US" altLang="en-US" sz="1100"/>
              <a:pPr/>
              <a:t>66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93866462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5B5BA61-A95F-446C-B3CB-ACC5B6789427}" type="slidenum">
              <a:rPr lang="en-US" altLang="en-US" sz="1100"/>
              <a:pPr/>
              <a:t>67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64548816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Note, this is differentiated from block shear since there is no tension plane for the failure.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CEE979D-A057-40BF-8B6D-41940C9A868C}" type="slidenum">
              <a:rPr lang="en-US" altLang="en-US" sz="1100"/>
              <a:pPr/>
              <a:t>68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420728798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9754214-CED5-4A64-80F5-EB3E3347AB86}" type="slidenum">
              <a:rPr lang="en-US" altLang="en-US" sz="1100"/>
              <a:pPr/>
              <a:t>69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667210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B364139-D36F-44F0-B17B-CE2B725C174A}" type="slidenum">
              <a:rPr lang="en-US" altLang="en-US" sz="1100"/>
              <a:pPr/>
              <a:t>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76786861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Note, this is differentiated from block shear since there is no tension plane for the failure.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D134749-4F30-4188-B2CE-FC2043C83BA6}" type="slidenum">
              <a:rPr lang="en-US" altLang="en-US" sz="1100"/>
              <a:pPr/>
              <a:t>70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845109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F317BB4-62C1-4C95-B8F6-7BCEA1814D14}" type="slidenum">
              <a:rPr lang="en-US" altLang="en-US" sz="1100"/>
              <a:pPr/>
              <a:t>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330846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633E399-0F89-4936-A7BB-0310DCA01FD9}" type="slidenum">
              <a:rPr lang="en-US" altLang="en-US" sz="1100"/>
              <a:pPr/>
              <a:t>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67075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34F3BFD-E9B6-4568-AB5A-3FFD27AD61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66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CBCBC"/>
                </a:solidFill>
              </a:defRPr>
            </a:lvl1pPr>
          </a:lstStyle>
          <a:p>
            <a:fld id="{F5578311-E8F1-4339-B2CC-4B5D4A9E346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BDCE97E-D225-401F-8E1E-46FE2103F7B6}" type="datetime1">
              <a:rPr lang="en-US"/>
              <a:pPr>
                <a:defRPr/>
              </a:pPr>
              <a:t>7/23/2024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6C108E-48A7-E6DF-F994-8EF1C8DACD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044" r:id="rId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842969" y="2918122"/>
            <a:ext cx="8243453" cy="1657139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Tension Member</a:t>
            </a:r>
            <a:endParaRPr lang="en-US" sz="4800" b="1" dirty="0">
              <a:ln w="6350">
                <a:noFill/>
              </a:ln>
              <a:solidFill>
                <a:schemeClr val="tx1">
                  <a:lumMod val="9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THEORY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8593CEB-AF51-4263-B963-E869F85C814F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0035" y="5129325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856821" y="535258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63813" y="2008188"/>
            <a:ext cx="5942012" cy="5080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Consider </a:t>
            </a:r>
            <a:r>
              <a:rPr lang="en-US" i="1" dirty="0">
                <a:solidFill>
                  <a:schemeClr val="bg1"/>
                </a:solidFill>
              </a:rPr>
              <a:t>L</a:t>
            </a:r>
            <a:r>
              <a:rPr lang="en-US" i="1" baseline="-25000" dirty="0">
                <a:solidFill>
                  <a:schemeClr val="bg1"/>
                </a:solidFill>
              </a:rPr>
              <a:t>0 </a:t>
            </a:r>
            <a:r>
              <a:rPr lang="en-US" dirty="0">
                <a:solidFill>
                  <a:schemeClr val="bg1"/>
                </a:solidFill>
              </a:rPr>
              <a:t>= 100 inch long tension member.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78101" y="4583113"/>
            <a:ext cx="6062663" cy="1276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Excessive deformations defines “Failure” for tension member yielding.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Limit to </a:t>
            </a:r>
            <a:r>
              <a:rPr lang="en-US" i="1" dirty="0" err="1">
                <a:solidFill>
                  <a:schemeClr val="bg1"/>
                </a:solidFill>
              </a:rPr>
              <a:t>F</a:t>
            </a:r>
            <a:r>
              <a:rPr lang="en-US" i="1" baseline="-25000" dirty="0" err="1">
                <a:solidFill>
                  <a:schemeClr val="bg1"/>
                </a:solidFill>
              </a:rPr>
              <a:t>y</a:t>
            </a:r>
            <a:r>
              <a:rPr lang="en-US" i="1" dirty="0" err="1">
                <a:solidFill>
                  <a:schemeClr val="bg1"/>
                </a:solidFill>
              </a:rPr>
              <a:t>A</a:t>
            </a:r>
            <a:r>
              <a:rPr lang="en-US" i="1" baseline="-25000" dirty="0" err="1">
                <a:solidFill>
                  <a:schemeClr val="bg1"/>
                </a:solidFill>
              </a:rPr>
              <a:t>g</a:t>
            </a:r>
            <a:r>
              <a:rPr lang="en-US" i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578101" y="2835276"/>
            <a:ext cx="7223125" cy="11906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2400300" algn="l"/>
                <a:tab pos="2686050" algn="l"/>
                <a:tab pos="5200650" algn="l"/>
                <a:tab pos="5486400" algn="l"/>
                <a:tab pos="6007100" algn="l"/>
              </a:tabLst>
              <a:defRPr/>
            </a:pPr>
            <a:r>
              <a:rPr lang="el-GR" dirty="0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 dirty="0">
                <a:solidFill>
                  <a:schemeClr val="bg1"/>
                </a:solidFill>
              </a:rPr>
              <a:t>Yield</a:t>
            </a:r>
            <a:r>
              <a:rPr lang="en-US" dirty="0">
                <a:solidFill>
                  <a:schemeClr val="bg1"/>
                </a:solidFill>
              </a:rPr>
              <a:t> 	=	approx. 0.00172(100)	=	0.172”</a:t>
            </a:r>
          </a:p>
          <a:p>
            <a:pPr>
              <a:tabLst>
                <a:tab pos="2400300" algn="l"/>
                <a:tab pos="2686050" algn="l"/>
                <a:tab pos="5143500" algn="l"/>
                <a:tab pos="5200650" algn="l"/>
                <a:tab pos="5486400" algn="l"/>
                <a:tab pos="6007100" algn="l"/>
              </a:tabLst>
              <a:defRPr/>
            </a:pPr>
            <a:r>
              <a:rPr lang="el-GR" dirty="0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 dirty="0">
                <a:solidFill>
                  <a:schemeClr val="bg1"/>
                </a:solidFill>
              </a:rPr>
              <a:t>Onset of Strain Hardening</a:t>
            </a:r>
            <a:r>
              <a:rPr lang="en-US" dirty="0">
                <a:solidFill>
                  <a:schemeClr val="bg1"/>
                </a:solidFill>
              </a:rPr>
              <a:t> =	approx. 0.02(100)			=	2”</a:t>
            </a:r>
          </a:p>
          <a:p>
            <a:pPr>
              <a:tabLst>
                <a:tab pos="2400300" algn="l"/>
                <a:tab pos="2686050" algn="l"/>
                <a:tab pos="5143500" algn="l"/>
                <a:tab pos="5200650" algn="l"/>
                <a:tab pos="5486400" algn="l"/>
                <a:tab pos="5824538" algn="l"/>
              </a:tabLst>
              <a:defRPr/>
            </a:pPr>
            <a:r>
              <a:rPr lang="el-GR" dirty="0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 dirty="0">
                <a:solidFill>
                  <a:schemeClr val="bg1"/>
                </a:solidFill>
              </a:rPr>
              <a:t>Peak Load</a:t>
            </a:r>
            <a:r>
              <a:rPr lang="en-US" dirty="0">
                <a:solidFill>
                  <a:schemeClr val="bg1"/>
                </a:solidFill>
              </a:rPr>
              <a:t> 	=	approx. 0.15(100)			=	15”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E1E21BA-DD18-425F-B323-C606145338B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547938" y="649289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Yielding on Gross Area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Rupture on Effective Net Area, </a:t>
            </a:r>
            <a:r>
              <a:rPr lang="en-US" sz="3600" b="1" i="1">
                <a:solidFill>
                  <a:schemeClr val="bg1"/>
                </a:solidFill>
              </a:rPr>
              <a:t>A</a:t>
            </a:r>
            <a:r>
              <a:rPr lang="en-US" sz="3600" b="1" i="1" baseline="-25000">
                <a:solidFill>
                  <a:schemeClr val="bg1"/>
                </a:solidFill>
              </a:rPr>
              <a:t>e</a:t>
            </a:r>
            <a:endParaRPr lang="en-US" b="1" i="1" baseline="-2500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8BED8AA-9EC2-427C-9222-F73FE51353E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20218" y="1582832"/>
            <a:ext cx="6032500" cy="9445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If holes are included in the cross section less area resists the tension force.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20219" y="3078818"/>
            <a:ext cx="6030913" cy="9874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Bolt holes are larger than the bolt diameter.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8631" y="4469141"/>
            <a:ext cx="6032500" cy="15446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In addition, processes of punching holes can damage the steel around the perimeter.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182D80-B714-4EF4-A58F-8B26F5962DB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18631" y="417189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2538414" y="3208430"/>
            <a:ext cx="7478713" cy="299561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38414" y="1455737"/>
            <a:ext cx="5648325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Design typically uses average stress values.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38414" y="2332083"/>
            <a:ext cx="7104063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This assumption relies on the inherent ductility of steel.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52" name="Flowchart: Document 51"/>
          <p:cNvSpPr>
            <a:spLocks noChangeArrowheads="1"/>
          </p:cNvSpPr>
          <p:nvPr/>
        </p:nvSpPr>
        <p:spPr bwMode="auto">
          <a:xfrm rot="-5400000">
            <a:off x="4740276" y="3559176"/>
            <a:ext cx="989012" cy="2732087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054475" y="4576764"/>
            <a:ext cx="255588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705350" y="4581525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76864" y="45815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>
            <a:stCxn id="54" idx="2"/>
            <a:endCxn id="54" idx="6"/>
          </p:cNvCxnSpPr>
          <p:nvPr/>
        </p:nvCxnSpPr>
        <p:spPr>
          <a:xfrm rot="10800000" flipH="1">
            <a:off x="4054475" y="469741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 flipH="1">
            <a:off x="47180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 flipH="1">
            <a:off x="53911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068764" y="5024439"/>
            <a:ext cx="255587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47180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3911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3" name="Straight Arrow Connector 62"/>
          <p:cNvCxnSpPr>
            <a:stCxn id="60" idx="2"/>
            <a:endCxn id="60" idx="6"/>
          </p:cNvCxnSpPr>
          <p:nvPr/>
        </p:nvCxnSpPr>
        <p:spPr>
          <a:xfrm rot="10800000" flipH="1">
            <a:off x="4068764" y="51466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 flipH="1">
            <a:off x="4732339" y="5151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0800000" flipH="1">
            <a:off x="5403850" y="515143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8" name="TextBox 65"/>
          <p:cNvSpPr txBox="1">
            <a:spLocks noChangeArrowheads="1"/>
          </p:cNvSpPr>
          <p:nvPr/>
        </p:nvSpPr>
        <p:spPr bwMode="auto">
          <a:xfrm>
            <a:off x="6432551" y="4437063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5379" name="Freeform 70"/>
          <p:cNvSpPr>
            <a:spLocks/>
          </p:cNvSpPr>
          <p:nvPr/>
        </p:nvSpPr>
        <p:spPr bwMode="auto">
          <a:xfrm flipH="1">
            <a:off x="2963864" y="4227514"/>
            <a:ext cx="555625" cy="1443037"/>
          </a:xfrm>
          <a:custGeom>
            <a:avLst/>
            <a:gdLst>
              <a:gd name="T0" fmla="*/ 0 w 534609"/>
              <a:gd name="T1" fmla="*/ 0 h 1001485"/>
              <a:gd name="T2" fmla="*/ 118557 w 534609"/>
              <a:gd name="T3" fmla="*/ 1178131 h 1001485"/>
              <a:gd name="T4" fmla="*/ 372612 w 534609"/>
              <a:gd name="T5" fmla="*/ 2046228 h 1001485"/>
              <a:gd name="T6" fmla="*/ 592791 w 534609"/>
              <a:gd name="T7" fmla="*/ 2852321 h 1001485"/>
              <a:gd name="T8" fmla="*/ 558915 w 534609"/>
              <a:gd name="T9" fmla="*/ 3782424 h 1001485"/>
              <a:gd name="T10" fmla="*/ 440358 w 534609"/>
              <a:gd name="T11" fmla="*/ 4278478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2857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C8EE4D-B6C9-45A2-8845-3CA501867DAB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15382" name="Line 51"/>
          <p:cNvSpPr>
            <a:spLocks noChangeShapeType="1"/>
          </p:cNvSpPr>
          <p:nvPr/>
        </p:nvSpPr>
        <p:spPr bwMode="auto">
          <a:xfrm>
            <a:off x="6505576" y="4919664"/>
            <a:ext cx="809625" cy="1587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3" name="Freeform 55"/>
          <p:cNvSpPr>
            <a:spLocks/>
          </p:cNvSpPr>
          <p:nvPr/>
        </p:nvSpPr>
        <p:spPr bwMode="auto">
          <a:xfrm>
            <a:off x="3514725" y="4233863"/>
            <a:ext cx="2381250" cy="195262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77631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4" name="Line 58"/>
          <p:cNvSpPr>
            <a:spLocks noChangeShapeType="1"/>
          </p:cNvSpPr>
          <p:nvPr/>
        </p:nvSpPr>
        <p:spPr bwMode="auto">
          <a:xfrm>
            <a:off x="5891213" y="44291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5" name="Freeform 60"/>
          <p:cNvSpPr>
            <a:spLocks/>
          </p:cNvSpPr>
          <p:nvPr/>
        </p:nvSpPr>
        <p:spPr bwMode="auto">
          <a:xfrm>
            <a:off x="3117850" y="5429251"/>
            <a:ext cx="2768600" cy="238125"/>
          </a:xfrm>
          <a:custGeom>
            <a:avLst/>
            <a:gdLst>
              <a:gd name="T0" fmla="*/ 2147483647 w 1740"/>
              <a:gd name="T1" fmla="*/ 0 h 150"/>
              <a:gd name="T2" fmla="*/ 2147483647 w 1740"/>
              <a:gd name="T3" fmla="*/ 378023438 h 150"/>
              <a:gd name="T4" fmla="*/ 0 w 1740"/>
              <a:gd name="T5" fmla="*/ 378023438 h 150"/>
              <a:gd name="T6" fmla="*/ 0 60000 65536"/>
              <a:gd name="T7" fmla="*/ 0 60000 65536"/>
              <a:gd name="T8" fmla="*/ 0 60000 65536"/>
              <a:gd name="T9" fmla="*/ 0 w 1740"/>
              <a:gd name="T10" fmla="*/ 0 h 150"/>
              <a:gd name="T11" fmla="*/ 1740 w 1740"/>
              <a:gd name="T12" fmla="*/ 150 h 1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0" h="150">
                <a:moveTo>
                  <a:pt x="1740" y="0"/>
                </a:moveTo>
                <a:lnTo>
                  <a:pt x="1740" y="150"/>
                </a:lnTo>
                <a:lnTo>
                  <a:pt x="0" y="15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52701" y="1347788"/>
            <a:ext cx="5648325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Design typically uses average stress values.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31830" y="2228943"/>
            <a:ext cx="7104063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This assumption relies on the inherent ductility of steel.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52701" y="3143204"/>
            <a:ext cx="7478713" cy="299561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2" name="Flowchart: Document 51"/>
          <p:cNvSpPr>
            <a:spLocks noChangeArrowheads="1"/>
          </p:cNvSpPr>
          <p:nvPr/>
        </p:nvSpPr>
        <p:spPr bwMode="auto">
          <a:xfrm rot="-5400000">
            <a:off x="4740276" y="3559176"/>
            <a:ext cx="989012" cy="2732087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054475" y="4576764"/>
            <a:ext cx="255588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705350" y="4581525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76864" y="45815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>
            <a:stCxn id="54" idx="2"/>
            <a:endCxn id="54" idx="6"/>
          </p:cNvCxnSpPr>
          <p:nvPr/>
        </p:nvCxnSpPr>
        <p:spPr>
          <a:xfrm rot="10800000" flipH="1">
            <a:off x="4054475" y="469741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 flipH="1">
            <a:off x="47180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 flipH="1">
            <a:off x="53911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068764" y="5024439"/>
            <a:ext cx="255587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47180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3911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3" name="Straight Arrow Connector 62"/>
          <p:cNvCxnSpPr>
            <a:stCxn id="60" idx="2"/>
            <a:endCxn id="60" idx="6"/>
          </p:cNvCxnSpPr>
          <p:nvPr/>
        </p:nvCxnSpPr>
        <p:spPr>
          <a:xfrm rot="10800000" flipH="1">
            <a:off x="4068764" y="51466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 flipH="1">
            <a:off x="4732339" y="5151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0800000" flipH="1">
            <a:off x="5403850" y="515143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2" name="TextBox 65"/>
          <p:cNvSpPr txBox="1">
            <a:spLocks noChangeArrowheads="1"/>
          </p:cNvSpPr>
          <p:nvPr/>
        </p:nvSpPr>
        <p:spPr bwMode="auto">
          <a:xfrm>
            <a:off x="6432551" y="4437063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1" name="Freeform 70"/>
          <p:cNvSpPr/>
          <p:nvPr/>
        </p:nvSpPr>
        <p:spPr>
          <a:xfrm flipH="1">
            <a:off x="2963864" y="4227514"/>
            <a:ext cx="555625" cy="1443037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Slide Number Placeholder 47"/>
          <p:cNvSpPr txBox="1">
            <a:spLocks noGrp="1"/>
          </p:cNvSpPr>
          <p:nvPr/>
        </p:nvSpPr>
        <p:spPr>
          <a:xfrm>
            <a:off x="11008658" y="64928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0AF098D-6369-4AFD-A30C-7740E553ABC8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14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16406" name="Line 28"/>
          <p:cNvSpPr>
            <a:spLocks noChangeShapeType="1"/>
          </p:cNvSpPr>
          <p:nvPr/>
        </p:nvSpPr>
        <p:spPr bwMode="auto">
          <a:xfrm>
            <a:off x="6505576" y="4919664"/>
            <a:ext cx="809625" cy="1587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7" name="TextBox 63"/>
          <p:cNvSpPr txBox="1">
            <a:spLocks noChangeArrowheads="1"/>
          </p:cNvSpPr>
          <p:nvPr/>
        </p:nvSpPr>
        <p:spPr bwMode="auto">
          <a:xfrm>
            <a:off x="2806701" y="3387725"/>
            <a:ext cx="316706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chemeClr val="bg1"/>
                </a:solidFill>
              </a:rPr>
              <a:t>Initial stresses will typically include stress concentrations due to higher strains at these locations.</a:t>
            </a:r>
            <a:endParaRPr lang="en-US" altLang="en-US" sz="1600" baseline="-25000" dirty="0">
              <a:solidFill>
                <a:schemeClr val="bg1"/>
              </a:solidFill>
            </a:endParaRPr>
          </a:p>
        </p:txBody>
      </p:sp>
      <p:sp>
        <p:nvSpPr>
          <p:cNvPr id="16408" name="Line 30"/>
          <p:cNvSpPr>
            <a:spLocks noChangeShapeType="1"/>
          </p:cNvSpPr>
          <p:nvPr/>
        </p:nvSpPr>
        <p:spPr bwMode="auto">
          <a:xfrm>
            <a:off x="5741989" y="3838576"/>
            <a:ext cx="9525" cy="676275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491164" y="4430714"/>
            <a:ext cx="300037" cy="141287"/>
          </a:xfrm>
          <a:custGeom>
            <a:avLst/>
            <a:gdLst>
              <a:gd name="connsiteX0" fmla="*/ 0 w 300251"/>
              <a:gd name="connsiteY0" fmla="*/ 0 h 150126"/>
              <a:gd name="connsiteX1" fmla="*/ 0 w 300251"/>
              <a:gd name="connsiteY1" fmla="*/ 150126 h 150126"/>
              <a:gd name="connsiteX2" fmla="*/ 300251 w 300251"/>
              <a:gd name="connsiteY2" fmla="*/ 150126 h 150126"/>
              <a:gd name="connsiteX3" fmla="*/ 245660 w 300251"/>
              <a:gd name="connsiteY3" fmla="*/ 81887 h 150126"/>
              <a:gd name="connsiteX4" fmla="*/ 81886 w 300251"/>
              <a:gd name="connsiteY4" fmla="*/ 40944 h 150126"/>
              <a:gd name="connsiteX5" fmla="*/ 0 w 300251"/>
              <a:gd name="connsiteY5" fmla="*/ 0 h 15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251" h="150126">
                <a:moveTo>
                  <a:pt x="0" y="0"/>
                </a:moveTo>
                <a:lnTo>
                  <a:pt x="0" y="150126"/>
                </a:lnTo>
                <a:lnTo>
                  <a:pt x="300251" y="150126"/>
                </a:lnTo>
                <a:lnTo>
                  <a:pt x="245660" y="81887"/>
                </a:lnTo>
                <a:lnTo>
                  <a:pt x="81886" y="40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Freeform 30"/>
          <p:cNvSpPr/>
          <p:nvPr/>
        </p:nvSpPr>
        <p:spPr>
          <a:xfrm flipV="1">
            <a:off x="5491164" y="5278439"/>
            <a:ext cx="300037" cy="136525"/>
          </a:xfrm>
          <a:custGeom>
            <a:avLst/>
            <a:gdLst>
              <a:gd name="connsiteX0" fmla="*/ 0 w 300251"/>
              <a:gd name="connsiteY0" fmla="*/ 0 h 150126"/>
              <a:gd name="connsiteX1" fmla="*/ 0 w 300251"/>
              <a:gd name="connsiteY1" fmla="*/ 150126 h 150126"/>
              <a:gd name="connsiteX2" fmla="*/ 300251 w 300251"/>
              <a:gd name="connsiteY2" fmla="*/ 150126 h 150126"/>
              <a:gd name="connsiteX3" fmla="*/ 245660 w 300251"/>
              <a:gd name="connsiteY3" fmla="*/ 81887 h 150126"/>
              <a:gd name="connsiteX4" fmla="*/ 81886 w 300251"/>
              <a:gd name="connsiteY4" fmla="*/ 40944 h 150126"/>
              <a:gd name="connsiteX5" fmla="*/ 0 w 300251"/>
              <a:gd name="connsiteY5" fmla="*/ 0 h 15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251" h="150126">
                <a:moveTo>
                  <a:pt x="0" y="0"/>
                </a:moveTo>
                <a:lnTo>
                  <a:pt x="0" y="150126"/>
                </a:lnTo>
                <a:lnTo>
                  <a:pt x="300251" y="150126"/>
                </a:lnTo>
                <a:lnTo>
                  <a:pt x="245660" y="81887"/>
                </a:lnTo>
                <a:lnTo>
                  <a:pt x="81886" y="40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484814" y="4826001"/>
            <a:ext cx="261937" cy="195263"/>
          </a:xfrm>
          <a:custGeom>
            <a:avLst/>
            <a:gdLst>
              <a:gd name="connsiteX0" fmla="*/ 0 w 261937"/>
              <a:gd name="connsiteY0" fmla="*/ 0 h 204788"/>
              <a:gd name="connsiteX1" fmla="*/ 0 w 261937"/>
              <a:gd name="connsiteY1" fmla="*/ 200025 h 204788"/>
              <a:gd name="connsiteX2" fmla="*/ 261937 w 261937"/>
              <a:gd name="connsiteY2" fmla="*/ 204788 h 204788"/>
              <a:gd name="connsiteX3" fmla="*/ 166687 w 261937"/>
              <a:gd name="connsiteY3" fmla="*/ 171450 h 204788"/>
              <a:gd name="connsiteX4" fmla="*/ 114300 w 261937"/>
              <a:gd name="connsiteY4" fmla="*/ 114300 h 204788"/>
              <a:gd name="connsiteX5" fmla="*/ 147637 w 261937"/>
              <a:gd name="connsiteY5" fmla="*/ 38100 h 204788"/>
              <a:gd name="connsiteX6" fmla="*/ 233362 w 261937"/>
              <a:gd name="connsiteY6" fmla="*/ 9525 h 204788"/>
              <a:gd name="connsiteX7" fmla="*/ 0 w 261937"/>
              <a:gd name="connsiteY7" fmla="*/ 0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937" h="204788">
                <a:moveTo>
                  <a:pt x="0" y="0"/>
                </a:moveTo>
                <a:lnTo>
                  <a:pt x="0" y="200025"/>
                </a:lnTo>
                <a:lnTo>
                  <a:pt x="261937" y="204788"/>
                </a:lnTo>
                <a:lnTo>
                  <a:pt x="166687" y="171450"/>
                </a:lnTo>
                <a:lnTo>
                  <a:pt x="114300" y="114300"/>
                </a:lnTo>
                <a:lnTo>
                  <a:pt x="147637" y="38100"/>
                </a:lnTo>
                <a:lnTo>
                  <a:pt x="233362" y="952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12" name="Freeform 37"/>
          <p:cNvSpPr>
            <a:spLocks/>
          </p:cNvSpPr>
          <p:nvPr/>
        </p:nvSpPr>
        <p:spPr bwMode="auto">
          <a:xfrm>
            <a:off x="3514725" y="4233863"/>
            <a:ext cx="2381250" cy="195262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77631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3" name="Line 38"/>
          <p:cNvSpPr>
            <a:spLocks noChangeShapeType="1"/>
          </p:cNvSpPr>
          <p:nvPr/>
        </p:nvSpPr>
        <p:spPr bwMode="auto">
          <a:xfrm>
            <a:off x="5891213" y="44291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4" name="Freeform 39"/>
          <p:cNvSpPr>
            <a:spLocks/>
          </p:cNvSpPr>
          <p:nvPr/>
        </p:nvSpPr>
        <p:spPr bwMode="auto">
          <a:xfrm>
            <a:off x="3117850" y="5429251"/>
            <a:ext cx="2768600" cy="238125"/>
          </a:xfrm>
          <a:custGeom>
            <a:avLst/>
            <a:gdLst>
              <a:gd name="T0" fmla="*/ 2147483647 w 1740"/>
              <a:gd name="T1" fmla="*/ 0 h 150"/>
              <a:gd name="T2" fmla="*/ 2147483647 w 1740"/>
              <a:gd name="T3" fmla="*/ 378023438 h 150"/>
              <a:gd name="T4" fmla="*/ 0 w 1740"/>
              <a:gd name="T5" fmla="*/ 378023438 h 150"/>
              <a:gd name="T6" fmla="*/ 0 60000 65536"/>
              <a:gd name="T7" fmla="*/ 0 60000 65536"/>
              <a:gd name="T8" fmla="*/ 0 60000 65536"/>
              <a:gd name="T9" fmla="*/ 0 w 1740"/>
              <a:gd name="T10" fmla="*/ 0 h 150"/>
              <a:gd name="T11" fmla="*/ 1740 w 1740"/>
              <a:gd name="T12" fmla="*/ 150 h 1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0" h="150">
                <a:moveTo>
                  <a:pt x="1740" y="0"/>
                </a:moveTo>
                <a:lnTo>
                  <a:pt x="1740" y="150"/>
                </a:lnTo>
                <a:lnTo>
                  <a:pt x="0" y="15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38414" y="1355725"/>
            <a:ext cx="5648325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Design typically uses average stress values.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38414" y="2258920"/>
            <a:ext cx="7104063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This assumption relies on the inherent ductility of steel.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40095" y="3167857"/>
            <a:ext cx="7478713" cy="299561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2" name="Flowchart: Document 51"/>
          <p:cNvSpPr>
            <a:spLocks noChangeArrowheads="1"/>
          </p:cNvSpPr>
          <p:nvPr/>
        </p:nvSpPr>
        <p:spPr bwMode="auto">
          <a:xfrm rot="-5400000">
            <a:off x="4740276" y="3559176"/>
            <a:ext cx="989012" cy="2732087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054475" y="4576764"/>
            <a:ext cx="255588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705350" y="4581525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76864" y="45815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>
            <a:stCxn id="54" idx="2"/>
            <a:endCxn id="54" idx="6"/>
          </p:cNvCxnSpPr>
          <p:nvPr/>
        </p:nvCxnSpPr>
        <p:spPr>
          <a:xfrm rot="10800000" flipH="1">
            <a:off x="4054475" y="469741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 flipH="1">
            <a:off x="47180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 flipH="1">
            <a:off x="53911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068764" y="5024439"/>
            <a:ext cx="255587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47180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3911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3" name="Straight Arrow Connector 62"/>
          <p:cNvCxnSpPr>
            <a:stCxn id="60" idx="2"/>
            <a:endCxn id="60" idx="6"/>
          </p:cNvCxnSpPr>
          <p:nvPr/>
        </p:nvCxnSpPr>
        <p:spPr>
          <a:xfrm rot="10800000" flipH="1">
            <a:off x="4068764" y="51466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 flipH="1">
            <a:off x="4732339" y="5151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0800000" flipH="1">
            <a:off x="5403850" y="515143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6" name="TextBox 65"/>
          <p:cNvSpPr txBox="1">
            <a:spLocks noChangeArrowheads="1"/>
          </p:cNvSpPr>
          <p:nvPr/>
        </p:nvSpPr>
        <p:spPr bwMode="auto">
          <a:xfrm>
            <a:off x="6432551" y="4437063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1" name="Freeform 70"/>
          <p:cNvSpPr/>
          <p:nvPr/>
        </p:nvSpPr>
        <p:spPr>
          <a:xfrm flipH="1">
            <a:off x="2963864" y="4227514"/>
            <a:ext cx="555625" cy="1443037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Slide Number Placeholder 47"/>
          <p:cNvSpPr txBox="1">
            <a:spLocks noGrp="1"/>
          </p:cNvSpPr>
          <p:nvPr/>
        </p:nvSpPr>
        <p:spPr>
          <a:xfrm>
            <a:off x="11053482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8A7CA44-5A5E-419F-B868-4064BF1BFAE1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15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17430" name="Line 28"/>
          <p:cNvSpPr>
            <a:spLocks noChangeShapeType="1"/>
          </p:cNvSpPr>
          <p:nvPr/>
        </p:nvSpPr>
        <p:spPr bwMode="auto">
          <a:xfrm>
            <a:off x="6505576" y="4919664"/>
            <a:ext cx="809625" cy="1587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1" name="TextBox 63"/>
          <p:cNvSpPr txBox="1">
            <a:spLocks noChangeArrowheads="1"/>
          </p:cNvSpPr>
          <p:nvPr/>
        </p:nvSpPr>
        <p:spPr bwMode="auto">
          <a:xfrm>
            <a:off x="6162675" y="3455989"/>
            <a:ext cx="2768600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Highest strain locations yield, then elongate along plastic plateau while adjacent stresses increase with additional strain.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5489575" y="4449763"/>
            <a:ext cx="300038" cy="133350"/>
          </a:xfrm>
          <a:custGeom>
            <a:avLst/>
            <a:gdLst>
              <a:gd name="connsiteX0" fmla="*/ 300038 w 300038"/>
              <a:gd name="connsiteY0" fmla="*/ 147637 h 147637"/>
              <a:gd name="connsiteX1" fmla="*/ 0 w 300038"/>
              <a:gd name="connsiteY1" fmla="*/ 147637 h 147637"/>
              <a:gd name="connsiteX2" fmla="*/ 0 w 300038"/>
              <a:gd name="connsiteY2" fmla="*/ 0 h 147637"/>
              <a:gd name="connsiteX3" fmla="*/ 119063 w 300038"/>
              <a:gd name="connsiteY3" fmla="*/ 23812 h 147637"/>
              <a:gd name="connsiteX4" fmla="*/ 238125 w 300038"/>
              <a:gd name="connsiteY4" fmla="*/ 42862 h 147637"/>
              <a:gd name="connsiteX5" fmla="*/ 266700 w 300038"/>
              <a:gd name="connsiteY5" fmla="*/ 100012 h 147637"/>
              <a:gd name="connsiteX6" fmla="*/ 300038 w 300038"/>
              <a:gd name="connsiteY6" fmla="*/ 147637 h 1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038" h="147637">
                <a:moveTo>
                  <a:pt x="300038" y="147637"/>
                </a:moveTo>
                <a:lnTo>
                  <a:pt x="0" y="147637"/>
                </a:lnTo>
                <a:lnTo>
                  <a:pt x="0" y="0"/>
                </a:lnTo>
                <a:lnTo>
                  <a:pt x="119063" y="23812"/>
                </a:lnTo>
                <a:lnTo>
                  <a:pt x="238125" y="42862"/>
                </a:lnTo>
                <a:lnTo>
                  <a:pt x="266700" y="100012"/>
                </a:lnTo>
                <a:lnTo>
                  <a:pt x="300038" y="14763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5484813" y="4837114"/>
            <a:ext cx="266700" cy="204787"/>
          </a:xfrm>
          <a:custGeom>
            <a:avLst/>
            <a:gdLst>
              <a:gd name="connsiteX0" fmla="*/ 0 w 266700"/>
              <a:gd name="connsiteY0" fmla="*/ 0 h 228600"/>
              <a:gd name="connsiteX1" fmla="*/ 266700 w 266700"/>
              <a:gd name="connsiteY1" fmla="*/ 19050 h 228600"/>
              <a:gd name="connsiteX2" fmla="*/ 223837 w 266700"/>
              <a:gd name="connsiteY2" fmla="*/ 71438 h 228600"/>
              <a:gd name="connsiteX3" fmla="*/ 223837 w 266700"/>
              <a:gd name="connsiteY3" fmla="*/ 138113 h 228600"/>
              <a:gd name="connsiteX4" fmla="*/ 261937 w 266700"/>
              <a:gd name="connsiteY4" fmla="*/ 228600 h 228600"/>
              <a:gd name="connsiteX5" fmla="*/ 4762 w 266700"/>
              <a:gd name="connsiteY5" fmla="*/ 223838 h 228600"/>
              <a:gd name="connsiteX6" fmla="*/ 0 w 266700"/>
              <a:gd name="connsiteY6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700" h="228600">
                <a:moveTo>
                  <a:pt x="0" y="0"/>
                </a:moveTo>
                <a:lnTo>
                  <a:pt x="266700" y="19050"/>
                </a:lnTo>
                <a:lnTo>
                  <a:pt x="223837" y="71438"/>
                </a:lnTo>
                <a:lnTo>
                  <a:pt x="223837" y="138113"/>
                </a:lnTo>
                <a:lnTo>
                  <a:pt x="261937" y="228600"/>
                </a:lnTo>
                <a:lnTo>
                  <a:pt x="4762" y="223838"/>
                </a:lnTo>
                <a:cubicBezTo>
                  <a:pt x="3175" y="149225"/>
                  <a:pt x="1587" y="74613"/>
                  <a:pt x="0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" name="Freeform 111"/>
          <p:cNvSpPr/>
          <p:nvPr/>
        </p:nvSpPr>
        <p:spPr>
          <a:xfrm flipV="1">
            <a:off x="5497514" y="5284788"/>
            <a:ext cx="300037" cy="138112"/>
          </a:xfrm>
          <a:custGeom>
            <a:avLst/>
            <a:gdLst>
              <a:gd name="connsiteX0" fmla="*/ 300038 w 300038"/>
              <a:gd name="connsiteY0" fmla="*/ 147637 h 147637"/>
              <a:gd name="connsiteX1" fmla="*/ 0 w 300038"/>
              <a:gd name="connsiteY1" fmla="*/ 147637 h 147637"/>
              <a:gd name="connsiteX2" fmla="*/ 0 w 300038"/>
              <a:gd name="connsiteY2" fmla="*/ 0 h 147637"/>
              <a:gd name="connsiteX3" fmla="*/ 119063 w 300038"/>
              <a:gd name="connsiteY3" fmla="*/ 23812 h 147637"/>
              <a:gd name="connsiteX4" fmla="*/ 238125 w 300038"/>
              <a:gd name="connsiteY4" fmla="*/ 42862 h 147637"/>
              <a:gd name="connsiteX5" fmla="*/ 266700 w 300038"/>
              <a:gd name="connsiteY5" fmla="*/ 100012 h 147637"/>
              <a:gd name="connsiteX6" fmla="*/ 300038 w 300038"/>
              <a:gd name="connsiteY6" fmla="*/ 147637 h 1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038" h="147637">
                <a:moveTo>
                  <a:pt x="300038" y="147637"/>
                </a:moveTo>
                <a:lnTo>
                  <a:pt x="0" y="147637"/>
                </a:lnTo>
                <a:lnTo>
                  <a:pt x="0" y="0"/>
                </a:lnTo>
                <a:lnTo>
                  <a:pt x="119063" y="23812"/>
                </a:lnTo>
                <a:lnTo>
                  <a:pt x="238125" y="42862"/>
                </a:lnTo>
                <a:lnTo>
                  <a:pt x="266700" y="100012"/>
                </a:lnTo>
                <a:lnTo>
                  <a:pt x="300038" y="14763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35" name="Line 33"/>
          <p:cNvSpPr>
            <a:spLocks noChangeShapeType="1"/>
          </p:cNvSpPr>
          <p:nvPr/>
        </p:nvSpPr>
        <p:spPr bwMode="auto">
          <a:xfrm flipH="1">
            <a:off x="5634038" y="3644900"/>
            <a:ext cx="608012" cy="814388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6" name="Freeform 37"/>
          <p:cNvSpPr>
            <a:spLocks/>
          </p:cNvSpPr>
          <p:nvPr/>
        </p:nvSpPr>
        <p:spPr bwMode="auto">
          <a:xfrm>
            <a:off x="3514725" y="4233863"/>
            <a:ext cx="2381250" cy="195262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77631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7" name="Line 38"/>
          <p:cNvSpPr>
            <a:spLocks noChangeShapeType="1"/>
          </p:cNvSpPr>
          <p:nvPr/>
        </p:nvSpPr>
        <p:spPr bwMode="auto">
          <a:xfrm>
            <a:off x="5891213" y="44291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38" name="Freeform 39"/>
          <p:cNvSpPr>
            <a:spLocks/>
          </p:cNvSpPr>
          <p:nvPr/>
        </p:nvSpPr>
        <p:spPr bwMode="auto">
          <a:xfrm>
            <a:off x="3117850" y="5429251"/>
            <a:ext cx="2768600" cy="238125"/>
          </a:xfrm>
          <a:custGeom>
            <a:avLst/>
            <a:gdLst>
              <a:gd name="T0" fmla="*/ 2147483647 w 1740"/>
              <a:gd name="T1" fmla="*/ 0 h 150"/>
              <a:gd name="T2" fmla="*/ 2147483647 w 1740"/>
              <a:gd name="T3" fmla="*/ 378023438 h 150"/>
              <a:gd name="T4" fmla="*/ 0 w 1740"/>
              <a:gd name="T5" fmla="*/ 378023438 h 150"/>
              <a:gd name="T6" fmla="*/ 0 60000 65536"/>
              <a:gd name="T7" fmla="*/ 0 60000 65536"/>
              <a:gd name="T8" fmla="*/ 0 60000 65536"/>
              <a:gd name="T9" fmla="*/ 0 w 1740"/>
              <a:gd name="T10" fmla="*/ 0 h 150"/>
              <a:gd name="T11" fmla="*/ 1740 w 1740"/>
              <a:gd name="T12" fmla="*/ 150 h 1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0" h="150">
                <a:moveTo>
                  <a:pt x="1740" y="0"/>
                </a:moveTo>
                <a:lnTo>
                  <a:pt x="1740" y="150"/>
                </a:lnTo>
                <a:lnTo>
                  <a:pt x="0" y="15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38414" y="1374775"/>
            <a:ext cx="5648325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Design typically uses average stress values.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38414" y="2309019"/>
            <a:ext cx="7104063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This assumption relies on the inherent ductility of steel.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38414" y="3341688"/>
            <a:ext cx="7478713" cy="299561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2" name="Flowchart: Document 51"/>
          <p:cNvSpPr>
            <a:spLocks noChangeArrowheads="1"/>
          </p:cNvSpPr>
          <p:nvPr/>
        </p:nvSpPr>
        <p:spPr bwMode="auto">
          <a:xfrm rot="-5400000">
            <a:off x="4740276" y="3559176"/>
            <a:ext cx="989012" cy="2732087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054475" y="4576764"/>
            <a:ext cx="255588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705350" y="4581525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76864" y="45815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>
            <a:stCxn id="54" idx="2"/>
            <a:endCxn id="54" idx="6"/>
          </p:cNvCxnSpPr>
          <p:nvPr/>
        </p:nvCxnSpPr>
        <p:spPr>
          <a:xfrm rot="10800000" flipH="1">
            <a:off x="4054475" y="469741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 flipH="1">
            <a:off x="47180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 flipH="1">
            <a:off x="53911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068764" y="5024439"/>
            <a:ext cx="255587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47180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3911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3" name="Straight Arrow Connector 62"/>
          <p:cNvCxnSpPr>
            <a:stCxn id="60" idx="2"/>
            <a:endCxn id="60" idx="6"/>
          </p:cNvCxnSpPr>
          <p:nvPr/>
        </p:nvCxnSpPr>
        <p:spPr>
          <a:xfrm rot="10800000" flipH="1">
            <a:off x="4068764" y="51466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 flipH="1">
            <a:off x="4732339" y="5151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0800000" flipH="1">
            <a:off x="5403850" y="515143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0" name="TextBox 65"/>
          <p:cNvSpPr txBox="1">
            <a:spLocks noChangeArrowheads="1"/>
          </p:cNvSpPr>
          <p:nvPr/>
        </p:nvSpPr>
        <p:spPr bwMode="auto">
          <a:xfrm>
            <a:off x="6432551" y="4437063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1" name="Freeform 70"/>
          <p:cNvSpPr/>
          <p:nvPr/>
        </p:nvSpPr>
        <p:spPr>
          <a:xfrm flipH="1">
            <a:off x="2963864" y="4227514"/>
            <a:ext cx="555625" cy="1443037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Slide Number Placeholder 47"/>
          <p:cNvSpPr txBox="1">
            <a:spLocks noGrp="1"/>
          </p:cNvSpPr>
          <p:nvPr/>
        </p:nvSpPr>
        <p:spPr>
          <a:xfrm>
            <a:off x="10999694" y="64166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EC8C347-AF1A-4DA3-95E5-B433035281F3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16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18454" name="Line 28"/>
          <p:cNvSpPr>
            <a:spLocks noChangeShapeType="1"/>
          </p:cNvSpPr>
          <p:nvPr/>
        </p:nvSpPr>
        <p:spPr bwMode="auto">
          <a:xfrm>
            <a:off x="6505576" y="4919664"/>
            <a:ext cx="809625" cy="1587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5" name="TextBox 63"/>
          <p:cNvSpPr txBox="1">
            <a:spLocks noChangeArrowheads="1"/>
          </p:cNvSpPr>
          <p:nvPr/>
        </p:nvSpPr>
        <p:spPr bwMode="auto">
          <a:xfrm>
            <a:off x="6557963" y="5267326"/>
            <a:ext cx="2768600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Eventually at very high strains the ductility of steel results in full yielding of the cross section.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cxnSp>
        <p:nvCxnSpPr>
          <p:cNvPr id="18456" name="Straight Arrow Connector 116"/>
          <p:cNvCxnSpPr>
            <a:cxnSpLocks noChangeShapeType="1"/>
          </p:cNvCxnSpPr>
          <p:nvPr/>
        </p:nvCxnSpPr>
        <p:spPr bwMode="auto">
          <a:xfrm rot="10800000">
            <a:off x="5832476" y="5449889"/>
            <a:ext cx="728663" cy="301625"/>
          </a:xfrm>
          <a:prstGeom prst="straightConnector1">
            <a:avLst/>
          </a:prstGeom>
          <a:noFill/>
          <a:ln w="22225" algn="ctr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" name="Rectangle 121"/>
          <p:cNvSpPr/>
          <p:nvPr/>
        </p:nvSpPr>
        <p:spPr>
          <a:xfrm>
            <a:off x="5500688" y="5270500"/>
            <a:ext cx="322262" cy="134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" name="Rectangle 122"/>
          <p:cNvSpPr/>
          <p:nvPr/>
        </p:nvSpPr>
        <p:spPr>
          <a:xfrm>
            <a:off x="5494339" y="4824413"/>
            <a:ext cx="314325" cy="20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4" name="Rectangle 123"/>
          <p:cNvSpPr/>
          <p:nvPr/>
        </p:nvSpPr>
        <p:spPr>
          <a:xfrm>
            <a:off x="5489576" y="4438651"/>
            <a:ext cx="315913" cy="138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460" name="Freeform 37"/>
          <p:cNvSpPr>
            <a:spLocks/>
          </p:cNvSpPr>
          <p:nvPr/>
        </p:nvSpPr>
        <p:spPr bwMode="auto">
          <a:xfrm>
            <a:off x="3514725" y="4233863"/>
            <a:ext cx="2381250" cy="195262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77631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61" name="Line 38"/>
          <p:cNvSpPr>
            <a:spLocks noChangeShapeType="1"/>
          </p:cNvSpPr>
          <p:nvPr/>
        </p:nvSpPr>
        <p:spPr bwMode="auto">
          <a:xfrm>
            <a:off x="5891213" y="44291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62" name="Freeform 39"/>
          <p:cNvSpPr>
            <a:spLocks/>
          </p:cNvSpPr>
          <p:nvPr/>
        </p:nvSpPr>
        <p:spPr bwMode="auto">
          <a:xfrm>
            <a:off x="3117850" y="5429251"/>
            <a:ext cx="2768600" cy="238125"/>
          </a:xfrm>
          <a:custGeom>
            <a:avLst/>
            <a:gdLst>
              <a:gd name="T0" fmla="*/ 2147483647 w 1740"/>
              <a:gd name="T1" fmla="*/ 0 h 150"/>
              <a:gd name="T2" fmla="*/ 2147483647 w 1740"/>
              <a:gd name="T3" fmla="*/ 378023438 h 150"/>
              <a:gd name="T4" fmla="*/ 0 w 1740"/>
              <a:gd name="T5" fmla="*/ 378023438 h 150"/>
              <a:gd name="T6" fmla="*/ 0 60000 65536"/>
              <a:gd name="T7" fmla="*/ 0 60000 65536"/>
              <a:gd name="T8" fmla="*/ 0 60000 65536"/>
              <a:gd name="T9" fmla="*/ 0 w 1740"/>
              <a:gd name="T10" fmla="*/ 0 h 150"/>
              <a:gd name="T11" fmla="*/ 1740 w 1740"/>
              <a:gd name="T12" fmla="*/ 150 h 1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0" h="150">
                <a:moveTo>
                  <a:pt x="1740" y="0"/>
                </a:moveTo>
                <a:lnTo>
                  <a:pt x="1740" y="150"/>
                </a:lnTo>
                <a:lnTo>
                  <a:pt x="0" y="15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614614" y="1833563"/>
            <a:ext cx="5648325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Design typically uses average stress values.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13026" y="2587625"/>
            <a:ext cx="7104063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This assumption relies on the inherent ductility of steel.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13026" y="3349626"/>
            <a:ext cx="7478713" cy="299561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2" name="Flowchart: Document 51"/>
          <p:cNvSpPr>
            <a:spLocks noChangeArrowheads="1"/>
          </p:cNvSpPr>
          <p:nvPr/>
        </p:nvSpPr>
        <p:spPr bwMode="auto">
          <a:xfrm rot="-5400000">
            <a:off x="4740276" y="3559176"/>
            <a:ext cx="989012" cy="2732087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054475" y="4576764"/>
            <a:ext cx="255588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705350" y="4581525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76864" y="45815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>
            <a:stCxn id="54" idx="2"/>
            <a:endCxn id="54" idx="6"/>
          </p:cNvCxnSpPr>
          <p:nvPr/>
        </p:nvCxnSpPr>
        <p:spPr>
          <a:xfrm rot="10800000" flipH="1">
            <a:off x="4054475" y="469741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 flipH="1">
            <a:off x="47180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 flipH="1">
            <a:off x="53911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068764" y="5024439"/>
            <a:ext cx="255587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47180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3911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3" name="Straight Arrow Connector 62"/>
          <p:cNvCxnSpPr>
            <a:stCxn id="60" idx="2"/>
            <a:endCxn id="60" idx="6"/>
          </p:cNvCxnSpPr>
          <p:nvPr/>
        </p:nvCxnSpPr>
        <p:spPr>
          <a:xfrm rot="10800000" flipH="1">
            <a:off x="4068764" y="51466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 flipH="1">
            <a:off x="4732339" y="5151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0800000" flipH="1">
            <a:off x="5403850" y="515143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74" name="TextBox 65"/>
          <p:cNvSpPr txBox="1">
            <a:spLocks noChangeArrowheads="1"/>
          </p:cNvSpPr>
          <p:nvPr/>
        </p:nvSpPr>
        <p:spPr bwMode="auto">
          <a:xfrm>
            <a:off x="6432551" y="4437063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1" name="Freeform 70"/>
          <p:cNvSpPr/>
          <p:nvPr/>
        </p:nvSpPr>
        <p:spPr>
          <a:xfrm flipH="1">
            <a:off x="2963864" y="4227514"/>
            <a:ext cx="555625" cy="1443037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Slide Number Placeholder 47"/>
          <p:cNvSpPr txBox="1">
            <a:spLocks noGrp="1"/>
          </p:cNvSpPr>
          <p:nvPr/>
        </p:nvSpPr>
        <p:spPr>
          <a:xfrm>
            <a:off x="10999694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DE3C042-A8F2-42C2-876D-923F0AD6FFB5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17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9" name="Footer Placeholder 4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19478" name="Line 28"/>
          <p:cNvSpPr>
            <a:spLocks noChangeShapeType="1"/>
          </p:cNvSpPr>
          <p:nvPr/>
        </p:nvSpPr>
        <p:spPr bwMode="auto">
          <a:xfrm>
            <a:off x="6505576" y="4919664"/>
            <a:ext cx="809625" cy="1587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9" name="TextBox 63"/>
          <p:cNvSpPr txBox="1">
            <a:spLocks noChangeArrowheads="1"/>
          </p:cNvSpPr>
          <p:nvPr/>
        </p:nvSpPr>
        <p:spPr bwMode="auto">
          <a:xfrm>
            <a:off x="3273425" y="5707064"/>
            <a:ext cx="27701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Therefore average stresses are typically used in design.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9480" name="Freeform 30"/>
          <p:cNvSpPr>
            <a:spLocks/>
          </p:cNvSpPr>
          <p:nvPr/>
        </p:nvSpPr>
        <p:spPr bwMode="auto">
          <a:xfrm>
            <a:off x="3514725" y="4233863"/>
            <a:ext cx="2381250" cy="195262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77631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1" name="Line 31"/>
          <p:cNvSpPr>
            <a:spLocks noChangeShapeType="1"/>
          </p:cNvSpPr>
          <p:nvPr/>
        </p:nvSpPr>
        <p:spPr bwMode="auto">
          <a:xfrm>
            <a:off x="5891213" y="44291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2" name="Freeform 32"/>
          <p:cNvSpPr>
            <a:spLocks/>
          </p:cNvSpPr>
          <p:nvPr/>
        </p:nvSpPr>
        <p:spPr bwMode="auto">
          <a:xfrm>
            <a:off x="3117850" y="5429251"/>
            <a:ext cx="2768600" cy="238125"/>
          </a:xfrm>
          <a:custGeom>
            <a:avLst/>
            <a:gdLst>
              <a:gd name="T0" fmla="*/ 2147483647 w 1740"/>
              <a:gd name="T1" fmla="*/ 0 h 150"/>
              <a:gd name="T2" fmla="*/ 2147483647 w 1740"/>
              <a:gd name="T3" fmla="*/ 378023438 h 150"/>
              <a:gd name="T4" fmla="*/ 0 w 1740"/>
              <a:gd name="T5" fmla="*/ 378023438 h 150"/>
              <a:gd name="T6" fmla="*/ 0 60000 65536"/>
              <a:gd name="T7" fmla="*/ 0 60000 65536"/>
              <a:gd name="T8" fmla="*/ 0 60000 65536"/>
              <a:gd name="T9" fmla="*/ 0 w 1740"/>
              <a:gd name="T10" fmla="*/ 0 h 150"/>
              <a:gd name="T11" fmla="*/ 1740 w 1740"/>
              <a:gd name="T12" fmla="*/ 150 h 1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0" h="150">
                <a:moveTo>
                  <a:pt x="1740" y="0"/>
                </a:moveTo>
                <a:lnTo>
                  <a:pt x="1740" y="150"/>
                </a:lnTo>
                <a:lnTo>
                  <a:pt x="0" y="15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74926" y="1754189"/>
            <a:ext cx="7121525" cy="7778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Similarly, bolts and surrounding material will yield prior to rupture due to the inherent ductility of steel.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00326" y="2614613"/>
            <a:ext cx="7104063" cy="6413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Therefore assume each bolt transfers equal force 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28" name="Slide Number Placeholder 27"/>
          <p:cNvSpPr txBox="1">
            <a:spLocks noGrp="1"/>
          </p:cNvSpPr>
          <p:nvPr/>
        </p:nvSpPr>
        <p:spPr>
          <a:xfrm>
            <a:off x="11080376" y="6345239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7379A5A-5866-4CA6-8AC2-4FEE11F34DE7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18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0" name="Footer Placeholder 29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13026" y="3349626"/>
            <a:ext cx="7478713" cy="299561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2" name="Flowchart: Document 51"/>
          <p:cNvSpPr>
            <a:spLocks noChangeArrowheads="1"/>
          </p:cNvSpPr>
          <p:nvPr/>
        </p:nvSpPr>
        <p:spPr bwMode="auto">
          <a:xfrm rot="-5400000">
            <a:off x="4740276" y="3559176"/>
            <a:ext cx="989012" cy="2732087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054475" y="4576764"/>
            <a:ext cx="255588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705350" y="4581525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76864" y="45815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>
            <a:stCxn id="54" idx="2"/>
            <a:endCxn id="54" idx="6"/>
          </p:cNvCxnSpPr>
          <p:nvPr/>
        </p:nvCxnSpPr>
        <p:spPr>
          <a:xfrm rot="10800000" flipH="1">
            <a:off x="4054475" y="469741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 flipH="1">
            <a:off x="47180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10800000" flipH="1">
            <a:off x="5391150" y="4702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068764" y="5024439"/>
            <a:ext cx="255587" cy="24447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47180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391150" y="5027613"/>
            <a:ext cx="255588" cy="246062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3" name="Straight Arrow Connector 62"/>
          <p:cNvCxnSpPr>
            <a:stCxn id="60" idx="2"/>
            <a:endCxn id="60" idx="6"/>
          </p:cNvCxnSpPr>
          <p:nvPr/>
        </p:nvCxnSpPr>
        <p:spPr>
          <a:xfrm rot="10800000" flipH="1">
            <a:off x="4068764" y="51466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10800000" flipH="1">
            <a:off x="4732339" y="5151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rot="10800000" flipH="1">
            <a:off x="5403850" y="515143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0" name="TextBox 65"/>
          <p:cNvSpPr txBox="1">
            <a:spLocks noChangeArrowheads="1"/>
          </p:cNvSpPr>
          <p:nvPr/>
        </p:nvSpPr>
        <p:spPr bwMode="auto">
          <a:xfrm>
            <a:off x="6432551" y="4437063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1" name="Freeform 70"/>
          <p:cNvSpPr/>
          <p:nvPr/>
        </p:nvSpPr>
        <p:spPr>
          <a:xfrm flipH="1">
            <a:off x="2963864" y="4227514"/>
            <a:ext cx="555625" cy="1443037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02" name="Line 52"/>
          <p:cNvSpPr>
            <a:spLocks noChangeShapeType="1"/>
          </p:cNvSpPr>
          <p:nvPr/>
        </p:nvSpPr>
        <p:spPr bwMode="auto">
          <a:xfrm>
            <a:off x="6505576" y="4919664"/>
            <a:ext cx="809625" cy="1587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3" name="Freeform 53"/>
          <p:cNvSpPr>
            <a:spLocks/>
          </p:cNvSpPr>
          <p:nvPr/>
        </p:nvSpPr>
        <p:spPr bwMode="auto">
          <a:xfrm>
            <a:off x="3514725" y="4233863"/>
            <a:ext cx="2381250" cy="195262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77631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4" name="Line 54"/>
          <p:cNvSpPr>
            <a:spLocks noChangeShapeType="1"/>
          </p:cNvSpPr>
          <p:nvPr/>
        </p:nvSpPr>
        <p:spPr bwMode="auto">
          <a:xfrm>
            <a:off x="5891213" y="44291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5" name="Freeform 55"/>
          <p:cNvSpPr>
            <a:spLocks/>
          </p:cNvSpPr>
          <p:nvPr/>
        </p:nvSpPr>
        <p:spPr bwMode="auto">
          <a:xfrm>
            <a:off x="3117850" y="5429251"/>
            <a:ext cx="2768600" cy="238125"/>
          </a:xfrm>
          <a:custGeom>
            <a:avLst/>
            <a:gdLst>
              <a:gd name="T0" fmla="*/ 2147483647 w 1740"/>
              <a:gd name="T1" fmla="*/ 0 h 150"/>
              <a:gd name="T2" fmla="*/ 2147483647 w 1740"/>
              <a:gd name="T3" fmla="*/ 378023438 h 150"/>
              <a:gd name="T4" fmla="*/ 0 w 1740"/>
              <a:gd name="T5" fmla="*/ 378023438 h 150"/>
              <a:gd name="T6" fmla="*/ 0 60000 65536"/>
              <a:gd name="T7" fmla="*/ 0 60000 65536"/>
              <a:gd name="T8" fmla="*/ 0 60000 65536"/>
              <a:gd name="T9" fmla="*/ 0 w 1740"/>
              <a:gd name="T10" fmla="*/ 0 h 150"/>
              <a:gd name="T11" fmla="*/ 1740 w 1740"/>
              <a:gd name="T12" fmla="*/ 150 h 1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0" h="150">
                <a:moveTo>
                  <a:pt x="1740" y="0"/>
                </a:moveTo>
                <a:lnTo>
                  <a:pt x="1740" y="150"/>
                </a:lnTo>
                <a:lnTo>
                  <a:pt x="0" y="15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33650" y="1930400"/>
            <a:ext cx="7620000" cy="3251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Shear Lag affects members where:</a:t>
            </a: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Only a portion of the cross section is connected,</a:t>
            </a:r>
          </a:p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Connection does not have sufficient length.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986F61A-491C-4BE5-9A98-3E7D616669C5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19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367882" y="695326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Yielding on Gross Area, </a:t>
            </a:r>
            <a:r>
              <a:rPr lang="en-US" sz="3600" b="1" i="1">
                <a:solidFill>
                  <a:schemeClr val="bg1"/>
                </a:solidFill>
              </a:rPr>
              <a:t>A</a:t>
            </a:r>
            <a:r>
              <a:rPr lang="en-US" sz="3600" b="1" i="1" baseline="-25000">
                <a:solidFill>
                  <a:schemeClr val="bg1"/>
                </a:solidFill>
              </a:rPr>
              <a:t>g</a:t>
            </a:r>
            <a:endParaRPr lang="en-US" b="1" i="1" baseline="-2500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60FEB0-E466-4624-A9C0-525F38DF9329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38413" y="3598864"/>
            <a:ext cx="7518400" cy="2498725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22531" name="TextBox 38"/>
          <p:cNvSpPr txBox="1">
            <a:spLocks noChangeArrowheads="1"/>
          </p:cNvSpPr>
          <p:nvPr/>
        </p:nvSpPr>
        <p:spPr bwMode="auto">
          <a:xfrm>
            <a:off x="7380289" y="5514975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Cross Section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2532" name="TextBox 39"/>
          <p:cNvSpPr txBox="1">
            <a:spLocks noChangeArrowheads="1"/>
          </p:cNvSpPr>
          <p:nvPr/>
        </p:nvSpPr>
        <p:spPr bwMode="auto">
          <a:xfrm>
            <a:off x="8212139" y="4373564"/>
            <a:ext cx="1724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Net area reduced by hole area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2533" name="TextBox 45"/>
          <p:cNvSpPr txBox="1">
            <a:spLocks noChangeArrowheads="1"/>
          </p:cNvSpPr>
          <p:nvPr/>
        </p:nvSpPr>
        <p:spPr bwMode="auto">
          <a:xfrm>
            <a:off x="5253039" y="5641975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1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2534" name="TextBox 47"/>
          <p:cNvSpPr txBox="1">
            <a:spLocks noChangeArrowheads="1"/>
          </p:cNvSpPr>
          <p:nvPr/>
        </p:nvSpPr>
        <p:spPr bwMode="auto">
          <a:xfrm>
            <a:off x="4589464" y="5651500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2535" name="TextBox 48"/>
          <p:cNvSpPr txBox="1">
            <a:spLocks noChangeArrowheads="1"/>
          </p:cNvSpPr>
          <p:nvPr/>
        </p:nvSpPr>
        <p:spPr bwMode="auto">
          <a:xfrm>
            <a:off x="3949700" y="5640388"/>
            <a:ext cx="471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3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2536" name="TextBox 54"/>
          <p:cNvSpPr txBox="1">
            <a:spLocks noChangeArrowheads="1"/>
          </p:cNvSpPr>
          <p:nvPr/>
        </p:nvSpPr>
        <p:spPr bwMode="auto">
          <a:xfrm>
            <a:off x="2554289" y="5651500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 line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151" name="Slide Number Placeholder 150"/>
          <p:cNvSpPr txBox="1">
            <a:spLocks noGrp="1"/>
          </p:cNvSpPr>
          <p:nvPr/>
        </p:nvSpPr>
        <p:spPr>
          <a:xfrm>
            <a:off x="10936941" y="6232060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F29C732-FB76-45F7-8586-C9582E0D8749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20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52" name="Footer Placeholder 151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97826" y="4492625"/>
            <a:ext cx="174625" cy="990600"/>
          </a:xfrm>
          <a:prstGeom prst="rect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012114" y="4656139"/>
            <a:ext cx="147637" cy="236537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007351" y="5099051"/>
            <a:ext cx="157163" cy="231775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Document 6"/>
          <p:cNvSpPr>
            <a:spLocks noChangeArrowheads="1"/>
          </p:cNvSpPr>
          <p:nvPr/>
        </p:nvSpPr>
        <p:spPr bwMode="auto">
          <a:xfrm rot="-5400000">
            <a:off x="4660900" y="3619500"/>
            <a:ext cx="979488" cy="2732088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70339" y="465455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21214" y="465931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292725" y="465931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>
            <a:stCxn id="9" idx="2"/>
            <a:endCxn id="9" idx="6"/>
          </p:cNvCxnSpPr>
          <p:nvPr/>
        </p:nvCxnSpPr>
        <p:spPr>
          <a:xfrm rot="10800000" flipH="1">
            <a:off x="3970339" y="4775200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H="1">
            <a:off x="46339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53070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984625" y="509905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339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070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>
            <a:stCxn id="15" idx="2"/>
            <a:endCxn id="15" idx="6"/>
          </p:cNvCxnSpPr>
          <p:nvPr/>
        </p:nvCxnSpPr>
        <p:spPr>
          <a:xfrm rot="10800000" flipH="1">
            <a:off x="3984625" y="5219700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>
            <a:off x="4648200" y="522446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H="1">
            <a:off x="5319714" y="52244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55" name="TextBox 23"/>
          <p:cNvSpPr txBox="1">
            <a:spLocks noChangeArrowheads="1"/>
          </p:cNvSpPr>
          <p:nvPr/>
        </p:nvSpPr>
        <p:spPr bwMode="auto">
          <a:xfrm>
            <a:off x="6348413" y="45164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3" name="Freeform 32"/>
          <p:cNvSpPr/>
          <p:nvPr/>
        </p:nvSpPr>
        <p:spPr>
          <a:xfrm flipH="1">
            <a:off x="2879725" y="4316413"/>
            <a:ext cx="565150" cy="142240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 rot="5400000" flipH="1" flipV="1">
            <a:off x="4826795" y="5012533"/>
            <a:ext cx="1203325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 flipH="1" flipV="1">
            <a:off x="3503613" y="5014913"/>
            <a:ext cx="1204913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4164013" y="5016500"/>
            <a:ext cx="120491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60" name="Line 152"/>
          <p:cNvSpPr>
            <a:spLocks noChangeShapeType="1"/>
          </p:cNvSpPr>
          <p:nvPr/>
        </p:nvSpPr>
        <p:spPr bwMode="auto">
          <a:xfrm>
            <a:off x="6426201" y="4986338"/>
            <a:ext cx="8096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38413" y="1589088"/>
            <a:ext cx="6502400" cy="7540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The plate will fail in the line with the highest force (for similar number of bolts in each line).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38413" y="2713460"/>
            <a:ext cx="6588125" cy="558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Each bolt line shown transfers 1/3 of the total force.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22563" name="Freeform 161"/>
          <p:cNvSpPr>
            <a:spLocks/>
          </p:cNvSpPr>
          <p:nvPr/>
        </p:nvSpPr>
        <p:spPr bwMode="auto">
          <a:xfrm>
            <a:off x="3438525" y="4324351"/>
            <a:ext cx="2381250" cy="195263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80806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64" name="Line 162"/>
          <p:cNvSpPr>
            <a:spLocks noChangeShapeType="1"/>
          </p:cNvSpPr>
          <p:nvPr/>
        </p:nvSpPr>
        <p:spPr bwMode="auto">
          <a:xfrm>
            <a:off x="5815013" y="4514851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65" name="Freeform 165"/>
          <p:cNvSpPr>
            <a:spLocks/>
          </p:cNvSpPr>
          <p:nvPr/>
        </p:nvSpPr>
        <p:spPr bwMode="auto">
          <a:xfrm>
            <a:off x="3040064" y="5486400"/>
            <a:ext cx="2770187" cy="247650"/>
          </a:xfrm>
          <a:custGeom>
            <a:avLst/>
            <a:gdLst>
              <a:gd name="T0" fmla="*/ 2147483647 w 1743"/>
              <a:gd name="T1" fmla="*/ 0 h 156"/>
              <a:gd name="T2" fmla="*/ 2147483647 w 1743"/>
              <a:gd name="T3" fmla="*/ 393144375 h 156"/>
              <a:gd name="T4" fmla="*/ 0 w 1743"/>
              <a:gd name="T5" fmla="*/ 393144375 h 156"/>
              <a:gd name="T6" fmla="*/ 0 60000 65536"/>
              <a:gd name="T7" fmla="*/ 0 60000 65536"/>
              <a:gd name="T8" fmla="*/ 0 60000 65536"/>
              <a:gd name="T9" fmla="*/ 0 w 1743"/>
              <a:gd name="T10" fmla="*/ 0 h 156"/>
              <a:gd name="T11" fmla="*/ 1743 w 1743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3" h="156">
                <a:moveTo>
                  <a:pt x="1743" y="0"/>
                </a:moveTo>
                <a:lnTo>
                  <a:pt x="1743" y="156"/>
                </a:lnTo>
                <a:lnTo>
                  <a:pt x="0" y="156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89213" y="3568701"/>
            <a:ext cx="7518400" cy="2498725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41588" y="1257301"/>
            <a:ext cx="6502400" cy="7540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The plate will fail in the line with the highest force (for similar number of bolts in each line).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23556" name="TextBox 38"/>
          <p:cNvSpPr txBox="1">
            <a:spLocks noChangeArrowheads="1"/>
          </p:cNvSpPr>
          <p:nvPr/>
        </p:nvSpPr>
        <p:spPr bwMode="auto">
          <a:xfrm>
            <a:off x="7380289" y="5514975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Cross Section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3557" name="TextBox 39"/>
          <p:cNvSpPr txBox="1">
            <a:spLocks noChangeArrowheads="1"/>
          </p:cNvSpPr>
          <p:nvPr/>
        </p:nvSpPr>
        <p:spPr bwMode="auto">
          <a:xfrm>
            <a:off x="8212139" y="4373564"/>
            <a:ext cx="1724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Net area reduced by hole area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3814" y="2108200"/>
            <a:ext cx="6588125" cy="558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Each bolt line shown transfers 1/3 of the total force.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23559" name="TextBox 45"/>
          <p:cNvSpPr txBox="1">
            <a:spLocks noChangeArrowheads="1"/>
          </p:cNvSpPr>
          <p:nvPr/>
        </p:nvSpPr>
        <p:spPr bwMode="auto">
          <a:xfrm>
            <a:off x="5253039" y="5641975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1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3560" name="TextBox 47"/>
          <p:cNvSpPr txBox="1">
            <a:spLocks noChangeArrowheads="1"/>
          </p:cNvSpPr>
          <p:nvPr/>
        </p:nvSpPr>
        <p:spPr bwMode="auto">
          <a:xfrm>
            <a:off x="4589464" y="5651500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3561" name="TextBox 48"/>
          <p:cNvSpPr txBox="1">
            <a:spLocks noChangeArrowheads="1"/>
          </p:cNvSpPr>
          <p:nvPr/>
        </p:nvSpPr>
        <p:spPr bwMode="auto">
          <a:xfrm>
            <a:off x="3949700" y="5640388"/>
            <a:ext cx="471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3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3562" name="TextBox 54"/>
          <p:cNvSpPr txBox="1">
            <a:spLocks noChangeArrowheads="1"/>
          </p:cNvSpPr>
          <p:nvPr/>
        </p:nvSpPr>
        <p:spPr bwMode="auto">
          <a:xfrm>
            <a:off x="2554289" y="5651500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 line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151" name="Slide Number Placeholder 150"/>
          <p:cNvSpPr txBox="1">
            <a:spLocks noGrp="1"/>
          </p:cNvSpPr>
          <p:nvPr/>
        </p:nvSpPr>
        <p:spPr>
          <a:xfrm>
            <a:off x="10990730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71E9C67-AC0C-47E7-99FA-865DCAD50496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21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52" name="Footer Placeholder 151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97826" y="4492625"/>
            <a:ext cx="174625" cy="990600"/>
          </a:xfrm>
          <a:prstGeom prst="rect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012114" y="4656139"/>
            <a:ext cx="147637" cy="236537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007351" y="5099051"/>
            <a:ext cx="157163" cy="231775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Document 6"/>
          <p:cNvSpPr>
            <a:spLocks noChangeArrowheads="1"/>
          </p:cNvSpPr>
          <p:nvPr/>
        </p:nvSpPr>
        <p:spPr bwMode="auto">
          <a:xfrm rot="-5400000">
            <a:off x="4660900" y="3619500"/>
            <a:ext cx="979488" cy="2732088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70339" y="465455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21214" y="465931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292725" y="465931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>
            <a:stCxn id="9" idx="2"/>
            <a:endCxn id="9" idx="6"/>
          </p:cNvCxnSpPr>
          <p:nvPr/>
        </p:nvCxnSpPr>
        <p:spPr>
          <a:xfrm rot="10800000" flipH="1">
            <a:off x="3970339" y="4775200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H="1">
            <a:off x="46339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53070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984625" y="509905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339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070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>
            <a:stCxn id="15" idx="2"/>
            <a:endCxn id="15" idx="6"/>
          </p:cNvCxnSpPr>
          <p:nvPr/>
        </p:nvCxnSpPr>
        <p:spPr>
          <a:xfrm rot="10800000" flipH="1">
            <a:off x="3984625" y="5219700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>
            <a:off x="4648200" y="522446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H="1">
            <a:off x="5319714" y="52244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81" name="TextBox 23"/>
          <p:cNvSpPr txBox="1">
            <a:spLocks noChangeArrowheads="1"/>
          </p:cNvSpPr>
          <p:nvPr/>
        </p:nvSpPr>
        <p:spPr bwMode="auto">
          <a:xfrm>
            <a:off x="6348413" y="45164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3" name="Freeform 32"/>
          <p:cNvSpPr/>
          <p:nvPr/>
        </p:nvSpPr>
        <p:spPr>
          <a:xfrm flipH="1">
            <a:off x="2879725" y="4316413"/>
            <a:ext cx="565150" cy="142240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 rot="5400000" flipH="1" flipV="1">
            <a:off x="4826795" y="5012533"/>
            <a:ext cx="1203325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 flipH="1" flipV="1">
            <a:off x="3503613" y="5014913"/>
            <a:ext cx="1204913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4164013" y="5016500"/>
            <a:ext cx="120491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86" name="Line 40"/>
          <p:cNvSpPr>
            <a:spLocks noChangeShapeType="1"/>
          </p:cNvSpPr>
          <p:nvPr/>
        </p:nvSpPr>
        <p:spPr bwMode="auto">
          <a:xfrm>
            <a:off x="6426201" y="4986338"/>
            <a:ext cx="8096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4799013" y="2762250"/>
            <a:ext cx="2443162" cy="1473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5688013" y="3132138"/>
            <a:ext cx="723900" cy="982662"/>
          </a:xfrm>
          <a:custGeom>
            <a:avLst/>
            <a:gdLst>
              <a:gd name="connsiteX0" fmla="*/ 218364 w 723331"/>
              <a:gd name="connsiteY0" fmla="*/ 0 h 982638"/>
              <a:gd name="connsiteX1" fmla="*/ 259307 w 723331"/>
              <a:gd name="connsiteY1" fmla="*/ 218364 h 982638"/>
              <a:gd name="connsiteX2" fmla="*/ 436728 w 723331"/>
              <a:gd name="connsiteY2" fmla="*/ 395785 h 982638"/>
              <a:gd name="connsiteX3" fmla="*/ 682388 w 723331"/>
              <a:gd name="connsiteY3" fmla="*/ 586853 h 982638"/>
              <a:gd name="connsiteX4" fmla="*/ 723331 w 723331"/>
              <a:gd name="connsiteY4" fmla="*/ 723331 h 982638"/>
              <a:gd name="connsiteX5" fmla="*/ 668740 w 723331"/>
              <a:gd name="connsiteY5" fmla="*/ 859809 h 982638"/>
              <a:gd name="connsiteX6" fmla="*/ 573206 w 723331"/>
              <a:gd name="connsiteY6" fmla="*/ 982638 h 982638"/>
              <a:gd name="connsiteX7" fmla="*/ 27295 w 723331"/>
              <a:gd name="connsiteY7" fmla="*/ 982638 h 982638"/>
              <a:gd name="connsiteX8" fmla="*/ 0 w 723331"/>
              <a:gd name="connsiteY8" fmla="*/ 0 h 982638"/>
              <a:gd name="connsiteX9" fmla="*/ 218364 w 723331"/>
              <a:gd name="connsiteY9" fmla="*/ 0 h 98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3331" h="982638">
                <a:moveTo>
                  <a:pt x="218364" y="0"/>
                </a:moveTo>
                <a:lnTo>
                  <a:pt x="259307" y="218364"/>
                </a:lnTo>
                <a:lnTo>
                  <a:pt x="436728" y="395785"/>
                </a:lnTo>
                <a:lnTo>
                  <a:pt x="682388" y="586853"/>
                </a:lnTo>
                <a:lnTo>
                  <a:pt x="723331" y="723331"/>
                </a:lnTo>
                <a:lnTo>
                  <a:pt x="668740" y="859809"/>
                </a:lnTo>
                <a:lnTo>
                  <a:pt x="573206" y="982638"/>
                </a:lnTo>
                <a:lnTo>
                  <a:pt x="27295" y="982638"/>
                </a:lnTo>
                <a:lnTo>
                  <a:pt x="0" y="0"/>
                </a:lnTo>
                <a:lnTo>
                  <a:pt x="218364" y="0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5" name="Straight Arrow Connector 84"/>
          <p:cNvCxnSpPr/>
          <p:nvPr/>
        </p:nvCxnSpPr>
        <p:spPr>
          <a:xfrm rot="10800000">
            <a:off x="6296025" y="3605214"/>
            <a:ext cx="820738" cy="1587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90" name="TextBox 23"/>
          <p:cNvSpPr txBox="1">
            <a:spLocks noChangeArrowheads="1"/>
          </p:cNvSpPr>
          <p:nvPr/>
        </p:nvSpPr>
        <p:spPr bwMode="auto">
          <a:xfrm>
            <a:off x="6248401" y="3117850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3591" name="TextBox 23"/>
          <p:cNvSpPr txBox="1">
            <a:spLocks noChangeArrowheads="1"/>
          </p:cNvSpPr>
          <p:nvPr/>
        </p:nvSpPr>
        <p:spPr bwMode="auto">
          <a:xfrm>
            <a:off x="4813301" y="3298825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P</a:t>
            </a:r>
            <a:r>
              <a:rPr lang="en-US" altLang="en-US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88" name="Left Brace 87"/>
          <p:cNvSpPr/>
          <p:nvPr/>
        </p:nvSpPr>
        <p:spPr>
          <a:xfrm>
            <a:off x="5273675" y="3119438"/>
            <a:ext cx="46038" cy="995362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93" name="Line 74"/>
          <p:cNvSpPr>
            <a:spLocks noChangeShapeType="1"/>
          </p:cNvSpPr>
          <p:nvPr/>
        </p:nvSpPr>
        <p:spPr bwMode="auto">
          <a:xfrm flipV="1">
            <a:off x="5426075" y="3138488"/>
            <a:ext cx="0" cy="9842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4" name="Line 75"/>
          <p:cNvSpPr>
            <a:spLocks noChangeShapeType="1"/>
          </p:cNvSpPr>
          <p:nvPr/>
        </p:nvSpPr>
        <p:spPr bwMode="auto">
          <a:xfrm flipH="1">
            <a:off x="5419725" y="4110038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5" name="Line 76"/>
          <p:cNvSpPr>
            <a:spLocks noChangeShapeType="1"/>
          </p:cNvSpPr>
          <p:nvPr/>
        </p:nvSpPr>
        <p:spPr bwMode="auto">
          <a:xfrm flipH="1">
            <a:off x="5410200" y="3138488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6" name="Line 80"/>
          <p:cNvSpPr>
            <a:spLocks noChangeShapeType="1"/>
          </p:cNvSpPr>
          <p:nvPr/>
        </p:nvSpPr>
        <p:spPr bwMode="auto">
          <a:xfrm flipH="1">
            <a:off x="5414963" y="3948113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7" name="Line 81"/>
          <p:cNvSpPr>
            <a:spLocks noChangeShapeType="1"/>
          </p:cNvSpPr>
          <p:nvPr/>
        </p:nvSpPr>
        <p:spPr bwMode="auto">
          <a:xfrm flipH="1">
            <a:off x="5414963" y="3781425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8" name="Line 82"/>
          <p:cNvSpPr>
            <a:spLocks noChangeShapeType="1"/>
          </p:cNvSpPr>
          <p:nvPr/>
        </p:nvSpPr>
        <p:spPr bwMode="auto">
          <a:xfrm flipH="1">
            <a:off x="5414963" y="3614738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99" name="Line 83"/>
          <p:cNvSpPr>
            <a:spLocks noChangeShapeType="1"/>
          </p:cNvSpPr>
          <p:nvPr/>
        </p:nvSpPr>
        <p:spPr bwMode="auto">
          <a:xfrm flipH="1">
            <a:off x="5419725" y="3452813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0" name="Line 84"/>
          <p:cNvSpPr>
            <a:spLocks noChangeShapeType="1"/>
          </p:cNvSpPr>
          <p:nvPr/>
        </p:nvSpPr>
        <p:spPr bwMode="auto">
          <a:xfrm flipH="1">
            <a:off x="5414963" y="3290888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1" name="Freeform 85"/>
          <p:cNvSpPr>
            <a:spLocks/>
          </p:cNvSpPr>
          <p:nvPr/>
        </p:nvSpPr>
        <p:spPr bwMode="auto">
          <a:xfrm>
            <a:off x="3438525" y="4324351"/>
            <a:ext cx="2381250" cy="195263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80806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2" name="Line 86"/>
          <p:cNvSpPr>
            <a:spLocks noChangeShapeType="1"/>
          </p:cNvSpPr>
          <p:nvPr/>
        </p:nvSpPr>
        <p:spPr bwMode="auto">
          <a:xfrm>
            <a:off x="5815013" y="4514851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3" name="Freeform 87"/>
          <p:cNvSpPr>
            <a:spLocks/>
          </p:cNvSpPr>
          <p:nvPr/>
        </p:nvSpPr>
        <p:spPr bwMode="auto">
          <a:xfrm>
            <a:off x="3040064" y="5486400"/>
            <a:ext cx="2770187" cy="247650"/>
          </a:xfrm>
          <a:custGeom>
            <a:avLst/>
            <a:gdLst>
              <a:gd name="T0" fmla="*/ 2147483647 w 1743"/>
              <a:gd name="T1" fmla="*/ 0 h 156"/>
              <a:gd name="T2" fmla="*/ 2147483647 w 1743"/>
              <a:gd name="T3" fmla="*/ 393144375 h 156"/>
              <a:gd name="T4" fmla="*/ 0 w 1743"/>
              <a:gd name="T5" fmla="*/ 393144375 h 156"/>
              <a:gd name="T6" fmla="*/ 0 60000 65536"/>
              <a:gd name="T7" fmla="*/ 0 60000 65536"/>
              <a:gd name="T8" fmla="*/ 0 60000 65536"/>
              <a:gd name="T9" fmla="*/ 0 w 1743"/>
              <a:gd name="T10" fmla="*/ 0 h 156"/>
              <a:gd name="T11" fmla="*/ 1743 w 1743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3" h="156">
                <a:moveTo>
                  <a:pt x="1743" y="0"/>
                </a:moveTo>
                <a:lnTo>
                  <a:pt x="1743" y="156"/>
                </a:lnTo>
                <a:lnTo>
                  <a:pt x="0" y="156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89213" y="3568701"/>
            <a:ext cx="7518400" cy="2498725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24579" name="Freeform 93"/>
          <p:cNvSpPr>
            <a:spLocks/>
          </p:cNvSpPr>
          <p:nvPr/>
        </p:nvSpPr>
        <p:spPr bwMode="auto">
          <a:xfrm>
            <a:off x="3438525" y="4324351"/>
            <a:ext cx="2381250" cy="195263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80806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0" name="TextBox 38"/>
          <p:cNvSpPr txBox="1">
            <a:spLocks noChangeArrowheads="1"/>
          </p:cNvSpPr>
          <p:nvPr/>
        </p:nvSpPr>
        <p:spPr bwMode="auto">
          <a:xfrm>
            <a:off x="7380289" y="5514975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Cross Section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4581" name="TextBox 39"/>
          <p:cNvSpPr txBox="1">
            <a:spLocks noChangeArrowheads="1"/>
          </p:cNvSpPr>
          <p:nvPr/>
        </p:nvSpPr>
        <p:spPr bwMode="auto">
          <a:xfrm>
            <a:off x="8212139" y="4373564"/>
            <a:ext cx="1724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Net area reduced by hole area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4582" name="TextBox 45"/>
          <p:cNvSpPr txBox="1">
            <a:spLocks noChangeArrowheads="1"/>
          </p:cNvSpPr>
          <p:nvPr/>
        </p:nvSpPr>
        <p:spPr bwMode="auto">
          <a:xfrm>
            <a:off x="5253039" y="5641975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1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4583" name="TextBox 47"/>
          <p:cNvSpPr txBox="1">
            <a:spLocks noChangeArrowheads="1"/>
          </p:cNvSpPr>
          <p:nvPr/>
        </p:nvSpPr>
        <p:spPr bwMode="auto">
          <a:xfrm>
            <a:off x="4589464" y="5651500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4584" name="TextBox 48"/>
          <p:cNvSpPr txBox="1">
            <a:spLocks noChangeArrowheads="1"/>
          </p:cNvSpPr>
          <p:nvPr/>
        </p:nvSpPr>
        <p:spPr bwMode="auto">
          <a:xfrm>
            <a:off x="3949700" y="5640388"/>
            <a:ext cx="471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3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4585" name="TextBox 54"/>
          <p:cNvSpPr txBox="1">
            <a:spLocks noChangeArrowheads="1"/>
          </p:cNvSpPr>
          <p:nvPr/>
        </p:nvSpPr>
        <p:spPr bwMode="auto">
          <a:xfrm>
            <a:off x="2554289" y="5651500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 line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151" name="Slide Number Placeholder 150"/>
          <p:cNvSpPr txBox="1">
            <a:spLocks noGrp="1"/>
          </p:cNvSpPr>
          <p:nvPr/>
        </p:nvSpPr>
        <p:spPr>
          <a:xfrm>
            <a:off x="10883153" y="6300134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0982E59-EF7C-48EA-A610-619ED5A94A5D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52" name="Footer Placeholder 151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97826" y="4492625"/>
            <a:ext cx="174625" cy="990600"/>
          </a:xfrm>
          <a:prstGeom prst="rect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012114" y="4656139"/>
            <a:ext cx="147637" cy="236537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007351" y="5099051"/>
            <a:ext cx="157163" cy="231775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Document 6"/>
          <p:cNvSpPr>
            <a:spLocks noChangeArrowheads="1"/>
          </p:cNvSpPr>
          <p:nvPr/>
        </p:nvSpPr>
        <p:spPr bwMode="auto">
          <a:xfrm rot="-5400000">
            <a:off x="4660900" y="3619500"/>
            <a:ext cx="979488" cy="2732088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70339" y="465455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21214" y="465931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292725" y="465931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>
            <a:stCxn id="9" idx="2"/>
            <a:endCxn id="9" idx="6"/>
          </p:cNvCxnSpPr>
          <p:nvPr/>
        </p:nvCxnSpPr>
        <p:spPr>
          <a:xfrm rot="10800000" flipH="1">
            <a:off x="3970339" y="4775200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H="1">
            <a:off x="46339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53070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984625" y="509905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339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070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>
            <a:stCxn id="15" idx="2"/>
            <a:endCxn id="15" idx="6"/>
          </p:cNvCxnSpPr>
          <p:nvPr/>
        </p:nvCxnSpPr>
        <p:spPr>
          <a:xfrm rot="10800000" flipH="1">
            <a:off x="3984625" y="5219700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>
            <a:off x="4648200" y="522446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H="1">
            <a:off x="5319714" y="52244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4" name="TextBox 23"/>
          <p:cNvSpPr txBox="1">
            <a:spLocks noChangeArrowheads="1"/>
          </p:cNvSpPr>
          <p:nvPr/>
        </p:nvSpPr>
        <p:spPr bwMode="auto">
          <a:xfrm>
            <a:off x="6348413" y="45164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3" name="Freeform 32"/>
          <p:cNvSpPr/>
          <p:nvPr/>
        </p:nvSpPr>
        <p:spPr>
          <a:xfrm flipH="1">
            <a:off x="2879725" y="4316413"/>
            <a:ext cx="565150" cy="142240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 rot="5400000" flipH="1" flipV="1">
            <a:off x="4826795" y="5012533"/>
            <a:ext cx="1203325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 flipH="1" flipV="1">
            <a:off x="3503613" y="5014913"/>
            <a:ext cx="1204913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4164013" y="5016500"/>
            <a:ext cx="120491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9" name="Line 40"/>
          <p:cNvSpPr>
            <a:spLocks noChangeShapeType="1"/>
          </p:cNvSpPr>
          <p:nvPr/>
        </p:nvSpPr>
        <p:spPr bwMode="auto">
          <a:xfrm>
            <a:off x="6426201" y="4986338"/>
            <a:ext cx="8096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" name="Rectangle 163"/>
          <p:cNvSpPr/>
          <p:nvPr/>
        </p:nvSpPr>
        <p:spPr>
          <a:xfrm>
            <a:off x="3983038" y="2706688"/>
            <a:ext cx="3111500" cy="163036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5029435" y="3176775"/>
            <a:ext cx="1352550" cy="1009650"/>
          </a:xfrm>
          <a:custGeom>
            <a:avLst/>
            <a:gdLst>
              <a:gd name="connsiteX0" fmla="*/ 832513 w 1351128"/>
              <a:gd name="connsiteY0" fmla="*/ 0 h 1009934"/>
              <a:gd name="connsiteX1" fmla="*/ 859809 w 1351128"/>
              <a:gd name="connsiteY1" fmla="*/ 204716 h 1009934"/>
              <a:gd name="connsiteX2" fmla="*/ 996286 w 1351128"/>
              <a:gd name="connsiteY2" fmla="*/ 354842 h 1009934"/>
              <a:gd name="connsiteX3" fmla="*/ 1241946 w 1351128"/>
              <a:gd name="connsiteY3" fmla="*/ 559558 h 1009934"/>
              <a:gd name="connsiteX4" fmla="*/ 1351128 w 1351128"/>
              <a:gd name="connsiteY4" fmla="*/ 682388 h 1009934"/>
              <a:gd name="connsiteX5" fmla="*/ 1296537 w 1351128"/>
              <a:gd name="connsiteY5" fmla="*/ 859809 h 1009934"/>
              <a:gd name="connsiteX6" fmla="*/ 1201003 w 1351128"/>
              <a:gd name="connsiteY6" fmla="*/ 1009934 h 1009934"/>
              <a:gd name="connsiteX7" fmla="*/ 0 w 1351128"/>
              <a:gd name="connsiteY7" fmla="*/ 996286 h 1009934"/>
              <a:gd name="connsiteX8" fmla="*/ 0 w 1351128"/>
              <a:gd name="connsiteY8" fmla="*/ 0 h 1009934"/>
              <a:gd name="connsiteX9" fmla="*/ 832513 w 1351128"/>
              <a:gd name="connsiteY9" fmla="*/ 0 h 100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51128" h="1009934">
                <a:moveTo>
                  <a:pt x="832513" y="0"/>
                </a:moveTo>
                <a:lnTo>
                  <a:pt x="859809" y="204716"/>
                </a:lnTo>
                <a:lnTo>
                  <a:pt x="996286" y="354842"/>
                </a:lnTo>
                <a:lnTo>
                  <a:pt x="1241946" y="559558"/>
                </a:lnTo>
                <a:lnTo>
                  <a:pt x="1351128" y="682388"/>
                </a:lnTo>
                <a:lnTo>
                  <a:pt x="1296537" y="859809"/>
                </a:lnTo>
                <a:lnTo>
                  <a:pt x="1201003" y="1009934"/>
                </a:lnTo>
                <a:lnTo>
                  <a:pt x="0" y="996286"/>
                </a:lnTo>
                <a:lnTo>
                  <a:pt x="0" y="0"/>
                </a:lnTo>
                <a:lnTo>
                  <a:pt x="832513" y="0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0" name="Straight Arrow Connector 69"/>
          <p:cNvCxnSpPr/>
          <p:nvPr/>
        </p:nvCxnSpPr>
        <p:spPr>
          <a:xfrm rot="10800000">
            <a:off x="6175375" y="3659189"/>
            <a:ext cx="820738" cy="1587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13" name="TextBox 23"/>
          <p:cNvSpPr txBox="1">
            <a:spLocks noChangeArrowheads="1"/>
          </p:cNvSpPr>
          <p:nvPr/>
        </p:nvSpPr>
        <p:spPr bwMode="auto">
          <a:xfrm>
            <a:off x="6127751" y="3171825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4614" name="TextBox 23"/>
          <p:cNvSpPr txBox="1">
            <a:spLocks noChangeArrowheads="1"/>
          </p:cNvSpPr>
          <p:nvPr/>
        </p:nvSpPr>
        <p:spPr bwMode="auto">
          <a:xfrm>
            <a:off x="3900488" y="3352800"/>
            <a:ext cx="869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2/3P</a:t>
            </a:r>
            <a:r>
              <a:rPr lang="en-US" altLang="en-US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3" name="Left Brace 72"/>
          <p:cNvSpPr/>
          <p:nvPr/>
        </p:nvSpPr>
        <p:spPr>
          <a:xfrm>
            <a:off x="4635500" y="3173413"/>
            <a:ext cx="46038" cy="995362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5273675" y="337978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0" name="Straight Arrow Connector 99"/>
          <p:cNvCxnSpPr/>
          <p:nvPr/>
        </p:nvCxnSpPr>
        <p:spPr>
          <a:xfrm rot="10800000" flipH="1">
            <a:off x="5287964" y="3500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/>
          <p:cNvSpPr/>
          <p:nvPr/>
        </p:nvSpPr>
        <p:spPr>
          <a:xfrm>
            <a:off x="5287964" y="382270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2" name="Straight Arrow Connector 101"/>
          <p:cNvCxnSpPr/>
          <p:nvPr/>
        </p:nvCxnSpPr>
        <p:spPr>
          <a:xfrm rot="10800000" flipH="1">
            <a:off x="5300664" y="39449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20" name="TextBox 23"/>
          <p:cNvSpPr txBox="1">
            <a:spLocks noChangeArrowheads="1"/>
          </p:cNvSpPr>
          <p:nvPr/>
        </p:nvSpPr>
        <p:spPr bwMode="auto">
          <a:xfrm>
            <a:off x="5588001" y="2741613"/>
            <a:ext cx="77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  <a:r>
              <a:rPr lang="en-US" altLang="en-US">
                <a:solidFill>
                  <a:schemeClr val="bg1"/>
                </a:solidFill>
              </a:rPr>
              <a:t>/6</a:t>
            </a:r>
          </a:p>
        </p:txBody>
      </p:sp>
      <p:sp>
        <p:nvSpPr>
          <p:cNvPr id="24621" name="TextBox 23"/>
          <p:cNvSpPr txBox="1">
            <a:spLocks noChangeArrowheads="1"/>
          </p:cNvSpPr>
          <p:nvPr/>
        </p:nvSpPr>
        <p:spPr bwMode="auto">
          <a:xfrm>
            <a:off x="5548313" y="3448050"/>
            <a:ext cx="773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  <a:r>
              <a:rPr lang="en-US" altLang="en-US">
                <a:solidFill>
                  <a:schemeClr val="bg1"/>
                </a:solidFill>
              </a:rPr>
              <a:t>/6</a:t>
            </a:r>
          </a:p>
        </p:txBody>
      </p:sp>
      <p:sp>
        <p:nvSpPr>
          <p:cNvPr id="24622" name="Line 81"/>
          <p:cNvSpPr>
            <a:spLocks noChangeShapeType="1"/>
          </p:cNvSpPr>
          <p:nvPr/>
        </p:nvSpPr>
        <p:spPr bwMode="auto">
          <a:xfrm flipV="1">
            <a:off x="4787900" y="3190875"/>
            <a:ext cx="0" cy="9842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3" name="Line 82"/>
          <p:cNvSpPr>
            <a:spLocks noChangeShapeType="1"/>
          </p:cNvSpPr>
          <p:nvPr/>
        </p:nvSpPr>
        <p:spPr bwMode="auto">
          <a:xfrm flipH="1">
            <a:off x="4781550" y="4162425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4" name="Line 83"/>
          <p:cNvSpPr>
            <a:spLocks noChangeShapeType="1"/>
          </p:cNvSpPr>
          <p:nvPr/>
        </p:nvSpPr>
        <p:spPr bwMode="auto">
          <a:xfrm flipH="1">
            <a:off x="4781550" y="3186113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5" name="Line 84"/>
          <p:cNvSpPr>
            <a:spLocks noChangeShapeType="1"/>
          </p:cNvSpPr>
          <p:nvPr/>
        </p:nvSpPr>
        <p:spPr bwMode="auto">
          <a:xfrm flipH="1">
            <a:off x="4776788" y="4000500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6" name="Line 85"/>
          <p:cNvSpPr>
            <a:spLocks noChangeShapeType="1"/>
          </p:cNvSpPr>
          <p:nvPr/>
        </p:nvSpPr>
        <p:spPr bwMode="auto">
          <a:xfrm flipH="1">
            <a:off x="4776788" y="3833813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7" name="Line 86"/>
          <p:cNvSpPr>
            <a:spLocks noChangeShapeType="1"/>
          </p:cNvSpPr>
          <p:nvPr/>
        </p:nvSpPr>
        <p:spPr bwMode="auto">
          <a:xfrm flipH="1">
            <a:off x="4776788" y="3667125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8" name="Line 87"/>
          <p:cNvSpPr>
            <a:spLocks noChangeShapeType="1"/>
          </p:cNvSpPr>
          <p:nvPr/>
        </p:nvSpPr>
        <p:spPr bwMode="auto">
          <a:xfrm flipH="1">
            <a:off x="4781550" y="3505200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9" name="Line 88"/>
          <p:cNvSpPr>
            <a:spLocks noChangeShapeType="1"/>
          </p:cNvSpPr>
          <p:nvPr/>
        </p:nvSpPr>
        <p:spPr bwMode="auto">
          <a:xfrm flipH="1">
            <a:off x="4776788" y="3343275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30" name="Line 89"/>
          <p:cNvSpPr>
            <a:spLocks noChangeShapeType="1"/>
          </p:cNvSpPr>
          <p:nvPr/>
        </p:nvSpPr>
        <p:spPr bwMode="auto">
          <a:xfrm flipH="1">
            <a:off x="5443539" y="2981326"/>
            <a:ext cx="242887" cy="50482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31" name="Line 90"/>
          <p:cNvSpPr>
            <a:spLocks noChangeShapeType="1"/>
          </p:cNvSpPr>
          <p:nvPr/>
        </p:nvSpPr>
        <p:spPr bwMode="auto">
          <a:xfrm flipH="1">
            <a:off x="5453064" y="3676651"/>
            <a:ext cx="204787" cy="257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41588" y="1257301"/>
            <a:ext cx="6502400" cy="7540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The plate will fail in the line with the highest force (for similar number of bolts in each line).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3814" y="2108200"/>
            <a:ext cx="6588125" cy="558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Each bolt line shown transfers 1/3 of the total force.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24634" name="Line 94"/>
          <p:cNvSpPr>
            <a:spLocks noChangeShapeType="1"/>
          </p:cNvSpPr>
          <p:nvPr/>
        </p:nvSpPr>
        <p:spPr bwMode="auto">
          <a:xfrm>
            <a:off x="5815013" y="4514851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35" name="Freeform 95"/>
          <p:cNvSpPr>
            <a:spLocks/>
          </p:cNvSpPr>
          <p:nvPr/>
        </p:nvSpPr>
        <p:spPr bwMode="auto">
          <a:xfrm>
            <a:off x="3040064" y="5486400"/>
            <a:ext cx="2770187" cy="247650"/>
          </a:xfrm>
          <a:custGeom>
            <a:avLst/>
            <a:gdLst>
              <a:gd name="T0" fmla="*/ 2147483647 w 1743"/>
              <a:gd name="T1" fmla="*/ 0 h 156"/>
              <a:gd name="T2" fmla="*/ 2147483647 w 1743"/>
              <a:gd name="T3" fmla="*/ 393144375 h 156"/>
              <a:gd name="T4" fmla="*/ 0 w 1743"/>
              <a:gd name="T5" fmla="*/ 393144375 h 156"/>
              <a:gd name="T6" fmla="*/ 0 60000 65536"/>
              <a:gd name="T7" fmla="*/ 0 60000 65536"/>
              <a:gd name="T8" fmla="*/ 0 60000 65536"/>
              <a:gd name="T9" fmla="*/ 0 w 1743"/>
              <a:gd name="T10" fmla="*/ 0 h 156"/>
              <a:gd name="T11" fmla="*/ 1743 w 1743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3" h="156">
                <a:moveTo>
                  <a:pt x="1743" y="0"/>
                </a:moveTo>
                <a:lnTo>
                  <a:pt x="1743" y="156"/>
                </a:lnTo>
                <a:lnTo>
                  <a:pt x="0" y="156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89213" y="3568701"/>
            <a:ext cx="7518400" cy="2498725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25603" name="Freeform 163"/>
          <p:cNvSpPr>
            <a:spLocks/>
          </p:cNvSpPr>
          <p:nvPr/>
        </p:nvSpPr>
        <p:spPr bwMode="auto">
          <a:xfrm>
            <a:off x="3438525" y="4324351"/>
            <a:ext cx="2381250" cy="195263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80806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4" name="TextBox 38"/>
          <p:cNvSpPr txBox="1">
            <a:spLocks noChangeArrowheads="1"/>
          </p:cNvSpPr>
          <p:nvPr/>
        </p:nvSpPr>
        <p:spPr bwMode="auto">
          <a:xfrm>
            <a:off x="7380289" y="5514975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Cross Section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5605" name="TextBox 39"/>
          <p:cNvSpPr txBox="1">
            <a:spLocks noChangeArrowheads="1"/>
          </p:cNvSpPr>
          <p:nvPr/>
        </p:nvSpPr>
        <p:spPr bwMode="auto">
          <a:xfrm>
            <a:off x="8212139" y="4373564"/>
            <a:ext cx="1724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Net area reduced by hole area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5606" name="TextBox 45"/>
          <p:cNvSpPr txBox="1">
            <a:spLocks noChangeArrowheads="1"/>
          </p:cNvSpPr>
          <p:nvPr/>
        </p:nvSpPr>
        <p:spPr bwMode="auto">
          <a:xfrm>
            <a:off x="5253039" y="5641975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1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5607" name="TextBox 47"/>
          <p:cNvSpPr txBox="1">
            <a:spLocks noChangeArrowheads="1"/>
          </p:cNvSpPr>
          <p:nvPr/>
        </p:nvSpPr>
        <p:spPr bwMode="auto">
          <a:xfrm>
            <a:off x="4589464" y="5651500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5608" name="TextBox 48"/>
          <p:cNvSpPr txBox="1">
            <a:spLocks noChangeArrowheads="1"/>
          </p:cNvSpPr>
          <p:nvPr/>
        </p:nvSpPr>
        <p:spPr bwMode="auto">
          <a:xfrm>
            <a:off x="3949700" y="5640388"/>
            <a:ext cx="471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3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5609" name="TextBox 54"/>
          <p:cNvSpPr txBox="1">
            <a:spLocks noChangeArrowheads="1"/>
          </p:cNvSpPr>
          <p:nvPr/>
        </p:nvSpPr>
        <p:spPr bwMode="auto">
          <a:xfrm>
            <a:off x="2554289" y="5651500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 line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151" name="Slide Number Placeholder 150"/>
          <p:cNvSpPr txBox="1">
            <a:spLocks noGrp="1"/>
          </p:cNvSpPr>
          <p:nvPr/>
        </p:nvSpPr>
        <p:spPr>
          <a:xfrm>
            <a:off x="10963835" y="6309100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ABBE053-F2ED-4629-8C36-8F4964A7B83C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23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52" name="Footer Placeholder 151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97826" y="4492625"/>
            <a:ext cx="174625" cy="990600"/>
          </a:xfrm>
          <a:prstGeom prst="rect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012114" y="4656139"/>
            <a:ext cx="147637" cy="236537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007351" y="5099051"/>
            <a:ext cx="157163" cy="231775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Document 6"/>
          <p:cNvSpPr>
            <a:spLocks noChangeArrowheads="1"/>
          </p:cNvSpPr>
          <p:nvPr/>
        </p:nvSpPr>
        <p:spPr bwMode="auto">
          <a:xfrm rot="-5400000">
            <a:off x="4660900" y="3619500"/>
            <a:ext cx="979488" cy="2732088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70339" y="465455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21214" y="465931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292725" y="465931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>
            <a:stCxn id="9" idx="2"/>
            <a:endCxn id="9" idx="6"/>
          </p:cNvCxnSpPr>
          <p:nvPr/>
        </p:nvCxnSpPr>
        <p:spPr>
          <a:xfrm rot="10800000" flipH="1">
            <a:off x="3970339" y="4775200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H="1">
            <a:off x="46339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53070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984625" y="509905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339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070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>
            <a:stCxn id="15" idx="2"/>
            <a:endCxn id="15" idx="6"/>
          </p:cNvCxnSpPr>
          <p:nvPr/>
        </p:nvCxnSpPr>
        <p:spPr>
          <a:xfrm rot="10800000" flipH="1">
            <a:off x="3984625" y="5219700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>
            <a:off x="4648200" y="522446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H="1">
            <a:off x="5319714" y="52244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8" name="TextBox 23"/>
          <p:cNvSpPr txBox="1">
            <a:spLocks noChangeArrowheads="1"/>
          </p:cNvSpPr>
          <p:nvPr/>
        </p:nvSpPr>
        <p:spPr bwMode="auto">
          <a:xfrm>
            <a:off x="6348413" y="45164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3" name="Freeform 32"/>
          <p:cNvSpPr/>
          <p:nvPr/>
        </p:nvSpPr>
        <p:spPr>
          <a:xfrm flipH="1">
            <a:off x="2879725" y="4316413"/>
            <a:ext cx="565150" cy="142240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 rot="5400000" flipH="1" flipV="1">
            <a:off x="4826795" y="5012533"/>
            <a:ext cx="1203325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 flipH="1" flipV="1">
            <a:off x="3503613" y="5014913"/>
            <a:ext cx="1204913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4164013" y="5016500"/>
            <a:ext cx="120491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33" name="Line 40"/>
          <p:cNvSpPr>
            <a:spLocks noChangeShapeType="1"/>
          </p:cNvSpPr>
          <p:nvPr/>
        </p:nvSpPr>
        <p:spPr bwMode="auto">
          <a:xfrm>
            <a:off x="6426201" y="4986338"/>
            <a:ext cx="8096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5634" name="Group 185"/>
          <p:cNvGrpSpPr>
            <a:grpSpLocks/>
          </p:cNvGrpSpPr>
          <p:nvPr/>
        </p:nvGrpSpPr>
        <p:grpSpPr bwMode="auto">
          <a:xfrm>
            <a:off x="4768851" y="2846388"/>
            <a:ext cx="2443163" cy="1473200"/>
            <a:chOff x="3370997" y="3207225"/>
            <a:chExt cx="2442949" cy="1473958"/>
          </a:xfrm>
        </p:grpSpPr>
        <p:sp>
          <p:nvSpPr>
            <p:cNvPr id="161" name="Rectangle 160"/>
            <p:cNvSpPr/>
            <p:nvPr/>
          </p:nvSpPr>
          <p:spPr>
            <a:xfrm>
              <a:off x="3370997" y="3207225"/>
              <a:ext cx="2442949" cy="1473958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25671" name="Group 82"/>
            <p:cNvGrpSpPr>
              <a:grpSpLocks/>
            </p:cNvGrpSpPr>
            <p:nvPr/>
          </p:nvGrpSpPr>
          <p:grpSpPr bwMode="auto">
            <a:xfrm>
              <a:off x="3385546" y="3562943"/>
              <a:ext cx="2302998" cy="1002292"/>
              <a:chOff x="3205851" y="3506077"/>
              <a:chExt cx="2302998" cy="1002292"/>
            </a:xfrm>
          </p:grpSpPr>
          <p:sp>
            <p:nvSpPr>
              <p:cNvPr id="84" name="Freeform 83"/>
              <p:cNvSpPr/>
              <p:nvPr/>
            </p:nvSpPr>
            <p:spPr>
              <a:xfrm>
                <a:off x="4080224" y="3520436"/>
                <a:ext cx="723837" cy="983168"/>
              </a:xfrm>
              <a:custGeom>
                <a:avLst/>
                <a:gdLst>
                  <a:gd name="connsiteX0" fmla="*/ 218364 w 723331"/>
                  <a:gd name="connsiteY0" fmla="*/ 0 h 982638"/>
                  <a:gd name="connsiteX1" fmla="*/ 259307 w 723331"/>
                  <a:gd name="connsiteY1" fmla="*/ 218364 h 982638"/>
                  <a:gd name="connsiteX2" fmla="*/ 436728 w 723331"/>
                  <a:gd name="connsiteY2" fmla="*/ 395785 h 982638"/>
                  <a:gd name="connsiteX3" fmla="*/ 682388 w 723331"/>
                  <a:gd name="connsiteY3" fmla="*/ 586853 h 982638"/>
                  <a:gd name="connsiteX4" fmla="*/ 723331 w 723331"/>
                  <a:gd name="connsiteY4" fmla="*/ 723331 h 982638"/>
                  <a:gd name="connsiteX5" fmla="*/ 668740 w 723331"/>
                  <a:gd name="connsiteY5" fmla="*/ 859809 h 982638"/>
                  <a:gd name="connsiteX6" fmla="*/ 573206 w 723331"/>
                  <a:gd name="connsiteY6" fmla="*/ 982638 h 982638"/>
                  <a:gd name="connsiteX7" fmla="*/ 27295 w 723331"/>
                  <a:gd name="connsiteY7" fmla="*/ 982638 h 982638"/>
                  <a:gd name="connsiteX8" fmla="*/ 0 w 723331"/>
                  <a:gd name="connsiteY8" fmla="*/ 0 h 982638"/>
                  <a:gd name="connsiteX9" fmla="*/ 218364 w 723331"/>
                  <a:gd name="connsiteY9" fmla="*/ 0 h 982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331" h="982638">
                    <a:moveTo>
                      <a:pt x="218364" y="0"/>
                    </a:moveTo>
                    <a:lnTo>
                      <a:pt x="259307" y="218364"/>
                    </a:lnTo>
                    <a:lnTo>
                      <a:pt x="436728" y="395785"/>
                    </a:lnTo>
                    <a:lnTo>
                      <a:pt x="682388" y="586853"/>
                    </a:lnTo>
                    <a:lnTo>
                      <a:pt x="723331" y="723331"/>
                    </a:lnTo>
                    <a:lnTo>
                      <a:pt x="668740" y="859809"/>
                    </a:lnTo>
                    <a:lnTo>
                      <a:pt x="573206" y="982638"/>
                    </a:lnTo>
                    <a:lnTo>
                      <a:pt x="27295" y="982638"/>
                    </a:lnTo>
                    <a:lnTo>
                      <a:pt x="0" y="0"/>
                    </a:lnTo>
                    <a:lnTo>
                      <a:pt x="218364" y="0"/>
                    </a:lnTo>
                    <a:close/>
                  </a:path>
                </a:pathLst>
              </a:cu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85" name="Straight Arrow Connector 84"/>
              <p:cNvCxnSpPr/>
              <p:nvPr/>
            </p:nvCxnSpPr>
            <p:spPr>
              <a:xfrm rot="10800000">
                <a:off x="4688184" y="3993755"/>
                <a:ext cx="820665" cy="1589"/>
              </a:xfrm>
              <a:prstGeom prst="straightConnector1">
                <a:avLst/>
              </a:prstGeom>
              <a:ln w="88900">
                <a:solidFill>
                  <a:schemeClr val="bg1"/>
                </a:solidFill>
                <a:headEnd type="triangle" w="lg" len="med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74" name="TextBox 23"/>
              <p:cNvSpPr txBox="1">
                <a:spLocks noChangeArrowheads="1"/>
              </p:cNvSpPr>
              <p:nvPr/>
            </p:nvSpPr>
            <p:spPr bwMode="auto">
              <a:xfrm>
                <a:off x="4640662" y="3506077"/>
                <a:ext cx="595193" cy="457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i="1">
                    <a:solidFill>
                      <a:schemeClr val="bg1"/>
                    </a:solidFill>
                  </a:rPr>
                  <a:t>P</a:t>
                </a:r>
                <a:r>
                  <a:rPr lang="en-US" altLang="en-US" i="1" baseline="-25000">
                    <a:solidFill>
                      <a:schemeClr val="bg1"/>
                    </a:solidFill>
                  </a:rPr>
                  <a:t>u</a:t>
                </a:r>
              </a:p>
            </p:txBody>
          </p:sp>
          <p:grpSp>
            <p:nvGrpSpPr>
              <p:cNvPr id="25675" name="Group 63"/>
              <p:cNvGrpSpPr>
                <a:grpSpLocks/>
              </p:cNvGrpSpPr>
              <p:nvPr/>
            </p:nvGrpSpPr>
            <p:grpSpPr bwMode="auto">
              <a:xfrm>
                <a:off x="3205851" y="3514083"/>
                <a:ext cx="902946" cy="994286"/>
                <a:chOff x="3205851" y="3514083"/>
                <a:chExt cx="902946" cy="994286"/>
              </a:xfrm>
            </p:grpSpPr>
            <p:cxnSp>
              <p:nvCxnSpPr>
                <p:cNvPr id="89" name="Straight Arrow Connector 88"/>
                <p:cNvCxnSpPr/>
                <p:nvPr/>
              </p:nvCxnSpPr>
              <p:spPr>
                <a:xfrm flipH="1">
                  <a:off x="3821485" y="3520436"/>
                  <a:ext cx="273026" cy="1589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Arrow Connector 89"/>
                <p:cNvCxnSpPr/>
                <p:nvPr/>
              </p:nvCxnSpPr>
              <p:spPr>
                <a:xfrm flipH="1">
                  <a:off x="3821485" y="3672915"/>
                  <a:ext cx="273026" cy="1589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Arrow Connector 90"/>
                <p:cNvCxnSpPr/>
                <p:nvPr/>
              </p:nvCxnSpPr>
              <p:spPr>
                <a:xfrm flipH="1">
                  <a:off x="3821485" y="3853983"/>
                  <a:ext cx="273026" cy="1589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Arrow Connector 91"/>
                <p:cNvCxnSpPr/>
                <p:nvPr/>
              </p:nvCxnSpPr>
              <p:spPr>
                <a:xfrm flipH="1">
                  <a:off x="3816723" y="4039816"/>
                  <a:ext cx="273026" cy="1588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Arrow Connector 92"/>
                <p:cNvCxnSpPr/>
                <p:nvPr/>
              </p:nvCxnSpPr>
              <p:spPr>
                <a:xfrm flipH="1">
                  <a:off x="3831009" y="4182765"/>
                  <a:ext cx="273026" cy="1588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Arrow Connector 93"/>
                <p:cNvCxnSpPr/>
                <p:nvPr/>
              </p:nvCxnSpPr>
              <p:spPr>
                <a:xfrm flipH="1">
                  <a:off x="3831009" y="4344773"/>
                  <a:ext cx="273026" cy="1588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Arrow Connector 94"/>
                <p:cNvCxnSpPr/>
                <p:nvPr/>
              </p:nvCxnSpPr>
              <p:spPr>
                <a:xfrm flipH="1">
                  <a:off x="3835771" y="4506781"/>
                  <a:ext cx="273026" cy="1588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Arrow Connector 95"/>
                <p:cNvCxnSpPr/>
                <p:nvPr/>
              </p:nvCxnSpPr>
              <p:spPr>
                <a:xfrm rot="16200000" flipV="1">
                  <a:off x="3346565" y="4001702"/>
                  <a:ext cx="992698" cy="17460"/>
                </a:xfrm>
                <a:prstGeom prst="straightConnector1">
                  <a:avLst/>
                </a:prstGeom>
                <a:ln w="25400">
                  <a:solidFill>
                    <a:schemeClr val="bg1"/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685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3205851" y="3687771"/>
                  <a:ext cx="595390" cy="4619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>
                      <a:solidFill>
                        <a:schemeClr val="bg1"/>
                      </a:solidFill>
                    </a:rPr>
                    <a:t>P</a:t>
                  </a:r>
                  <a:r>
                    <a:rPr lang="en-US" altLang="en-US" baseline="-25000">
                      <a:solidFill>
                        <a:schemeClr val="bg1"/>
                      </a:solidFill>
                    </a:rPr>
                    <a:t>u</a:t>
                  </a:r>
                </a:p>
              </p:txBody>
            </p:sp>
          </p:grpSp>
          <p:sp>
            <p:nvSpPr>
              <p:cNvPr id="88" name="Left Brace 87"/>
              <p:cNvSpPr/>
              <p:nvPr/>
            </p:nvSpPr>
            <p:spPr>
              <a:xfrm>
                <a:off x="3665924" y="3507730"/>
                <a:ext cx="46033" cy="995875"/>
              </a:xfrm>
              <a:prstGeom prst="leftBrac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sp>
        <p:nvSpPr>
          <p:cNvPr id="166" name="Rectangle 165"/>
          <p:cNvSpPr/>
          <p:nvPr/>
        </p:nvSpPr>
        <p:spPr>
          <a:xfrm>
            <a:off x="3227389" y="2709863"/>
            <a:ext cx="4003675" cy="163036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4414838" y="3155951"/>
            <a:ext cx="2062162" cy="995363"/>
          </a:xfrm>
          <a:custGeom>
            <a:avLst/>
            <a:gdLst>
              <a:gd name="connsiteX0" fmla="*/ 1569492 w 2060812"/>
              <a:gd name="connsiteY0" fmla="*/ 13648 h 996286"/>
              <a:gd name="connsiteX1" fmla="*/ 1610435 w 2060812"/>
              <a:gd name="connsiteY1" fmla="*/ 191068 h 996286"/>
              <a:gd name="connsiteX2" fmla="*/ 1705970 w 2060812"/>
              <a:gd name="connsiteY2" fmla="*/ 313898 h 996286"/>
              <a:gd name="connsiteX3" fmla="*/ 1869743 w 2060812"/>
              <a:gd name="connsiteY3" fmla="*/ 464024 h 996286"/>
              <a:gd name="connsiteX4" fmla="*/ 2019868 w 2060812"/>
              <a:gd name="connsiteY4" fmla="*/ 586854 h 996286"/>
              <a:gd name="connsiteX5" fmla="*/ 2060812 w 2060812"/>
              <a:gd name="connsiteY5" fmla="*/ 682388 h 996286"/>
              <a:gd name="connsiteX6" fmla="*/ 2033516 w 2060812"/>
              <a:gd name="connsiteY6" fmla="*/ 859809 h 996286"/>
              <a:gd name="connsiteX7" fmla="*/ 1924334 w 2060812"/>
              <a:gd name="connsiteY7" fmla="*/ 996286 h 996286"/>
              <a:gd name="connsiteX8" fmla="*/ 0 w 2060812"/>
              <a:gd name="connsiteY8" fmla="*/ 996286 h 996286"/>
              <a:gd name="connsiteX9" fmla="*/ 0 w 2060812"/>
              <a:gd name="connsiteY9" fmla="*/ 0 h 996286"/>
              <a:gd name="connsiteX10" fmla="*/ 1569492 w 2060812"/>
              <a:gd name="connsiteY10" fmla="*/ 13648 h 99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60812" h="996286">
                <a:moveTo>
                  <a:pt x="1569492" y="13648"/>
                </a:moveTo>
                <a:lnTo>
                  <a:pt x="1610435" y="191068"/>
                </a:lnTo>
                <a:lnTo>
                  <a:pt x="1705970" y="313898"/>
                </a:lnTo>
                <a:lnTo>
                  <a:pt x="1869743" y="464024"/>
                </a:lnTo>
                <a:lnTo>
                  <a:pt x="2019868" y="586854"/>
                </a:lnTo>
                <a:lnTo>
                  <a:pt x="2060812" y="682388"/>
                </a:lnTo>
                <a:lnTo>
                  <a:pt x="2033516" y="859809"/>
                </a:lnTo>
                <a:lnTo>
                  <a:pt x="1924334" y="996286"/>
                </a:lnTo>
                <a:lnTo>
                  <a:pt x="0" y="996286"/>
                </a:lnTo>
                <a:lnTo>
                  <a:pt x="0" y="0"/>
                </a:lnTo>
                <a:lnTo>
                  <a:pt x="1569492" y="13648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7" name="Straight Arrow Connector 46"/>
          <p:cNvCxnSpPr/>
          <p:nvPr/>
        </p:nvCxnSpPr>
        <p:spPr>
          <a:xfrm rot="10800000">
            <a:off x="6278564" y="3641725"/>
            <a:ext cx="820737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38" name="TextBox 23"/>
          <p:cNvSpPr txBox="1">
            <a:spLocks noChangeArrowheads="1"/>
          </p:cNvSpPr>
          <p:nvPr/>
        </p:nvSpPr>
        <p:spPr bwMode="auto">
          <a:xfrm>
            <a:off x="6230938" y="315436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5639" name="TextBox 23"/>
          <p:cNvSpPr txBox="1">
            <a:spLocks noChangeArrowheads="1"/>
          </p:cNvSpPr>
          <p:nvPr/>
        </p:nvSpPr>
        <p:spPr bwMode="auto">
          <a:xfrm>
            <a:off x="3159126" y="3335338"/>
            <a:ext cx="976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1/3</a:t>
            </a:r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5" name="Left Brace 64"/>
          <p:cNvSpPr/>
          <p:nvPr/>
        </p:nvSpPr>
        <p:spPr>
          <a:xfrm>
            <a:off x="4000500" y="3155951"/>
            <a:ext cx="46038" cy="995363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4611689" y="3324225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5284789" y="3324225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7" name="Straight Arrow Connector 116"/>
          <p:cNvCxnSpPr/>
          <p:nvPr/>
        </p:nvCxnSpPr>
        <p:spPr>
          <a:xfrm rot="10800000" flipH="1">
            <a:off x="4624389" y="34448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/>
          <p:nvPr/>
        </p:nvCxnSpPr>
        <p:spPr>
          <a:xfrm rot="10800000" flipH="1">
            <a:off x="5299075" y="34448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/>
          <p:cNvSpPr/>
          <p:nvPr/>
        </p:nvSpPr>
        <p:spPr>
          <a:xfrm>
            <a:off x="4624389" y="3767139"/>
            <a:ext cx="255587" cy="242887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5299075" y="3767139"/>
            <a:ext cx="255588" cy="242887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1" name="Straight Arrow Connector 120"/>
          <p:cNvCxnSpPr/>
          <p:nvPr/>
        </p:nvCxnSpPr>
        <p:spPr>
          <a:xfrm rot="10800000" flipH="1">
            <a:off x="4638675" y="38893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rot="10800000" flipH="1">
            <a:off x="5311775" y="38893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49" name="TextBox 23"/>
          <p:cNvSpPr txBox="1">
            <a:spLocks noChangeArrowheads="1"/>
          </p:cNvSpPr>
          <p:nvPr/>
        </p:nvSpPr>
        <p:spPr bwMode="auto">
          <a:xfrm>
            <a:off x="5619751" y="2684463"/>
            <a:ext cx="77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  <a:r>
              <a:rPr lang="en-US" altLang="en-US">
                <a:solidFill>
                  <a:schemeClr val="bg1"/>
                </a:solidFill>
              </a:rPr>
              <a:t>/6</a:t>
            </a:r>
          </a:p>
        </p:txBody>
      </p:sp>
      <p:sp>
        <p:nvSpPr>
          <p:cNvPr id="25650" name="TextBox 23"/>
          <p:cNvSpPr txBox="1">
            <a:spLocks noChangeArrowheads="1"/>
          </p:cNvSpPr>
          <p:nvPr/>
        </p:nvSpPr>
        <p:spPr bwMode="auto">
          <a:xfrm>
            <a:off x="5475288" y="3408363"/>
            <a:ext cx="773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  <a:r>
              <a:rPr lang="en-US" altLang="en-US">
                <a:solidFill>
                  <a:schemeClr val="bg1"/>
                </a:solidFill>
              </a:rPr>
              <a:t>/6</a:t>
            </a:r>
          </a:p>
        </p:txBody>
      </p:sp>
      <p:sp>
        <p:nvSpPr>
          <p:cNvPr id="25651" name="TextBox 23"/>
          <p:cNvSpPr txBox="1">
            <a:spLocks noChangeArrowheads="1"/>
          </p:cNvSpPr>
          <p:nvPr/>
        </p:nvSpPr>
        <p:spPr bwMode="auto">
          <a:xfrm>
            <a:off x="4859338" y="2698750"/>
            <a:ext cx="773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  <a:r>
              <a:rPr lang="en-US" altLang="en-US">
                <a:solidFill>
                  <a:schemeClr val="bg1"/>
                </a:solidFill>
              </a:rPr>
              <a:t>/6</a:t>
            </a:r>
          </a:p>
        </p:txBody>
      </p:sp>
      <p:sp>
        <p:nvSpPr>
          <p:cNvPr id="25652" name="TextBox 23"/>
          <p:cNvSpPr txBox="1">
            <a:spLocks noChangeArrowheads="1"/>
          </p:cNvSpPr>
          <p:nvPr/>
        </p:nvSpPr>
        <p:spPr bwMode="auto">
          <a:xfrm>
            <a:off x="4772026" y="3429000"/>
            <a:ext cx="77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  <a:r>
              <a:rPr lang="en-US" altLang="en-US">
                <a:solidFill>
                  <a:schemeClr val="bg1"/>
                </a:solidFill>
              </a:rPr>
              <a:t>/6</a:t>
            </a:r>
          </a:p>
        </p:txBody>
      </p:sp>
      <p:sp>
        <p:nvSpPr>
          <p:cNvPr id="25653" name="Line 149"/>
          <p:cNvSpPr>
            <a:spLocks noChangeShapeType="1"/>
          </p:cNvSpPr>
          <p:nvPr/>
        </p:nvSpPr>
        <p:spPr bwMode="auto">
          <a:xfrm flipV="1">
            <a:off x="4130675" y="3162300"/>
            <a:ext cx="0" cy="9842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4" name="Line 150"/>
          <p:cNvSpPr>
            <a:spLocks noChangeShapeType="1"/>
          </p:cNvSpPr>
          <p:nvPr/>
        </p:nvSpPr>
        <p:spPr bwMode="auto">
          <a:xfrm flipH="1">
            <a:off x="4124325" y="4133850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5" name="Line 151"/>
          <p:cNvSpPr>
            <a:spLocks noChangeShapeType="1"/>
          </p:cNvSpPr>
          <p:nvPr/>
        </p:nvSpPr>
        <p:spPr bwMode="auto">
          <a:xfrm flipH="1">
            <a:off x="4124325" y="3157538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6" name="Line 152"/>
          <p:cNvSpPr>
            <a:spLocks noChangeShapeType="1"/>
          </p:cNvSpPr>
          <p:nvPr/>
        </p:nvSpPr>
        <p:spPr bwMode="auto">
          <a:xfrm flipH="1">
            <a:off x="4119563" y="3971925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7" name="Line 153"/>
          <p:cNvSpPr>
            <a:spLocks noChangeShapeType="1"/>
          </p:cNvSpPr>
          <p:nvPr/>
        </p:nvSpPr>
        <p:spPr bwMode="auto">
          <a:xfrm flipH="1">
            <a:off x="4119563" y="3805238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8" name="Line 154"/>
          <p:cNvSpPr>
            <a:spLocks noChangeShapeType="1"/>
          </p:cNvSpPr>
          <p:nvPr/>
        </p:nvSpPr>
        <p:spPr bwMode="auto">
          <a:xfrm flipH="1">
            <a:off x="4119563" y="3638550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59" name="Line 155"/>
          <p:cNvSpPr>
            <a:spLocks noChangeShapeType="1"/>
          </p:cNvSpPr>
          <p:nvPr/>
        </p:nvSpPr>
        <p:spPr bwMode="auto">
          <a:xfrm flipH="1">
            <a:off x="4124325" y="3476625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0" name="Line 156"/>
          <p:cNvSpPr>
            <a:spLocks noChangeShapeType="1"/>
          </p:cNvSpPr>
          <p:nvPr/>
        </p:nvSpPr>
        <p:spPr bwMode="auto">
          <a:xfrm flipH="1">
            <a:off x="4119563" y="3314700"/>
            <a:ext cx="28575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1" name="Line 157"/>
          <p:cNvSpPr>
            <a:spLocks noChangeShapeType="1"/>
          </p:cNvSpPr>
          <p:nvPr/>
        </p:nvSpPr>
        <p:spPr bwMode="auto">
          <a:xfrm flipV="1">
            <a:off x="4767264" y="2928938"/>
            <a:ext cx="204787" cy="4953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2" name="Line 158"/>
          <p:cNvSpPr>
            <a:spLocks noChangeShapeType="1"/>
          </p:cNvSpPr>
          <p:nvPr/>
        </p:nvSpPr>
        <p:spPr bwMode="auto">
          <a:xfrm flipV="1">
            <a:off x="5429251" y="2924176"/>
            <a:ext cx="290513" cy="5000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3" name="Line 159"/>
          <p:cNvSpPr>
            <a:spLocks noChangeShapeType="1"/>
          </p:cNvSpPr>
          <p:nvPr/>
        </p:nvSpPr>
        <p:spPr bwMode="auto">
          <a:xfrm flipV="1">
            <a:off x="4772025" y="3662363"/>
            <a:ext cx="109538" cy="2095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4" name="Line 160"/>
          <p:cNvSpPr>
            <a:spLocks noChangeShapeType="1"/>
          </p:cNvSpPr>
          <p:nvPr/>
        </p:nvSpPr>
        <p:spPr bwMode="auto">
          <a:xfrm flipV="1">
            <a:off x="5457825" y="3652838"/>
            <a:ext cx="128588" cy="2286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41588" y="1257301"/>
            <a:ext cx="6502400" cy="7540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The plate will fail in the line with the highest force (for similar number of bolts in each line).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3814" y="2108200"/>
            <a:ext cx="6588125" cy="558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Each bolt line shown transfers 1/3 of the total force.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25667" name="Line 164"/>
          <p:cNvSpPr>
            <a:spLocks noChangeShapeType="1"/>
          </p:cNvSpPr>
          <p:nvPr/>
        </p:nvSpPr>
        <p:spPr bwMode="auto">
          <a:xfrm>
            <a:off x="5815013" y="4514851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8" name="Freeform 165"/>
          <p:cNvSpPr>
            <a:spLocks/>
          </p:cNvSpPr>
          <p:nvPr/>
        </p:nvSpPr>
        <p:spPr bwMode="auto">
          <a:xfrm>
            <a:off x="3040064" y="5486400"/>
            <a:ext cx="2770187" cy="247650"/>
          </a:xfrm>
          <a:custGeom>
            <a:avLst/>
            <a:gdLst>
              <a:gd name="T0" fmla="*/ 2147483647 w 1743"/>
              <a:gd name="T1" fmla="*/ 0 h 156"/>
              <a:gd name="T2" fmla="*/ 2147483647 w 1743"/>
              <a:gd name="T3" fmla="*/ 393144375 h 156"/>
              <a:gd name="T4" fmla="*/ 0 w 1743"/>
              <a:gd name="T5" fmla="*/ 393144375 h 156"/>
              <a:gd name="T6" fmla="*/ 0 60000 65536"/>
              <a:gd name="T7" fmla="*/ 0 60000 65536"/>
              <a:gd name="T8" fmla="*/ 0 60000 65536"/>
              <a:gd name="T9" fmla="*/ 0 w 1743"/>
              <a:gd name="T10" fmla="*/ 0 h 156"/>
              <a:gd name="T11" fmla="*/ 1743 w 1743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3" h="156">
                <a:moveTo>
                  <a:pt x="1743" y="0"/>
                </a:moveTo>
                <a:lnTo>
                  <a:pt x="1743" y="156"/>
                </a:lnTo>
                <a:lnTo>
                  <a:pt x="0" y="156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89213" y="3568701"/>
            <a:ext cx="7518400" cy="2498725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26627" name="Freeform 129"/>
          <p:cNvSpPr>
            <a:spLocks/>
          </p:cNvSpPr>
          <p:nvPr/>
        </p:nvSpPr>
        <p:spPr bwMode="auto">
          <a:xfrm>
            <a:off x="3438525" y="4324351"/>
            <a:ext cx="2381250" cy="195263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80806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" name="TextBox 38"/>
          <p:cNvSpPr txBox="1">
            <a:spLocks noChangeArrowheads="1"/>
          </p:cNvSpPr>
          <p:nvPr/>
        </p:nvSpPr>
        <p:spPr bwMode="auto">
          <a:xfrm>
            <a:off x="7380289" y="5514975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Cross Section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6629" name="TextBox 39"/>
          <p:cNvSpPr txBox="1">
            <a:spLocks noChangeArrowheads="1"/>
          </p:cNvSpPr>
          <p:nvPr/>
        </p:nvSpPr>
        <p:spPr bwMode="auto">
          <a:xfrm>
            <a:off x="8212139" y="4373564"/>
            <a:ext cx="1724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Net area reduced by hole area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6630" name="TextBox 45"/>
          <p:cNvSpPr txBox="1">
            <a:spLocks noChangeArrowheads="1"/>
          </p:cNvSpPr>
          <p:nvPr/>
        </p:nvSpPr>
        <p:spPr bwMode="auto">
          <a:xfrm>
            <a:off x="5253039" y="5641975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1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6631" name="TextBox 47"/>
          <p:cNvSpPr txBox="1">
            <a:spLocks noChangeArrowheads="1"/>
          </p:cNvSpPr>
          <p:nvPr/>
        </p:nvSpPr>
        <p:spPr bwMode="auto">
          <a:xfrm>
            <a:off x="4589464" y="5651500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6632" name="TextBox 48"/>
          <p:cNvSpPr txBox="1">
            <a:spLocks noChangeArrowheads="1"/>
          </p:cNvSpPr>
          <p:nvPr/>
        </p:nvSpPr>
        <p:spPr bwMode="auto">
          <a:xfrm>
            <a:off x="3949700" y="5640388"/>
            <a:ext cx="471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3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6633" name="TextBox 54"/>
          <p:cNvSpPr txBox="1">
            <a:spLocks noChangeArrowheads="1"/>
          </p:cNvSpPr>
          <p:nvPr/>
        </p:nvSpPr>
        <p:spPr bwMode="auto">
          <a:xfrm>
            <a:off x="2554289" y="5651500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 line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151" name="Slide Number Placeholder 150"/>
          <p:cNvSpPr txBox="1">
            <a:spLocks noGrp="1"/>
          </p:cNvSpPr>
          <p:nvPr/>
        </p:nvSpPr>
        <p:spPr>
          <a:xfrm>
            <a:off x="10919012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3864D08-3753-4856-9CDC-390B50BF2494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52" name="Footer Placeholder 151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97826" y="4492625"/>
            <a:ext cx="174625" cy="990600"/>
          </a:xfrm>
          <a:prstGeom prst="rect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012114" y="4656139"/>
            <a:ext cx="147637" cy="236537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007351" y="5099051"/>
            <a:ext cx="157163" cy="231775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Document 6"/>
          <p:cNvSpPr>
            <a:spLocks noChangeArrowheads="1"/>
          </p:cNvSpPr>
          <p:nvPr/>
        </p:nvSpPr>
        <p:spPr bwMode="auto">
          <a:xfrm rot="-5400000">
            <a:off x="4660900" y="3619500"/>
            <a:ext cx="979488" cy="2732088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70339" y="465455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21214" y="465931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292725" y="465931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>
            <a:stCxn id="9" idx="2"/>
            <a:endCxn id="9" idx="6"/>
          </p:cNvCxnSpPr>
          <p:nvPr/>
        </p:nvCxnSpPr>
        <p:spPr>
          <a:xfrm rot="10800000" flipH="1">
            <a:off x="3970339" y="4775200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H="1">
            <a:off x="46339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5307014" y="47799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984625" y="509905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339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07014" y="51022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>
            <a:stCxn id="15" idx="2"/>
            <a:endCxn id="15" idx="6"/>
          </p:cNvCxnSpPr>
          <p:nvPr/>
        </p:nvCxnSpPr>
        <p:spPr>
          <a:xfrm rot="10800000" flipH="1">
            <a:off x="3984625" y="5219700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>
            <a:off x="4648200" y="5224464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H="1">
            <a:off x="5319714" y="5224464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2" name="TextBox 23"/>
          <p:cNvSpPr txBox="1">
            <a:spLocks noChangeArrowheads="1"/>
          </p:cNvSpPr>
          <p:nvPr/>
        </p:nvSpPr>
        <p:spPr bwMode="auto">
          <a:xfrm>
            <a:off x="6348413" y="45164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3" name="Freeform 32"/>
          <p:cNvSpPr/>
          <p:nvPr/>
        </p:nvSpPr>
        <p:spPr>
          <a:xfrm flipH="1">
            <a:off x="2879725" y="4316413"/>
            <a:ext cx="565150" cy="142240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 rot="5400000" flipH="1" flipV="1">
            <a:off x="4826795" y="5012533"/>
            <a:ext cx="1203325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 flipH="1" flipV="1">
            <a:off x="3503613" y="5014913"/>
            <a:ext cx="1204913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4164013" y="5016500"/>
            <a:ext cx="120491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7" name="Line 40"/>
          <p:cNvSpPr>
            <a:spLocks noChangeShapeType="1"/>
          </p:cNvSpPr>
          <p:nvPr/>
        </p:nvSpPr>
        <p:spPr bwMode="auto">
          <a:xfrm>
            <a:off x="6426201" y="4986338"/>
            <a:ext cx="809625" cy="0"/>
          </a:xfrm>
          <a:prstGeom prst="line">
            <a:avLst/>
          </a:prstGeom>
          <a:noFill/>
          <a:ln w="88900">
            <a:solidFill>
              <a:schemeClr val="bg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41588" y="1257301"/>
            <a:ext cx="6502400" cy="7540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The plate will fail in the line with the highest force (for similar number of bolts in each line).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3814" y="2108200"/>
            <a:ext cx="6588125" cy="558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Each bolt line shown transfers 1/3 of the total force.</a:t>
            </a:r>
            <a:endParaRPr lang="en-US" baseline="-25000">
              <a:solidFill>
                <a:schemeClr val="bg1"/>
              </a:solidFill>
            </a:endParaRPr>
          </a:p>
        </p:txBody>
      </p:sp>
      <p:grpSp>
        <p:nvGrpSpPr>
          <p:cNvPr id="26660" name="Group 182"/>
          <p:cNvGrpSpPr>
            <a:grpSpLocks/>
          </p:cNvGrpSpPr>
          <p:nvPr/>
        </p:nvGrpSpPr>
        <p:grpSpPr bwMode="auto">
          <a:xfrm>
            <a:off x="3305175" y="2632076"/>
            <a:ext cx="3987800" cy="1693863"/>
            <a:chOff x="-177421" y="-185642"/>
            <a:chExt cx="3987422" cy="1693720"/>
          </a:xfrm>
        </p:grpSpPr>
        <p:sp>
          <p:nvSpPr>
            <p:cNvPr id="165" name="Rectangle 164"/>
            <p:cNvSpPr/>
            <p:nvPr/>
          </p:nvSpPr>
          <p:spPr>
            <a:xfrm>
              <a:off x="-177421" y="-122147"/>
              <a:ext cx="3987422" cy="1630225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26665" name="Group 157"/>
            <p:cNvGrpSpPr>
              <a:grpSpLocks/>
            </p:cNvGrpSpPr>
            <p:nvPr/>
          </p:nvGrpSpPr>
          <p:grpSpPr bwMode="auto">
            <a:xfrm>
              <a:off x="-68238" y="346127"/>
              <a:ext cx="3787761" cy="979404"/>
              <a:chOff x="-68238" y="346127"/>
              <a:chExt cx="3787761" cy="979404"/>
            </a:xfrm>
          </p:grpSpPr>
          <p:grpSp>
            <p:nvGrpSpPr>
              <p:cNvPr id="26681" name="Group 154"/>
              <p:cNvGrpSpPr>
                <a:grpSpLocks/>
              </p:cNvGrpSpPr>
              <p:nvPr/>
            </p:nvGrpSpPr>
            <p:grpSpPr bwMode="auto">
              <a:xfrm>
                <a:off x="301958" y="346127"/>
                <a:ext cx="3417565" cy="979404"/>
                <a:chOff x="15355" y="3089327"/>
                <a:chExt cx="3417565" cy="979404"/>
              </a:xfrm>
            </p:grpSpPr>
            <p:sp>
              <p:nvSpPr>
                <p:cNvPr id="131" name="Flowchart: Document 130"/>
                <p:cNvSpPr>
                  <a:spLocks noChangeArrowheads="1"/>
                </p:cNvSpPr>
                <p:nvPr/>
              </p:nvSpPr>
              <p:spPr bwMode="auto">
                <a:xfrm rot="-5400000">
                  <a:off x="891568" y="2213114"/>
                  <a:ext cx="979404" cy="2731829"/>
                </a:xfrm>
                <a:prstGeom prst="flowChartDocument">
                  <a:avLst/>
                </a:prstGeom>
                <a:solidFill>
                  <a:srgbClr val="C00000"/>
                </a:solidFill>
                <a:ln w="38100" algn="ctr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vert="eaVert" anchor="ctr"/>
                <a:lstStyle/>
                <a:p>
                  <a:pPr algn="ctr">
                    <a:defRPr/>
                  </a:pPr>
                  <a:endParaRPr lang="en-US">
                    <a:solidFill>
                      <a:schemeClr val="lt1"/>
                    </a:solidFill>
                    <a:latin typeface="+mn-lt"/>
                    <a:cs typeface="+mn-cs"/>
                  </a:endParaRPr>
                </a:p>
              </p:txBody>
            </p:sp>
            <p:cxnSp>
              <p:nvCxnSpPr>
                <p:cNvPr id="132" name="Straight Arrow Connector 131"/>
                <p:cNvCxnSpPr/>
                <p:nvPr/>
              </p:nvCxnSpPr>
              <p:spPr>
                <a:xfrm rot="10800000">
                  <a:off x="2626546" y="3597283"/>
                  <a:ext cx="806374" cy="1587"/>
                </a:xfrm>
                <a:prstGeom prst="straightConnector1">
                  <a:avLst/>
                </a:prstGeom>
                <a:ln w="88900">
                  <a:solidFill>
                    <a:schemeClr val="bg1"/>
                  </a:solidFill>
                  <a:headEnd type="triangle" w="lg" len="med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3" name="Oval 132"/>
                <p:cNvSpPr/>
                <p:nvPr/>
              </p:nvSpPr>
              <p:spPr>
                <a:xfrm>
                  <a:off x="201076" y="3248063"/>
                  <a:ext cx="255563" cy="24286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4" name="Oval 133"/>
                <p:cNvSpPr/>
                <p:nvPr/>
              </p:nvSpPr>
              <p:spPr>
                <a:xfrm>
                  <a:off x="851890" y="3252824"/>
                  <a:ext cx="255563" cy="24128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5" name="Oval 134"/>
                <p:cNvSpPr/>
                <p:nvPr/>
              </p:nvSpPr>
              <p:spPr>
                <a:xfrm>
                  <a:off x="1523338" y="3252824"/>
                  <a:ext cx="255564" cy="24128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36" name="Straight Arrow Connector 135"/>
                <p:cNvCxnSpPr>
                  <a:stCxn id="133" idx="2"/>
                  <a:endCxn id="133" idx="6"/>
                </p:cNvCxnSpPr>
                <p:nvPr/>
              </p:nvCxnSpPr>
              <p:spPr>
                <a:xfrm rot="10800000" flipH="1">
                  <a:off x="201076" y="3368702"/>
                  <a:ext cx="255563" cy="1587"/>
                </a:xfrm>
                <a:prstGeom prst="straightConnector1">
                  <a:avLst/>
                </a:prstGeom>
                <a:ln w="38100">
                  <a:solidFill>
                    <a:schemeClr val="bg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Arrow Connector 136"/>
                <p:cNvCxnSpPr/>
                <p:nvPr/>
              </p:nvCxnSpPr>
              <p:spPr>
                <a:xfrm rot="10800000" flipH="1">
                  <a:off x="864588" y="3373464"/>
                  <a:ext cx="255563" cy="1588"/>
                </a:xfrm>
                <a:prstGeom prst="straightConnector1">
                  <a:avLst/>
                </a:prstGeom>
                <a:ln w="38100">
                  <a:solidFill>
                    <a:schemeClr val="bg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Arrow Connector 137"/>
                <p:cNvCxnSpPr/>
                <p:nvPr/>
              </p:nvCxnSpPr>
              <p:spPr>
                <a:xfrm rot="10800000" flipH="1">
                  <a:off x="1537625" y="3373464"/>
                  <a:ext cx="255563" cy="1588"/>
                </a:xfrm>
                <a:prstGeom prst="straightConnector1">
                  <a:avLst/>
                </a:prstGeom>
                <a:ln w="38100">
                  <a:solidFill>
                    <a:schemeClr val="bg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Oval 138"/>
                <p:cNvSpPr/>
                <p:nvPr/>
              </p:nvSpPr>
              <p:spPr>
                <a:xfrm>
                  <a:off x="215362" y="3692525"/>
                  <a:ext cx="255564" cy="24128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>
                  <a:off x="864588" y="3695700"/>
                  <a:ext cx="255563" cy="24286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>
                  <a:off x="1537625" y="3695700"/>
                  <a:ext cx="255563" cy="24286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42" name="Straight Arrow Connector 141"/>
                <p:cNvCxnSpPr>
                  <a:stCxn id="139" idx="2"/>
                  <a:endCxn id="139" idx="6"/>
                </p:cNvCxnSpPr>
                <p:nvPr/>
              </p:nvCxnSpPr>
              <p:spPr>
                <a:xfrm rot="10800000" flipH="1">
                  <a:off x="215362" y="3813165"/>
                  <a:ext cx="255564" cy="1587"/>
                </a:xfrm>
                <a:prstGeom prst="straightConnector1">
                  <a:avLst/>
                </a:prstGeom>
                <a:ln w="38100">
                  <a:solidFill>
                    <a:schemeClr val="bg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Arrow Connector 142"/>
                <p:cNvCxnSpPr/>
                <p:nvPr/>
              </p:nvCxnSpPr>
              <p:spPr>
                <a:xfrm rot="10800000" flipH="1">
                  <a:off x="878874" y="3817926"/>
                  <a:ext cx="255564" cy="1588"/>
                </a:xfrm>
                <a:prstGeom prst="straightConnector1">
                  <a:avLst/>
                </a:prstGeom>
                <a:ln w="38100">
                  <a:solidFill>
                    <a:schemeClr val="bg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Arrow Connector 143"/>
                <p:cNvCxnSpPr/>
                <p:nvPr/>
              </p:nvCxnSpPr>
              <p:spPr>
                <a:xfrm rot="10800000" flipH="1">
                  <a:off x="1550323" y="3817926"/>
                  <a:ext cx="255563" cy="1588"/>
                </a:xfrm>
                <a:prstGeom prst="straightConnector1">
                  <a:avLst/>
                </a:prstGeom>
                <a:ln w="38100">
                  <a:solidFill>
                    <a:schemeClr val="bg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697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2563813" y="3110292"/>
                  <a:ext cx="595312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i="1">
                      <a:solidFill>
                        <a:schemeClr val="bg1"/>
                      </a:solidFill>
                    </a:rPr>
                    <a:t>P</a:t>
                  </a:r>
                  <a:r>
                    <a:rPr lang="en-US" altLang="en-US" i="1" baseline="-25000">
                      <a:solidFill>
                        <a:schemeClr val="bg1"/>
                      </a:solidFill>
                    </a:rPr>
                    <a:t>n</a:t>
                  </a:r>
                </a:p>
              </p:txBody>
            </p:sp>
          </p:grpSp>
          <p:sp>
            <p:nvSpPr>
              <p:cNvPr id="26682" name="TextBox 23"/>
              <p:cNvSpPr txBox="1">
                <a:spLocks noChangeArrowheads="1"/>
              </p:cNvSpPr>
              <p:nvPr/>
            </p:nvSpPr>
            <p:spPr bwMode="auto">
              <a:xfrm>
                <a:off x="-68238" y="656017"/>
                <a:ext cx="59519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>
                    <a:solidFill>
                      <a:schemeClr val="bg1"/>
                    </a:solidFill>
                  </a:rPr>
                  <a:t>0</a:t>
                </a:r>
                <a:endParaRPr lang="en-US" altLang="en-US" baseline="-25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666" name="Group 167"/>
            <p:cNvGrpSpPr>
              <a:grpSpLocks/>
            </p:cNvGrpSpPr>
            <p:nvPr/>
          </p:nvGrpSpPr>
          <p:grpSpPr bwMode="auto">
            <a:xfrm>
              <a:off x="630540" y="-185642"/>
              <a:ext cx="859341" cy="1211161"/>
              <a:chOff x="7302021" y="303402"/>
              <a:chExt cx="859341" cy="1211161"/>
            </a:xfrm>
          </p:grpSpPr>
          <p:sp>
            <p:nvSpPr>
              <p:cNvPr id="26677" name="TextBox 23"/>
              <p:cNvSpPr txBox="1">
                <a:spLocks noChangeArrowheads="1"/>
              </p:cNvSpPr>
              <p:nvPr/>
            </p:nvSpPr>
            <p:spPr bwMode="auto">
              <a:xfrm>
                <a:off x="7387796" y="303402"/>
                <a:ext cx="773566" cy="457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i="1">
                    <a:solidFill>
                      <a:schemeClr val="bg1"/>
                    </a:solidFill>
                  </a:rPr>
                  <a:t>P</a:t>
                </a:r>
                <a:r>
                  <a:rPr lang="en-US" altLang="en-US" i="1" baseline="-25000">
                    <a:solidFill>
                      <a:schemeClr val="bg1"/>
                    </a:solidFill>
                  </a:rPr>
                  <a:t>n</a:t>
                </a:r>
                <a:r>
                  <a:rPr lang="en-US" altLang="en-US">
                    <a:solidFill>
                      <a:schemeClr val="bg1"/>
                    </a:solidFill>
                  </a:rPr>
                  <a:t>/6</a:t>
                </a:r>
              </a:p>
            </p:txBody>
          </p:sp>
          <p:cxnSp>
            <p:nvCxnSpPr>
              <p:cNvPr id="170" name="Straight Arrow Connector 169"/>
              <p:cNvCxnSpPr/>
              <p:nvPr/>
            </p:nvCxnSpPr>
            <p:spPr>
              <a:xfrm rot="5400000">
                <a:off x="7175825" y="780406"/>
                <a:ext cx="469860" cy="163498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79" name="TextBox 23"/>
              <p:cNvSpPr txBox="1">
                <a:spLocks noChangeArrowheads="1"/>
              </p:cNvSpPr>
              <p:nvPr/>
            </p:nvSpPr>
            <p:spPr bwMode="auto">
              <a:xfrm>
                <a:off x="7363536" y="1043321"/>
                <a:ext cx="772397" cy="457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i="1">
                    <a:solidFill>
                      <a:schemeClr val="bg1"/>
                    </a:solidFill>
                  </a:rPr>
                  <a:t>P</a:t>
                </a:r>
                <a:r>
                  <a:rPr lang="en-US" altLang="en-US" i="1" baseline="-25000">
                    <a:solidFill>
                      <a:schemeClr val="bg1"/>
                    </a:solidFill>
                  </a:rPr>
                  <a:t>n</a:t>
                </a:r>
                <a:r>
                  <a:rPr lang="en-US" altLang="en-US">
                    <a:solidFill>
                      <a:schemeClr val="bg1"/>
                    </a:solidFill>
                  </a:rPr>
                  <a:t>/6</a:t>
                </a:r>
              </a:p>
            </p:txBody>
          </p:sp>
          <p:cxnSp>
            <p:nvCxnSpPr>
              <p:cNvPr id="172" name="Straight Arrow Connector 171"/>
              <p:cNvCxnSpPr/>
              <p:nvPr/>
            </p:nvCxnSpPr>
            <p:spPr>
              <a:xfrm rot="10800000" flipV="1">
                <a:off x="7302021" y="1366937"/>
                <a:ext cx="165084" cy="14762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667" name="Group 172"/>
            <p:cNvGrpSpPr>
              <a:grpSpLocks/>
            </p:cNvGrpSpPr>
            <p:nvPr/>
          </p:nvGrpSpPr>
          <p:grpSpPr bwMode="auto">
            <a:xfrm>
              <a:off x="1287703" y="-169721"/>
              <a:ext cx="859546" cy="1211114"/>
              <a:chOff x="7301816" y="303402"/>
              <a:chExt cx="859546" cy="1211114"/>
            </a:xfrm>
          </p:grpSpPr>
          <p:sp>
            <p:nvSpPr>
              <p:cNvPr id="26673" name="TextBox 23"/>
              <p:cNvSpPr txBox="1">
                <a:spLocks noChangeArrowheads="1"/>
              </p:cNvSpPr>
              <p:nvPr/>
            </p:nvSpPr>
            <p:spPr bwMode="auto">
              <a:xfrm>
                <a:off x="7387612" y="303402"/>
                <a:ext cx="773750" cy="46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i="1">
                    <a:solidFill>
                      <a:schemeClr val="bg1"/>
                    </a:solidFill>
                  </a:rPr>
                  <a:t>P</a:t>
                </a:r>
                <a:r>
                  <a:rPr lang="en-US" altLang="en-US" i="1" baseline="-25000">
                    <a:solidFill>
                      <a:schemeClr val="bg1"/>
                    </a:solidFill>
                  </a:rPr>
                  <a:t>n</a:t>
                </a:r>
                <a:r>
                  <a:rPr lang="en-US" altLang="en-US">
                    <a:solidFill>
                      <a:schemeClr val="bg1"/>
                    </a:solidFill>
                  </a:rPr>
                  <a:t>/6</a:t>
                </a:r>
              </a:p>
            </p:txBody>
          </p:sp>
          <p:cxnSp>
            <p:nvCxnSpPr>
              <p:cNvPr id="175" name="Straight Arrow Connector 174"/>
              <p:cNvCxnSpPr/>
              <p:nvPr/>
            </p:nvCxnSpPr>
            <p:spPr>
              <a:xfrm rot="5400000">
                <a:off x="7175620" y="780359"/>
                <a:ext cx="469860" cy="163498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75" name="TextBox 23"/>
              <p:cNvSpPr txBox="1">
                <a:spLocks noChangeArrowheads="1"/>
              </p:cNvSpPr>
              <p:nvPr/>
            </p:nvSpPr>
            <p:spPr bwMode="auto">
              <a:xfrm>
                <a:off x="7363536" y="1043321"/>
                <a:ext cx="772397" cy="457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i="1">
                    <a:solidFill>
                      <a:schemeClr val="bg1"/>
                    </a:solidFill>
                  </a:rPr>
                  <a:t>P</a:t>
                </a:r>
                <a:r>
                  <a:rPr lang="en-US" altLang="en-US" i="1" baseline="-25000">
                    <a:solidFill>
                      <a:schemeClr val="bg1"/>
                    </a:solidFill>
                  </a:rPr>
                  <a:t>n</a:t>
                </a:r>
                <a:r>
                  <a:rPr lang="en-US" altLang="en-US">
                    <a:solidFill>
                      <a:schemeClr val="bg1"/>
                    </a:solidFill>
                  </a:rPr>
                  <a:t>/6</a:t>
                </a:r>
              </a:p>
            </p:txBody>
          </p:sp>
          <p:cxnSp>
            <p:nvCxnSpPr>
              <p:cNvPr id="177" name="Straight Arrow Connector 176"/>
              <p:cNvCxnSpPr/>
              <p:nvPr/>
            </p:nvCxnSpPr>
            <p:spPr>
              <a:xfrm rot="10800000" flipV="1">
                <a:off x="7301816" y="1366890"/>
                <a:ext cx="165084" cy="14762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668" name="Group 177"/>
            <p:cNvGrpSpPr>
              <a:grpSpLocks/>
            </p:cNvGrpSpPr>
            <p:nvPr/>
          </p:nvGrpSpPr>
          <p:grpSpPr bwMode="auto">
            <a:xfrm>
              <a:off x="1959151" y="-167446"/>
              <a:ext cx="859112" cy="1212013"/>
              <a:chOff x="7302250" y="303402"/>
              <a:chExt cx="859112" cy="1212013"/>
            </a:xfrm>
          </p:grpSpPr>
          <p:sp>
            <p:nvSpPr>
              <p:cNvPr id="26669" name="TextBox 23"/>
              <p:cNvSpPr txBox="1">
                <a:spLocks noChangeArrowheads="1"/>
              </p:cNvSpPr>
              <p:nvPr/>
            </p:nvSpPr>
            <p:spPr bwMode="auto">
              <a:xfrm>
                <a:off x="7388003" y="303402"/>
                <a:ext cx="773359" cy="46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i="1">
                    <a:solidFill>
                      <a:schemeClr val="bg1"/>
                    </a:solidFill>
                  </a:rPr>
                  <a:t>P</a:t>
                </a:r>
                <a:r>
                  <a:rPr lang="en-US" altLang="en-US" i="1" baseline="-25000">
                    <a:solidFill>
                      <a:schemeClr val="bg1"/>
                    </a:solidFill>
                  </a:rPr>
                  <a:t>n</a:t>
                </a:r>
                <a:r>
                  <a:rPr lang="en-US" altLang="en-US">
                    <a:solidFill>
                      <a:schemeClr val="bg1"/>
                    </a:solidFill>
                  </a:rPr>
                  <a:t>/6</a:t>
                </a:r>
              </a:p>
            </p:txBody>
          </p:sp>
          <p:cxnSp>
            <p:nvCxnSpPr>
              <p:cNvPr id="180" name="Straight Arrow Connector 179"/>
              <p:cNvCxnSpPr/>
              <p:nvPr/>
            </p:nvCxnSpPr>
            <p:spPr>
              <a:xfrm rot="5400000">
                <a:off x="7176846" y="780466"/>
                <a:ext cx="468274" cy="163497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71" name="TextBox 23"/>
              <p:cNvSpPr txBox="1">
                <a:spLocks noChangeArrowheads="1"/>
              </p:cNvSpPr>
              <p:nvPr/>
            </p:nvSpPr>
            <p:spPr bwMode="auto">
              <a:xfrm>
                <a:off x="7363536" y="1042353"/>
                <a:ext cx="772397" cy="46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i="1">
                    <a:solidFill>
                      <a:schemeClr val="bg1"/>
                    </a:solidFill>
                  </a:rPr>
                  <a:t>P</a:t>
                </a:r>
                <a:r>
                  <a:rPr lang="en-US" altLang="en-US" i="1" baseline="-25000">
                    <a:solidFill>
                      <a:schemeClr val="bg1"/>
                    </a:solidFill>
                  </a:rPr>
                  <a:t>n</a:t>
                </a:r>
                <a:r>
                  <a:rPr lang="en-US" altLang="en-US">
                    <a:solidFill>
                      <a:schemeClr val="bg1"/>
                    </a:solidFill>
                  </a:rPr>
                  <a:t>/6</a:t>
                </a:r>
              </a:p>
            </p:txBody>
          </p:sp>
          <p:cxnSp>
            <p:nvCxnSpPr>
              <p:cNvPr id="182" name="Straight Arrow Connector 181"/>
              <p:cNvCxnSpPr/>
              <p:nvPr/>
            </p:nvCxnSpPr>
            <p:spPr>
              <a:xfrm rot="10800000" flipV="1">
                <a:off x="7302250" y="1367789"/>
                <a:ext cx="165084" cy="14762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661" name="Line 130"/>
          <p:cNvSpPr>
            <a:spLocks noChangeShapeType="1"/>
          </p:cNvSpPr>
          <p:nvPr/>
        </p:nvSpPr>
        <p:spPr bwMode="auto">
          <a:xfrm>
            <a:off x="5815013" y="4514851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62" name="Freeform 131"/>
          <p:cNvSpPr>
            <a:spLocks/>
          </p:cNvSpPr>
          <p:nvPr/>
        </p:nvSpPr>
        <p:spPr bwMode="auto">
          <a:xfrm>
            <a:off x="3040064" y="5486400"/>
            <a:ext cx="2770187" cy="247650"/>
          </a:xfrm>
          <a:custGeom>
            <a:avLst/>
            <a:gdLst>
              <a:gd name="T0" fmla="*/ 2147483647 w 1743"/>
              <a:gd name="T1" fmla="*/ 0 h 156"/>
              <a:gd name="T2" fmla="*/ 2147483647 w 1743"/>
              <a:gd name="T3" fmla="*/ 393144375 h 156"/>
              <a:gd name="T4" fmla="*/ 0 w 1743"/>
              <a:gd name="T5" fmla="*/ 393144375 h 156"/>
              <a:gd name="T6" fmla="*/ 0 60000 65536"/>
              <a:gd name="T7" fmla="*/ 0 60000 65536"/>
              <a:gd name="T8" fmla="*/ 0 60000 65536"/>
              <a:gd name="T9" fmla="*/ 0 w 1743"/>
              <a:gd name="T10" fmla="*/ 0 h 156"/>
              <a:gd name="T11" fmla="*/ 1743 w 1743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3" h="156">
                <a:moveTo>
                  <a:pt x="1743" y="0"/>
                </a:moveTo>
                <a:lnTo>
                  <a:pt x="1743" y="156"/>
                </a:lnTo>
                <a:lnTo>
                  <a:pt x="0" y="156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30488" y="3578226"/>
            <a:ext cx="7518400" cy="2498725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7" name="Flowchart: Document 6"/>
          <p:cNvSpPr>
            <a:spLocks noChangeArrowheads="1"/>
          </p:cNvSpPr>
          <p:nvPr/>
        </p:nvSpPr>
        <p:spPr bwMode="auto">
          <a:xfrm rot="-5400000">
            <a:off x="4728369" y="3601244"/>
            <a:ext cx="979488" cy="2732088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7652" name="Freeform 58"/>
          <p:cNvSpPr>
            <a:spLocks/>
          </p:cNvSpPr>
          <p:nvPr/>
        </p:nvSpPr>
        <p:spPr bwMode="auto">
          <a:xfrm>
            <a:off x="3471863" y="4305301"/>
            <a:ext cx="2381250" cy="195263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80806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3" name="Line 59"/>
          <p:cNvSpPr>
            <a:spLocks noChangeShapeType="1"/>
          </p:cNvSpPr>
          <p:nvPr/>
        </p:nvSpPr>
        <p:spPr bwMode="auto">
          <a:xfrm>
            <a:off x="5848350" y="45053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rot="10800000">
            <a:off x="6437314" y="4994275"/>
            <a:ext cx="820737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011614" y="4645025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62489" y="4649788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0" y="464978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>
            <a:stCxn id="9" idx="2"/>
            <a:endCxn id="9" idx="6"/>
          </p:cNvCxnSpPr>
          <p:nvPr/>
        </p:nvCxnSpPr>
        <p:spPr>
          <a:xfrm rot="10800000" flipH="1">
            <a:off x="4011614" y="476567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H="1">
            <a:off x="4675189" y="4770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H="1">
            <a:off x="5348289" y="47704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025900" y="5089525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675189" y="509270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48289" y="5092700"/>
            <a:ext cx="255587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>
            <a:stCxn id="15" idx="2"/>
            <a:endCxn id="15" idx="6"/>
          </p:cNvCxnSpPr>
          <p:nvPr/>
        </p:nvCxnSpPr>
        <p:spPr>
          <a:xfrm rot="10800000" flipH="1">
            <a:off x="4025900" y="521017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>
            <a:off x="4689475" y="521493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H="1">
            <a:off x="5360989" y="521493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7" name="TextBox 23"/>
          <p:cNvSpPr txBox="1">
            <a:spLocks noChangeArrowheads="1"/>
          </p:cNvSpPr>
          <p:nvPr/>
        </p:nvSpPr>
        <p:spPr bwMode="auto">
          <a:xfrm>
            <a:off x="6389688" y="450691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3" name="Freeform 32"/>
          <p:cNvSpPr/>
          <p:nvPr/>
        </p:nvSpPr>
        <p:spPr>
          <a:xfrm flipH="1">
            <a:off x="2921001" y="4295775"/>
            <a:ext cx="561975" cy="1436688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669" name="TextBox 29"/>
          <p:cNvSpPr txBox="1">
            <a:spLocks noChangeArrowheads="1"/>
          </p:cNvSpPr>
          <p:nvPr/>
        </p:nvSpPr>
        <p:spPr bwMode="auto">
          <a:xfrm>
            <a:off x="5627688" y="478948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rgbClr val="FF0000"/>
                </a:solidFill>
              </a:rPr>
              <a:t>P</a:t>
            </a:r>
            <a:r>
              <a:rPr lang="en-US" altLang="en-US" i="1" baseline="-2500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27670" name="TextBox 31"/>
          <p:cNvSpPr txBox="1">
            <a:spLocks noChangeArrowheads="1"/>
          </p:cNvSpPr>
          <p:nvPr/>
        </p:nvSpPr>
        <p:spPr bwMode="auto">
          <a:xfrm>
            <a:off x="3790951" y="4738688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0</a:t>
            </a:r>
            <a:endParaRPr lang="en-US" altLang="en-US" baseline="-25000">
              <a:solidFill>
                <a:srgbClr val="FF0000"/>
              </a:solidFill>
            </a:endParaRPr>
          </a:p>
        </p:txBody>
      </p:sp>
      <p:sp>
        <p:nvSpPr>
          <p:cNvPr id="27671" name="TextBox 33"/>
          <p:cNvSpPr txBox="1">
            <a:spLocks noChangeArrowheads="1"/>
          </p:cNvSpPr>
          <p:nvPr/>
        </p:nvSpPr>
        <p:spPr bwMode="auto">
          <a:xfrm>
            <a:off x="4103688" y="4630739"/>
            <a:ext cx="76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FF0000"/>
                </a:solidFill>
              </a:rPr>
              <a:t>1/3</a:t>
            </a:r>
          </a:p>
          <a:p>
            <a:pPr algn="ctr" eaLnBrk="1" hangingPunct="1"/>
            <a:r>
              <a:rPr lang="en-US" altLang="en-US" i="1">
                <a:solidFill>
                  <a:srgbClr val="FF0000"/>
                </a:solidFill>
              </a:rPr>
              <a:t>P</a:t>
            </a:r>
            <a:r>
              <a:rPr lang="en-US" altLang="en-US" i="1" baseline="-2500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27672" name="TextBox 34"/>
          <p:cNvSpPr txBox="1">
            <a:spLocks noChangeArrowheads="1"/>
          </p:cNvSpPr>
          <p:nvPr/>
        </p:nvSpPr>
        <p:spPr bwMode="auto">
          <a:xfrm>
            <a:off x="4764088" y="4665664"/>
            <a:ext cx="76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FF0000"/>
                </a:solidFill>
              </a:rPr>
              <a:t>2/3</a:t>
            </a:r>
          </a:p>
          <a:p>
            <a:pPr algn="ctr" eaLnBrk="1" hangingPunct="1"/>
            <a:r>
              <a:rPr lang="en-US" altLang="en-US" i="1">
                <a:solidFill>
                  <a:srgbClr val="FF0000"/>
                </a:solidFill>
              </a:rPr>
              <a:t>P</a:t>
            </a:r>
            <a:r>
              <a:rPr lang="en-US" altLang="en-US" i="1" baseline="-2500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043864" y="4487864"/>
            <a:ext cx="174625" cy="981075"/>
          </a:xfrm>
          <a:prstGeom prst="rect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058150" y="4651375"/>
            <a:ext cx="147638" cy="22225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053388" y="5094288"/>
            <a:ext cx="157162" cy="23495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676" name="TextBox 38"/>
          <p:cNvSpPr txBox="1">
            <a:spLocks noChangeArrowheads="1"/>
          </p:cNvSpPr>
          <p:nvPr/>
        </p:nvSpPr>
        <p:spPr bwMode="auto">
          <a:xfrm>
            <a:off x="7421564" y="5524500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Cross Section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7677" name="TextBox 39"/>
          <p:cNvSpPr txBox="1">
            <a:spLocks noChangeArrowheads="1"/>
          </p:cNvSpPr>
          <p:nvPr/>
        </p:nvSpPr>
        <p:spPr bwMode="auto">
          <a:xfrm>
            <a:off x="8253414" y="4383089"/>
            <a:ext cx="1724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Net area reduced by hole area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7678" name="TextBox 40"/>
          <p:cNvSpPr txBox="1">
            <a:spLocks noChangeArrowheads="1"/>
          </p:cNvSpPr>
          <p:nvPr/>
        </p:nvSpPr>
        <p:spPr bwMode="auto">
          <a:xfrm>
            <a:off x="3863975" y="3824288"/>
            <a:ext cx="264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Force in plate</a:t>
            </a:r>
            <a:endParaRPr lang="en-US" altLang="en-US" baseline="-25000">
              <a:solidFill>
                <a:srgbClr val="FF0000"/>
              </a:solidFill>
            </a:endParaRPr>
          </a:p>
        </p:txBody>
      </p:sp>
      <p:sp>
        <p:nvSpPr>
          <p:cNvPr id="27679" name="TextBox 42"/>
          <p:cNvSpPr txBox="1">
            <a:spLocks noChangeArrowheads="1"/>
          </p:cNvSpPr>
          <p:nvPr/>
        </p:nvSpPr>
        <p:spPr bwMode="auto">
          <a:xfrm>
            <a:off x="5925345" y="2773362"/>
            <a:ext cx="4664075" cy="128428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Bolt line 1 resists </a:t>
            </a:r>
            <a:r>
              <a:rPr lang="en-US" altLang="en-US" i="1" dirty="0" err="1">
                <a:solidFill>
                  <a:schemeClr val="bg1"/>
                </a:solidFill>
              </a:rPr>
              <a:t>P</a:t>
            </a:r>
            <a:r>
              <a:rPr lang="en-US" alt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dirty="0">
                <a:solidFill>
                  <a:schemeClr val="bg1"/>
                </a:solidFill>
              </a:rPr>
              <a:t> in the plate.</a:t>
            </a:r>
          </a:p>
          <a:p>
            <a:r>
              <a:rPr lang="en-US" altLang="en-US" dirty="0">
                <a:solidFill>
                  <a:schemeClr val="bg1"/>
                </a:solidFill>
              </a:rPr>
              <a:t>Bolt line 2 resists 2/3</a:t>
            </a:r>
            <a:r>
              <a:rPr lang="en-US" altLang="en-US" i="1" dirty="0">
                <a:solidFill>
                  <a:schemeClr val="bg1"/>
                </a:solidFill>
              </a:rPr>
              <a:t>P</a:t>
            </a:r>
            <a:r>
              <a:rPr lang="en-US" altLang="en-US" i="1" baseline="-25000" dirty="0">
                <a:solidFill>
                  <a:schemeClr val="bg1"/>
                </a:solidFill>
              </a:rPr>
              <a:t>n</a:t>
            </a:r>
            <a:r>
              <a:rPr lang="en-US" altLang="en-US" dirty="0">
                <a:solidFill>
                  <a:schemeClr val="bg1"/>
                </a:solidFill>
              </a:rPr>
              <a:t> in the plate.</a:t>
            </a:r>
            <a:endParaRPr lang="en-US" altLang="en-US" baseline="-25000" dirty="0">
              <a:solidFill>
                <a:schemeClr val="bg1"/>
              </a:solidFill>
            </a:endParaRPr>
          </a:p>
          <a:p>
            <a:r>
              <a:rPr lang="en-US" altLang="en-US" dirty="0">
                <a:solidFill>
                  <a:schemeClr val="bg1"/>
                </a:solidFill>
              </a:rPr>
              <a:t>Bolt line 3 resists 1/3</a:t>
            </a:r>
            <a:r>
              <a:rPr lang="en-US" altLang="en-US" i="1" dirty="0">
                <a:solidFill>
                  <a:schemeClr val="bg1"/>
                </a:solidFill>
              </a:rPr>
              <a:t>P</a:t>
            </a:r>
            <a:r>
              <a:rPr lang="en-US" altLang="en-US" i="1" baseline="-25000" dirty="0">
                <a:solidFill>
                  <a:schemeClr val="bg1"/>
                </a:solidFill>
              </a:rPr>
              <a:t>n</a:t>
            </a:r>
            <a:r>
              <a:rPr lang="en-US" altLang="en-US" i="1" dirty="0">
                <a:solidFill>
                  <a:schemeClr val="bg1"/>
                </a:solidFill>
              </a:rPr>
              <a:t> </a:t>
            </a:r>
            <a:r>
              <a:rPr lang="en-US" altLang="en-US" dirty="0">
                <a:solidFill>
                  <a:schemeClr val="bg1"/>
                </a:solidFill>
              </a:rPr>
              <a:t>in the plate.</a:t>
            </a:r>
            <a:endParaRPr lang="en-US" altLang="en-US" baseline="-25000" dirty="0">
              <a:solidFill>
                <a:schemeClr val="bg1"/>
              </a:solidFill>
            </a:endParaRPr>
          </a:p>
        </p:txBody>
      </p:sp>
      <p:sp>
        <p:nvSpPr>
          <p:cNvPr id="27680" name="TextBox 45"/>
          <p:cNvSpPr txBox="1">
            <a:spLocks noChangeArrowheads="1"/>
          </p:cNvSpPr>
          <p:nvPr/>
        </p:nvSpPr>
        <p:spPr bwMode="auto">
          <a:xfrm>
            <a:off x="5294314" y="5651500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1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7681" name="TextBox 47"/>
          <p:cNvSpPr txBox="1">
            <a:spLocks noChangeArrowheads="1"/>
          </p:cNvSpPr>
          <p:nvPr/>
        </p:nvSpPr>
        <p:spPr bwMode="auto">
          <a:xfrm>
            <a:off x="4630739" y="5661025"/>
            <a:ext cx="471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27682" name="TextBox 48"/>
          <p:cNvSpPr txBox="1">
            <a:spLocks noChangeArrowheads="1"/>
          </p:cNvSpPr>
          <p:nvPr/>
        </p:nvSpPr>
        <p:spPr bwMode="auto">
          <a:xfrm>
            <a:off x="3990975" y="5649913"/>
            <a:ext cx="471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3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rot="5400000" flipH="1" flipV="1">
            <a:off x="4868070" y="5022058"/>
            <a:ext cx="1203325" cy="15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 flipH="1" flipV="1">
            <a:off x="3554413" y="5019675"/>
            <a:ext cx="120491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4205288" y="5006975"/>
            <a:ext cx="120491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86" name="TextBox 54"/>
          <p:cNvSpPr txBox="1">
            <a:spLocks noChangeArrowheads="1"/>
          </p:cNvSpPr>
          <p:nvPr/>
        </p:nvSpPr>
        <p:spPr bwMode="auto">
          <a:xfrm>
            <a:off x="2595564" y="5661025"/>
            <a:ext cx="2117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 line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8B322F-F13B-42BA-9BCF-C776DC5C5259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7" name="Footer Placeholder 4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2620963" y="1266826"/>
            <a:ext cx="6502400" cy="7540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The plate will fail in the line with the highest force (for similar number of bolts in each line).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24138" y="2117725"/>
            <a:ext cx="6788150" cy="558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Each bolt line shown transfers 1/3 of the total force.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27691" name="Freeform 60"/>
          <p:cNvSpPr>
            <a:spLocks/>
          </p:cNvSpPr>
          <p:nvPr/>
        </p:nvSpPr>
        <p:spPr bwMode="auto">
          <a:xfrm>
            <a:off x="3081339" y="5480050"/>
            <a:ext cx="2770187" cy="247650"/>
          </a:xfrm>
          <a:custGeom>
            <a:avLst/>
            <a:gdLst>
              <a:gd name="T0" fmla="*/ 2147483647 w 1743"/>
              <a:gd name="T1" fmla="*/ 0 h 156"/>
              <a:gd name="T2" fmla="*/ 2147483647 w 1743"/>
              <a:gd name="T3" fmla="*/ 393144375 h 156"/>
              <a:gd name="T4" fmla="*/ 0 w 1743"/>
              <a:gd name="T5" fmla="*/ 393144375 h 156"/>
              <a:gd name="T6" fmla="*/ 0 60000 65536"/>
              <a:gd name="T7" fmla="*/ 0 60000 65536"/>
              <a:gd name="T8" fmla="*/ 0 60000 65536"/>
              <a:gd name="T9" fmla="*/ 0 w 1743"/>
              <a:gd name="T10" fmla="*/ 0 h 156"/>
              <a:gd name="T11" fmla="*/ 1743 w 1743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3" h="156">
                <a:moveTo>
                  <a:pt x="1743" y="0"/>
                </a:moveTo>
                <a:lnTo>
                  <a:pt x="1743" y="156"/>
                </a:lnTo>
                <a:lnTo>
                  <a:pt x="0" y="156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44763" y="1914525"/>
            <a:ext cx="7161212" cy="11049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Consider how this is affected by the stress-strain conditions.</a:t>
            </a:r>
            <a:endParaRPr lang="en-US" baseline="-25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2401" y="3203575"/>
            <a:ext cx="4905375" cy="5080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Consider </a:t>
            </a:r>
            <a:r>
              <a:rPr lang="en-US" i="1">
                <a:solidFill>
                  <a:schemeClr val="bg1"/>
                </a:solidFill>
              </a:rPr>
              <a:t>L</a:t>
            </a:r>
            <a:r>
              <a:rPr lang="en-US" i="1" baseline="-25000">
                <a:solidFill>
                  <a:schemeClr val="bg1"/>
                </a:solidFill>
              </a:rPr>
              <a:t>0</a:t>
            </a:r>
            <a:r>
              <a:rPr lang="en-US">
                <a:solidFill>
                  <a:schemeClr val="bg1"/>
                </a:solidFill>
              </a:rPr>
              <a:t>=1 inch diameter holes.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692401" y="3825876"/>
            <a:ext cx="4905375" cy="2498725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lowchart: Document 34"/>
          <p:cNvSpPr>
            <a:spLocks noChangeArrowheads="1"/>
          </p:cNvSpPr>
          <p:nvPr/>
        </p:nvSpPr>
        <p:spPr bwMode="auto">
          <a:xfrm rot="-5400000">
            <a:off x="4764089" y="3871914"/>
            <a:ext cx="979487" cy="2732087"/>
          </a:xfrm>
          <a:prstGeom prst="flowChartDocument">
            <a:avLst/>
          </a:prstGeom>
          <a:solidFill>
            <a:schemeClr val="bg2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499225" y="5241925"/>
            <a:ext cx="820738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4073525" y="4892675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724400" y="489743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395914" y="4897438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6" name="Straight Arrow Connector 45"/>
          <p:cNvCxnSpPr>
            <a:stCxn id="41" idx="2"/>
            <a:endCxn id="41" idx="6"/>
          </p:cNvCxnSpPr>
          <p:nvPr/>
        </p:nvCxnSpPr>
        <p:spPr>
          <a:xfrm rot="10800000" flipH="1">
            <a:off x="4073525" y="5013325"/>
            <a:ext cx="255588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 flipH="1">
            <a:off x="4737100" y="501808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0800000" flipH="1">
            <a:off x="5410200" y="501808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4087814" y="5337175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737100" y="5340350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410200" y="5340350"/>
            <a:ext cx="255588" cy="242888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2" name="Straight Arrow Connector 51"/>
          <p:cNvCxnSpPr>
            <a:stCxn id="49" idx="2"/>
            <a:endCxn id="49" idx="6"/>
          </p:cNvCxnSpPr>
          <p:nvPr/>
        </p:nvCxnSpPr>
        <p:spPr>
          <a:xfrm rot="10800000" flipH="1">
            <a:off x="4087814" y="5457825"/>
            <a:ext cx="255587" cy="1588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10800000" flipH="1">
            <a:off x="4751389" y="5462589"/>
            <a:ext cx="255587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 flipH="1">
            <a:off x="5422900" y="5462589"/>
            <a:ext cx="255588" cy="1587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91" name="TextBox 54"/>
          <p:cNvSpPr txBox="1">
            <a:spLocks noChangeArrowheads="1"/>
          </p:cNvSpPr>
          <p:nvPr/>
        </p:nvSpPr>
        <p:spPr bwMode="auto">
          <a:xfrm>
            <a:off x="6451601" y="4754563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0" name="Freeform 59"/>
          <p:cNvSpPr/>
          <p:nvPr/>
        </p:nvSpPr>
        <p:spPr>
          <a:xfrm flipH="1">
            <a:off x="2982914" y="4532314"/>
            <a:ext cx="566737" cy="1443037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8693" name="Straight Connector 35"/>
          <p:cNvCxnSpPr>
            <a:cxnSpLocks noChangeShapeType="1"/>
          </p:cNvCxnSpPr>
          <p:nvPr/>
        </p:nvCxnSpPr>
        <p:spPr bwMode="auto">
          <a:xfrm rot="16200000" flipV="1">
            <a:off x="5109369" y="4610894"/>
            <a:ext cx="573088" cy="6350"/>
          </a:xfrm>
          <a:prstGeom prst="lin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94" name="Straight Connector 37"/>
          <p:cNvCxnSpPr>
            <a:cxnSpLocks noChangeShapeType="1"/>
          </p:cNvCxnSpPr>
          <p:nvPr/>
        </p:nvCxnSpPr>
        <p:spPr bwMode="auto">
          <a:xfrm rot="16200000" flipV="1">
            <a:off x="5362576" y="4610101"/>
            <a:ext cx="574675" cy="6350"/>
          </a:xfrm>
          <a:prstGeom prst="lin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5" name="TextBox 38"/>
          <p:cNvSpPr txBox="1">
            <a:spLocks noChangeArrowheads="1"/>
          </p:cNvSpPr>
          <p:nvPr/>
        </p:nvSpPr>
        <p:spPr bwMode="auto">
          <a:xfrm>
            <a:off x="5486400" y="3913189"/>
            <a:ext cx="11255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1 </a:t>
            </a:r>
            <a:r>
              <a:rPr lang="en-US" altLang="en-US" sz="2000">
                <a:solidFill>
                  <a:schemeClr val="bg1"/>
                </a:solidFill>
              </a:rPr>
              <a:t>inch</a:t>
            </a:r>
            <a:endParaRPr lang="en-US" altLang="en-US" sz="2000" baseline="-2500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rot="5400000" flipH="1" flipV="1">
            <a:off x="5384801" y="4254501"/>
            <a:ext cx="269875" cy="7937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97" name="Straight Connector 41"/>
          <p:cNvCxnSpPr>
            <a:cxnSpLocks noChangeShapeType="1"/>
          </p:cNvCxnSpPr>
          <p:nvPr/>
        </p:nvCxnSpPr>
        <p:spPr bwMode="auto">
          <a:xfrm rot="10800000" flipV="1">
            <a:off x="5391150" y="4429125"/>
            <a:ext cx="254000" cy="0"/>
          </a:xfrm>
          <a:prstGeom prst="lin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Slide Number Placeholder 3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E11264-FDC8-4C41-A7BB-C6A64923A030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26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4" name="Footer Placeholder 4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28700" name="Line 37"/>
          <p:cNvSpPr>
            <a:spLocks noChangeShapeType="1"/>
          </p:cNvSpPr>
          <p:nvPr/>
        </p:nvSpPr>
        <p:spPr bwMode="auto">
          <a:xfrm>
            <a:off x="5643564" y="4429125"/>
            <a:ext cx="41433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701" name="Line 38"/>
          <p:cNvSpPr>
            <a:spLocks noChangeShapeType="1"/>
          </p:cNvSpPr>
          <p:nvPr/>
        </p:nvSpPr>
        <p:spPr bwMode="auto">
          <a:xfrm flipH="1">
            <a:off x="4981576" y="4429125"/>
            <a:ext cx="4048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702" name="Freeform 39"/>
          <p:cNvSpPr>
            <a:spLocks/>
          </p:cNvSpPr>
          <p:nvPr/>
        </p:nvSpPr>
        <p:spPr bwMode="auto">
          <a:xfrm>
            <a:off x="3543300" y="4543426"/>
            <a:ext cx="2381250" cy="195263"/>
          </a:xfrm>
          <a:custGeom>
            <a:avLst/>
            <a:gdLst>
              <a:gd name="T0" fmla="*/ 0 w 1500"/>
              <a:gd name="T1" fmla="*/ 0 h 123"/>
              <a:gd name="T2" fmla="*/ 2147483647 w 1500"/>
              <a:gd name="T3" fmla="*/ 0 h 123"/>
              <a:gd name="T4" fmla="*/ 2147483647 w 1500"/>
              <a:gd name="T5" fmla="*/ 309980806 h 123"/>
              <a:gd name="T6" fmla="*/ 0 60000 65536"/>
              <a:gd name="T7" fmla="*/ 0 60000 65536"/>
              <a:gd name="T8" fmla="*/ 0 60000 65536"/>
              <a:gd name="T9" fmla="*/ 0 w 1500"/>
              <a:gd name="T10" fmla="*/ 0 h 123"/>
              <a:gd name="T11" fmla="*/ 1500 w 1500"/>
              <a:gd name="T12" fmla="*/ 123 h 12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0" h="123">
                <a:moveTo>
                  <a:pt x="0" y="0"/>
                </a:moveTo>
                <a:lnTo>
                  <a:pt x="1500" y="0"/>
                </a:lnTo>
                <a:lnTo>
                  <a:pt x="1500" y="123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703" name="Line 40"/>
          <p:cNvSpPr>
            <a:spLocks noChangeShapeType="1"/>
          </p:cNvSpPr>
          <p:nvPr/>
        </p:nvSpPr>
        <p:spPr bwMode="auto">
          <a:xfrm>
            <a:off x="5919788" y="4733926"/>
            <a:ext cx="0" cy="995363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704" name="Freeform 41"/>
          <p:cNvSpPr>
            <a:spLocks/>
          </p:cNvSpPr>
          <p:nvPr/>
        </p:nvSpPr>
        <p:spPr bwMode="auto">
          <a:xfrm>
            <a:off x="3144839" y="5724525"/>
            <a:ext cx="2770187" cy="247650"/>
          </a:xfrm>
          <a:custGeom>
            <a:avLst/>
            <a:gdLst>
              <a:gd name="T0" fmla="*/ 2147483647 w 1743"/>
              <a:gd name="T1" fmla="*/ 0 h 156"/>
              <a:gd name="T2" fmla="*/ 2147483647 w 1743"/>
              <a:gd name="T3" fmla="*/ 393144375 h 156"/>
              <a:gd name="T4" fmla="*/ 0 w 1743"/>
              <a:gd name="T5" fmla="*/ 393144375 h 156"/>
              <a:gd name="T6" fmla="*/ 0 60000 65536"/>
              <a:gd name="T7" fmla="*/ 0 60000 65536"/>
              <a:gd name="T8" fmla="*/ 0 60000 65536"/>
              <a:gd name="T9" fmla="*/ 0 w 1743"/>
              <a:gd name="T10" fmla="*/ 0 h 156"/>
              <a:gd name="T11" fmla="*/ 1743 w 1743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43" h="156">
                <a:moveTo>
                  <a:pt x="1743" y="0"/>
                </a:moveTo>
                <a:lnTo>
                  <a:pt x="1743" y="156"/>
                </a:lnTo>
                <a:lnTo>
                  <a:pt x="0" y="156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832100" y="165576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2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3" name="Line 10"/>
          <p:cNvSpPr>
            <a:spLocks noChangeShapeType="1"/>
          </p:cNvSpPr>
          <p:nvPr/>
        </p:nvSpPr>
        <p:spPr bwMode="auto">
          <a:xfrm>
            <a:off x="3733800" y="3330576"/>
            <a:ext cx="0" cy="22399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4" name="Line 11"/>
          <p:cNvSpPr>
            <a:spLocks noChangeShapeType="1"/>
          </p:cNvSpPr>
          <p:nvPr/>
        </p:nvSpPr>
        <p:spPr bwMode="auto">
          <a:xfrm>
            <a:off x="4708525" y="33559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5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6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7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8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29709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29711" name="Text Box 23"/>
          <p:cNvSpPr txBox="1">
            <a:spLocks noChangeArrowheads="1"/>
          </p:cNvSpPr>
          <p:nvPr/>
        </p:nvSpPr>
        <p:spPr bwMode="auto">
          <a:xfrm>
            <a:off x="2882900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29712" name="Text Box 24"/>
          <p:cNvSpPr txBox="1">
            <a:spLocks noChangeArrowheads="1"/>
          </p:cNvSpPr>
          <p:nvPr/>
        </p:nvSpPr>
        <p:spPr bwMode="auto">
          <a:xfrm>
            <a:off x="2879725" y="3086101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29713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29714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29715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29716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29717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29718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1070198" y="631666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008CAC1-1636-426B-A342-05995B5E3328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27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29721" name="Freeform 27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2" name="Freeform 28"/>
          <p:cNvSpPr>
            <a:spLocks/>
          </p:cNvSpPr>
          <p:nvPr/>
        </p:nvSpPr>
        <p:spPr bwMode="auto">
          <a:xfrm>
            <a:off x="4675188" y="2487614"/>
            <a:ext cx="4565650" cy="738187"/>
          </a:xfrm>
          <a:custGeom>
            <a:avLst/>
            <a:gdLst>
              <a:gd name="T0" fmla="*/ 0 w 2870"/>
              <a:gd name="T1" fmla="*/ 1171871069 h 465"/>
              <a:gd name="T2" fmla="*/ 1384295535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3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4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5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6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7" name="Line 13"/>
          <p:cNvSpPr>
            <a:spLocks noChangeShapeType="1"/>
          </p:cNvSpPr>
          <p:nvPr/>
        </p:nvSpPr>
        <p:spPr bwMode="auto">
          <a:xfrm>
            <a:off x="9247188" y="2771776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832100" y="396473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8100" y="164941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6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7" name="Line 13"/>
          <p:cNvSpPr>
            <a:spLocks noChangeShapeType="1"/>
          </p:cNvSpPr>
          <p:nvPr/>
        </p:nvSpPr>
        <p:spPr bwMode="auto">
          <a:xfrm>
            <a:off x="9247188" y="2771776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8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9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0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30731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30733" name="Text Box 24"/>
          <p:cNvSpPr txBox="1">
            <a:spLocks noChangeArrowheads="1"/>
          </p:cNvSpPr>
          <p:nvPr/>
        </p:nvSpPr>
        <p:spPr bwMode="auto">
          <a:xfrm>
            <a:off x="2603501" y="3086101"/>
            <a:ext cx="91281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y </a:t>
            </a:r>
            <a:r>
              <a:rPr lang="en-US" altLang="en-US" sz="2000">
                <a:solidFill>
                  <a:schemeClr val="bg1"/>
                </a:solidFill>
              </a:rPr>
              <a:t>= </a:t>
            </a:r>
          </a:p>
          <a:p>
            <a:r>
              <a:rPr lang="en-US" altLang="en-US" sz="1800">
                <a:solidFill>
                  <a:schemeClr val="bg1"/>
                </a:solidFill>
              </a:rPr>
              <a:t>50 ksi</a:t>
            </a:r>
          </a:p>
        </p:txBody>
      </p:sp>
      <p:sp>
        <p:nvSpPr>
          <p:cNvPr id="30734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30735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30736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0737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0738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0739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0968038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CA88080-B64B-416C-8902-39645E7EC189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28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0742" name="Freeform 27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3" name="Freeform 28"/>
          <p:cNvSpPr>
            <a:spLocks/>
          </p:cNvSpPr>
          <p:nvPr/>
        </p:nvSpPr>
        <p:spPr bwMode="auto">
          <a:xfrm>
            <a:off x="4694239" y="2487614"/>
            <a:ext cx="4556125" cy="738187"/>
          </a:xfrm>
          <a:custGeom>
            <a:avLst/>
            <a:gdLst>
              <a:gd name="T0" fmla="*/ 0 w 2870"/>
              <a:gd name="T1" fmla="*/ 1171871069 h 465"/>
              <a:gd name="T2" fmla="*/ 1378526263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4" name="Line 29"/>
          <p:cNvSpPr>
            <a:spLocks noChangeShapeType="1"/>
          </p:cNvSpPr>
          <p:nvPr/>
        </p:nvSpPr>
        <p:spPr bwMode="auto">
          <a:xfrm flipV="1">
            <a:off x="3314701" y="3267075"/>
            <a:ext cx="409575" cy="2171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0745" name="Straight Connector 64"/>
          <p:cNvCxnSpPr>
            <a:cxnSpLocks noChangeShapeType="1"/>
          </p:cNvCxnSpPr>
          <p:nvPr/>
        </p:nvCxnSpPr>
        <p:spPr bwMode="auto">
          <a:xfrm flipH="1" flipV="1">
            <a:off x="3721101" y="3298826"/>
            <a:ext cx="555625" cy="1325563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46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7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8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9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0" name="Line 10"/>
          <p:cNvSpPr>
            <a:spLocks noChangeShapeType="1"/>
          </p:cNvSpPr>
          <p:nvPr/>
        </p:nvSpPr>
        <p:spPr bwMode="auto">
          <a:xfrm>
            <a:off x="3733800" y="3330576"/>
            <a:ext cx="0" cy="22399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1" name="Line 11"/>
          <p:cNvSpPr>
            <a:spLocks noChangeShapeType="1"/>
          </p:cNvSpPr>
          <p:nvPr/>
        </p:nvSpPr>
        <p:spPr bwMode="auto">
          <a:xfrm>
            <a:off x="4708525" y="33559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2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3" name="Text Box 23"/>
          <p:cNvSpPr txBox="1">
            <a:spLocks noChangeArrowheads="1"/>
          </p:cNvSpPr>
          <p:nvPr/>
        </p:nvSpPr>
        <p:spPr bwMode="auto">
          <a:xfrm>
            <a:off x="2882900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295775" y="4384676"/>
            <a:ext cx="3379788" cy="479425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0.0017(1) = 0.0017”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607207" y="299245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8100" y="164941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0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1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2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3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31754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31756" name="Text Box 24"/>
          <p:cNvSpPr txBox="1">
            <a:spLocks noChangeArrowheads="1"/>
          </p:cNvSpPr>
          <p:nvPr/>
        </p:nvSpPr>
        <p:spPr bwMode="auto">
          <a:xfrm>
            <a:off x="2879725" y="3086101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31757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31758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31759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1760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1761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1762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0930031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BED46E2-52AB-4447-8E7B-9103AA323E71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29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1765" name="Freeform 27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66" name="Freeform 28"/>
          <p:cNvSpPr>
            <a:spLocks/>
          </p:cNvSpPr>
          <p:nvPr/>
        </p:nvSpPr>
        <p:spPr bwMode="auto">
          <a:xfrm>
            <a:off x="4694239" y="2487614"/>
            <a:ext cx="4556125" cy="738187"/>
          </a:xfrm>
          <a:custGeom>
            <a:avLst/>
            <a:gdLst>
              <a:gd name="T0" fmla="*/ 0 w 2870"/>
              <a:gd name="T1" fmla="*/ 1171871069 h 465"/>
              <a:gd name="T2" fmla="*/ 1378526263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67" name="Line 29"/>
          <p:cNvSpPr>
            <a:spLocks noChangeShapeType="1"/>
          </p:cNvSpPr>
          <p:nvPr/>
        </p:nvSpPr>
        <p:spPr bwMode="auto">
          <a:xfrm flipV="1">
            <a:off x="3314701" y="3267075"/>
            <a:ext cx="409575" cy="2171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1768" name="Straight Connector 64"/>
          <p:cNvCxnSpPr>
            <a:cxnSpLocks noChangeShapeType="1"/>
          </p:cNvCxnSpPr>
          <p:nvPr/>
        </p:nvCxnSpPr>
        <p:spPr bwMode="auto">
          <a:xfrm flipH="1" flipV="1">
            <a:off x="3721101" y="3298826"/>
            <a:ext cx="555625" cy="1325563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69" name="Line 32"/>
          <p:cNvSpPr>
            <a:spLocks noChangeShapeType="1"/>
          </p:cNvSpPr>
          <p:nvPr/>
        </p:nvSpPr>
        <p:spPr bwMode="auto">
          <a:xfrm flipV="1">
            <a:off x="3714751" y="3228975"/>
            <a:ext cx="1000125" cy="57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5016501" y="3473451"/>
            <a:ext cx="2657475" cy="4492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0.02(1) = 0.02”</a:t>
            </a:r>
          </a:p>
        </p:txBody>
      </p:sp>
      <p:cxnSp>
        <p:nvCxnSpPr>
          <p:cNvPr id="66" name="Straight Connector 65"/>
          <p:cNvCxnSpPr>
            <a:endCxn id="60" idx="1"/>
          </p:cNvCxnSpPr>
          <p:nvPr/>
        </p:nvCxnSpPr>
        <p:spPr>
          <a:xfrm rot="16200000" flipH="1">
            <a:off x="4639470" y="3317082"/>
            <a:ext cx="441325" cy="3222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72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3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4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5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6" name="Line 13"/>
          <p:cNvSpPr>
            <a:spLocks noChangeShapeType="1"/>
          </p:cNvSpPr>
          <p:nvPr/>
        </p:nvSpPr>
        <p:spPr bwMode="auto">
          <a:xfrm>
            <a:off x="9247188" y="2771776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7" name="Line 10"/>
          <p:cNvSpPr>
            <a:spLocks noChangeShapeType="1"/>
          </p:cNvSpPr>
          <p:nvPr/>
        </p:nvSpPr>
        <p:spPr bwMode="auto">
          <a:xfrm>
            <a:off x="3733800" y="3330576"/>
            <a:ext cx="0" cy="22399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8" name="Line 11"/>
          <p:cNvSpPr>
            <a:spLocks noChangeShapeType="1"/>
          </p:cNvSpPr>
          <p:nvPr/>
        </p:nvSpPr>
        <p:spPr bwMode="auto">
          <a:xfrm>
            <a:off x="4708525" y="33559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9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80" name="Text Box 23"/>
          <p:cNvSpPr txBox="1">
            <a:spLocks noChangeArrowheads="1"/>
          </p:cNvSpPr>
          <p:nvPr/>
        </p:nvSpPr>
        <p:spPr bwMode="auto">
          <a:xfrm>
            <a:off x="2882900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295775" y="4384676"/>
            <a:ext cx="3379788" cy="479425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0.0015(1) = 0.0015”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128"/>
          <p:cNvSpPr>
            <a:spLocks noChangeShapeType="1"/>
          </p:cNvSpPr>
          <p:nvPr/>
        </p:nvSpPr>
        <p:spPr bwMode="auto">
          <a:xfrm flipH="1">
            <a:off x="8134350" y="3470275"/>
            <a:ext cx="12700" cy="6921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73338" y="1585447"/>
            <a:ext cx="7920037" cy="844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When a member is loaded, the strength is limited by the yielding of the entire cross section.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609850" y="2899242"/>
            <a:ext cx="6807200" cy="3122612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3879850" y="3006725"/>
            <a:ext cx="0" cy="2438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3879850" y="5445125"/>
            <a:ext cx="32004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327650" y="54451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D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841625" y="35131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P=F</a:t>
            </a:r>
            <a:r>
              <a:rPr lang="en-US" altLang="en-US" i="1" baseline="-25000">
                <a:solidFill>
                  <a:schemeClr val="bg1"/>
                </a:solidFill>
              </a:rPr>
              <a:t>y</a:t>
            </a:r>
            <a:r>
              <a:rPr lang="en-US" altLang="en-US" i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5129" name="Text Box 15"/>
          <p:cNvSpPr txBox="1">
            <a:spLocks noChangeArrowheads="1"/>
          </p:cNvSpPr>
          <p:nvPr/>
        </p:nvSpPr>
        <p:spPr bwMode="auto">
          <a:xfrm>
            <a:off x="4260850" y="5445125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</a:rPr>
              <a:t>y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0</a:t>
            </a:r>
            <a:endParaRPr lang="en-US" altLang="en-US" i="1">
              <a:solidFill>
                <a:schemeClr val="bg1"/>
              </a:solidFill>
            </a:endParaRPr>
          </a:p>
        </p:txBody>
      </p:sp>
      <p:sp>
        <p:nvSpPr>
          <p:cNvPr id="5130" name="Line 19"/>
          <p:cNvSpPr>
            <a:spLocks noChangeShapeType="1"/>
          </p:cNvSpPr>
          <p:nvPr/>
        </p:nvSpPr>
        <p:spPr bwMode="auto">
          <a:xfrm flipV="1">
            <a:off x="3879850" y="3692525"/>
            <a:ext cx="609600" cy="1752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" name="Line 20"/>
          <p:cNvSpPr>
            <a:spLocks noChangeShapeType="1"/>
          </p:cNvSpPr>
          <p:nvPr/>
        </p:nvSpPr>
        <p:spPr bwMode="auto">
          <a:xfrm>
            <a:off x="4489450" y="3692525"/>
            <a:ext cx="2209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" name="Line 23"/>
          <p:cNvSpPr>
            <a:spLocks noChangeShapeType="1"/>
          </p:cNvSpPr>
          <p:nvPr/>
        </p:nvSpPr>
        <p:spPr bwMode="auto">
          <a:xfrm>
            <a:off x="4489450" y="3692525"/>
            <a:ext cx="0" cy="175260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3" name="Line 24"/>
          <p:cNvSpPr>
            <a:spLocks noChangeShapeType="1"/>
          </p:cNvSpPr>
          <p:nvPr/>
        </p:nvSpPr>
        <p:spPr bwMode="auto">
          <a:xfrm>
            <a:off x="3879850" y="3692525"/>
            <a:ext cx="53340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34" name="Group 14"/>
          <p:cNvGrpSpPr>
            <a:grpSpLocks/>
          </p:cNvGrpSpPr>
          <p:nvPr/>
        </p:nvGrpSpPr>
        <p:grpSpPr bwMode="auto">
          <a:xfrm rot="-5400000">
            <a:off x="7711282" y="4307682"/>
            <a:ext cx="815975" cy="500062"/>
            <a:chOff x="1271588" y="471488"/>
            <a:chExt cx="6119817" cy="500063"/>
          </a:xfrm>
        </p:grpSpPr>
        <p:sp>
          <p:nvSpPr>
            <p:cNvPr id="5144" name="Rectangle 17"/>
            <p:cNvSpPr>
              <a:spLocks noChangeArrowheads="1"/>
            </p:cNvSpPr>
            <p:nvPr/>
          </p:nvSpPr>
          <p:spPr bwMode="auto">
            <a:xfrm flipH="1">
              <a:off x="1271592" y="471488"/>
              <a:ext cx="6119813" cy="50006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5145" name="Rectangle 18"/>
            <p:cNvSpPr>
              <a:spLocks noChangeArrowheads="1"/>
            </p:cNvSpPr>
            <p:nvPr/>
          </p:nvSpPr>
          <p:spPr bwMode="auto">
            <a:xfrm flipH="1">
              <a:off x="1271588" y="566738"/>
              <a:ext cx="6115050" cy="30956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37" name="TextBox 55"/>
          <p:cNvSpPr txBox="1">
            <a:spLocks noChangeArrowheads="1"/>
          </p:cNvSpPr>
          <p:nvPr/>
        </p:nvSpPr>
        <p:spPr bwMode="auto">
          <a:xfrm flipH="1">
            <a:off x="7200901" y="4333875"/>
            <a:ext cx="479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j-lt"/>
              </a:rPr>
              <a:t>L</a:t>
            </a:r>
            <a:r>
              <a:rPr lang="en-US" i="1" baseline="-25000" dirty="0">
                <a:solidFill>
                  <a:schemeClr val="bg1"/>
                </a:solidFill>
                <a:latin typeface="+mj-lt"/>
              </a:rPr>
              <a:t>0</a:t>
            </a:r>
          </a:p>
        </p:txBody>
      </p:sp>
      <p:sp>
        <p:nvSpPr>
          <p:cNvPr id="62" name="Rectangle 61"/>
          <p:cNvSpPr/>
          <p:nvPr/>
        </p:nvSpPr>
        <p:spPr>
          <a:xfrm>
            <a:off x="8072438" y="3471863"/>
            <a:ext cx="157162" cy="679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5948F2-E2AE-4660-B253-697ADFB112DC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Tension Theory</a:t>
            </a:r>
          </a:p>
        </p:txBody>
      </p:sp>
      <p:sp>
        <p:nvSpPr>
          <p:cNvPr id="5139" name="Line 41"/>
          <p:cNvSpPr>
            <a:spLocks noChangeShapeType="1"/>
          </p:cNvSpPr>
          <p:nvPr/>
        </p:nvSpPr>
        <p:spPr bwMode="auto">
          <a:xfrm flipH="1">
            <a:off x="7572375" y="4149725"/>
            <a:ext cx="2159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" name="Line 42"/>
          <p:cNvSpPr>
            <a:spLocks noChangeShapeType="1"/>
          </p:cNvSpPr>
          <p:nvPr/>
        </p:nvSpPr>
        <p:spPr bwMode="auto">
          <a:xfrm flipH="1">
            <a:off x="7591425" y="4968875"/>
            <a:ext cx="2159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" name="Line 43"/>
          <p:cNvSpPr>
            <a:spLocks noChangeShapeType="1"/>
          </p:cNvSpPr>
          <p:nvPr/>
        </p:nvSpPr>
        <p:spPr bwMode="auto">
          <a:xfrm>
            <a:off x="7680325" y="4143375"/>
            <a:ext cx="0" cy="8255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2" name="Line 48"/>
          <p:cNvSpPr>
            <a:spLocks noChangeShapeType="1"/>
          </p:cNvSpPr>
          <p:nvPr/>
        </p:nvSpPr>
        <p:spPr bwMode="auto">
          <a:xfrm>
            <a:off x="8062913" y="4148138"/>
            <a:ext cx="15716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573338" y="396082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Yielding on Gross Area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8100" y="164941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4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5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6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7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32778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32780" name="Text Box 24"/>
          <p:cNvSpPr txBox="1">
            <a:spLocks noChangeArrowheads="1"/>
          </p:cNvSpPr>
          <p:nvPr/>
        </p:nvSpPr>
        <p:spPr bwMode="auto">
          <a:xfrm>
            <a:off x="2879725" y="3086101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32781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32782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32783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2784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2785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2786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1116235" y="631666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82EE057-1742-4A17-B734-ED3E22C82794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30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2789" name="Freeform 27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90" name="Freeform 28"/>
          <p:cNvSpPr>
            <a:spLocks/>
          </p:cNvSpPr>
          <p:nvPr/>
        </p:nvSpPr>
        <p:spPr bwMode="auto">
          <a:xfrm>
            <a:off x="4694239" y="2487614"/>
            <a:ext cx="4556125" cy="738187"/>
          </a:xfrm>
          <a:custGeom>
            <a:avLst/>
            <a:gdLst>
              <a:gd name="T0" fmla="*/ 0 w 2870"/>
              <a:gd name="T1" fmla="*/ 1171871069 h 465"/>
              <a:gd name="T2" fmla="*/ 1378526263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91" name="Line 29"/>
          <p:cNvSpPr>
            <a:spLocks noChangeShapeType="1"/>
          </p:cNvSpPr>
          <p:nvPr/>
        </p:nvSpPr>
        <p:spPr bwMode="auto">
          <a:xfrm flipV="1">
            <a:off x="3314701" y="3267075"/>
            <a:ext cx="409575" cy="2171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2792" name="Straight Connector 64"/>
          <p:cNvCxnSpPr>
            <a:cxnSpLocks noChangeShapeType="1"/>
          </p:cNvCxnSpPr>
          <p:nvPr/>
        </p:nvCxnSpPr>
        <p:spPr bwMode="auto">
          <a:xfrm flipH="1" flipV="1">
            <a:off x="3721101" y="3298826"/>
            <a:ext cx="555625" cy="1325563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93" name="Line 32"/>
          <p:cNvSpPr>
            <a:spLocks noChangeShapeType="1"/>
          </p:cNvSpPr>
          <p:nvPr/>
        </p:nvSpPr>
        <p:spPr bwMode="auto">
          <a:xfrm flipV="1">
            <a:off x="3714751" y="3228975"/>
            <a:ext cx="1000125" cy="57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5016500" y="3473451"/>
            <a:ext cx="2933700" cy="5064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sh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0.02(1) = 0.02”</a:t>
            </a:r>
          </a:p>
        </p:txBody>
      </p:sp>
      <p:cxnSp>
        <p:nvCxnSpPr>
          <p:cNvPr id="66" name="Straight Connector 65"/>
          <p:cNvCxnSpPr>
            <a:endCxn id="60" idx="1"/>
          </p:cNvCxnSpPr>
          <p:nvPr/>
        </p:nvCxnSpPr>
        <p:spPr>
          <a:xfrm rot="16200000" flipH="1">
            <a:off x="4639470" y="3317082"/>
            <a:ext cx="441325" cy="3222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96" name="Freeform 35"/>
          <p:cNvSpPr>
            <a:spLocks/>
          </p:cNvSpPr>
          <p:nvPr/>
        </p:nvSpPr>
        <p:spPr bwMode="auto">
          <a:xfrm>
            <a:off x="4694239" y="2487614"/>
            <a:ext cx="4556125" cy="738187"/>
          </a:xfrm>
          <a:custGeom>
            <a:avLst/>
            <a:gdLst>
              <a:gd name="T0" fmla="*/ 0 w 2870"/>
              <a:gd name="T1" fmla="*/ 1171871069 h 465"/>
              <a:gd name="T2" fmla="*/ 1378526263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5187951" y="1785939"/>
            <a:ext cx="2886075" cy="4651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u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0.15(1) = 0.15”</a:t>
            </a:r>
          </a:p>
        </p:txBody>
      </p:sp>
      <p:cxnSp>
        <p:nvCxnSpPr>
          <p:cNvPr id="68" name="Straight Connector 67"/>
          <p:cNvCxnSpPr>
            <a:stCxn id="61" idx="3"/>
          </p:cNvCxnSpPr>
          <p:nvPr/>
        </p:nvCxnSpPr>
        <p:spPr>
          <a:xfrm>
            <a:off x="8083551" y="2019301"/>
            <a:ext cx="334963" cy="4302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99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0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1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2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3" name="Line 13"/>
          <p:cNvSpPr>
            <a:spLocks noChangeShapeType="1"/>
          </p:cNvSpPr>
          <p:nvPr/>
        </p:nvSpPr>
        <p:spPr bwMode="auto">
          <a:xfrm>
            <a:off x="9247188" y="2771776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4" name="Line 10"/>
          <p:cNvSpPr>
            <a:spLocks noChangeShapeType="1"/>
          </p:cNvSpPr>
          <p:nvPr/>
        </p:nvSpPr>
        <p:spPr bwMode="auto">
          <a:xfrm>
            <a:off x="3733800" y="3330576"/>
            <a:ext cx="0" cy="22399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5" name="Line 11"/>
          <p:cNvSpPr>
            <a:spLocks noChangeShapeType="1"/>
          </p:cNvSpPr>
          <p:nvPr/>
        </p:nvSpPr>
        <p:spPr bwMode="auto">
          <a:xfrm>
            <a:off x="4708525" y="33559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6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807" name="Text Box 23"/>
          <p:cNvSpPr txBox="1">
            <a:spLocks noChangeArrowheads="1"/>
          </p:cNvSpPr>
          <p:nvPr/>
        </p:nvSpPr>
        <p:spPr bwMode="auto">
          <a:xfrm>
            <a:off x="2882900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295775" y="4384675"/>
            <a:ext cx="3379788" cy="546100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y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0.0017(1) = 0.0017”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28"/>
          <p:cNvSpPr txBox="1">
            <a:spLocks noChangeArrowheads="1"/>
          </p:cNvSpPr>
          <p:nvPr/>
        </p:nvSpPr>
        <p:spPr bwMode="auto">
          <a:xfrm>
            <a:off x="2249488" y="2017713"/>
            <a:ext cx="5791200" cy="5080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Consider 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0</a:t>
            </a:r>
            <a:r>
              <a:rPr lang="en-US" altLang="en-US">
                <a:solidFill>
                  <a:schemeClr val="bg1"/>
                </a:solidFill>
              </a:rPr>
              <a:t>=1 inch hole diameter.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81376" y="4645025"/>
            <a:ext cx="4564063" cy="10096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Failure at net area can achieve </a:t>
            </a:r>
            <a:r>
              <a:rPr lang="en-US" i="1" dirty="0">
                <a:solidFill>
                  <a:schemeClr val="bg1"/>
                </a:solidFill>
              </a:rPr>
              <a:t>F</a:t>
            </a:r>
            <a:r>
              <a:rPr lang="en-US" i="1" baseline="-25000" dirty="0">
                <a:solidFill>
                  <a:schemeClr val="bg1"/>
                </a:solidFill>
              </a:rPr>
              <a:t>u</a:t>
            </a:r>
            <a:r>
              <a:rPr lang="en-US" i="1" dirty="0">
                <a:solidFill>
                  <a:schemeClr val="bg1"/>
                </a:solidFill>
              </a:rPr>
              <a:t>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so long as ductility is available.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63776" y="2844800"/>
            <a:ext cx="6900863" cy="13906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2400300" algn="l"/>
                <a:tab pos="2686050" algn="l"/>
                <a:tab pos="5143500" algn="l"/>
                <a:tab pos="5200650" algn="l"/>
              </a:tabLst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</a:rPr>
              <a:t>Yield</a:t>
            </a:r>
            <a:r>
              <a:rPr lang="en-US">
                <a:solidFill>
                  <a:schemeClr val="bg1"/>
                </a:solidFill>
              </a:rPr>
              <a:t> 	=	approx. 0.00172(1)	=	0.00172”</a:t>
            </a:r>
          </a:p>
          <a:p>
            <a:pPr>
              <a:tabLst>
                <a:tab pos="2400300" algn="l"/>
                <a:tab pos="2686050" algn="l"/>
                <a:tab pos="5143500" algn="l"/>
                <a:tab pos="5200650" algn="l"/>
              </a:tabLst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</a:rPr>
              <a:t>Onset of Strain Hardening</a:t>
            </a:r>
            <a:r>
              <a:rPr lang="en-US">
                <a:solidFill>
                  <a:schemeClr val="bg1"/>
                </a:solidFill>
              </a:rPr>
              <a:t> =	approx. 0.02(1)		=	0.02”</a:t>
            </a:r>
          </a:p>
          <a:p>
            <a:pPr>
              <a:tabLst>
                <a:tab pos="2400300" algn="l"/>
                <a:tab pos="2686050" algn="l"/>
                <a:tab pos="5143500" algn="l"/>
                <a:tab pos="5200650" algn="l"/>
              </a:tabLst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</a:rPr>
              <a:t>Peak Load</a:t>
            </a:r>
            <a:r>
              <a:rPr lang="en-US">
                <a:solidFill>
                  <a:schemeClr val="bg1"/>
                </a:solidFill>
              </a:rPr>
              <a:t> 	=	approx. 0.15(1)		=	0.15”</a:t>
            </a:r>
          </a:p>
        </p:txBody>
      </p:sp>
      <p:sp>
        <p:nvSpPr>
          <p:cNvPr id="6" name="Slide Number Placeholder 5"/>
          <p:cNvSpPr txBox="1">
            <a:spLocks noGrp="1"/>
          </p:cNvSpPr>
          <p:nvPr/>
        </p:nvSpPr>
        <p:spPr>
          <a:xfrm>
            <a:off x="10936941" y="630013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53FF442-EF1D-44D0-A07F-2675673125F0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31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249489" y="1895476"/>
            <a:ext cx="8199437" cy="12160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For a plate with a typical bolt pattern the rupture plane is shown. </a:t>
            </a:r>
          </a:p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Yield on </a:t>
            </a: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g</a:t>
            </a:r>
            <a:r>
              <a:rPr lang="en-US">
                <a:solidFill>
                  <a:schemeClr val="bg1"/>
                </a:solidFill>
              </a:rPr>
              <a:t> would occur along the length of the member. </a:t>
            </a:r>
          </a:p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Both failure modes depend on cross-sectional areas.</a:t>
            </a:r>
            <a:endParaRPr lang="en-US" baseline="-25000">
              <a:solidFill>
                <a:schemeClr val="bg1"/>
              </a:solidFill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5549900" y="5581650"/>
            <a:ext cx="2211388" cy="1588"/>
          </a:xfrm>
          <a:prstGeom prst="straightConnector1">
            <a:avLst/>
          </a:prstGeom>
          <a:ln w="12700">
            <a:solidFill>
              <a:schemeClr val="bg1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540001" y="3297238"/>
            <a:ext cx="5834063" cy="2686050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lowchart: Document 34"/>
          <p:cNvSpPr>
            <a:spLocks noChangeArrowheads="1"/>
          </p:cNvSpPr>
          <p:nvPr/>
        </p:nvSpPr>
        <p:spPr bwMode="auto">
          <a:xfrm rot="-5400000">
            <a:off x="4610895" y="3344070"/>
            <a:ext cx="981075" cy="2732087"/>
          </a:xfrm>
          <a:prstGeom prst="flowChartDocument">
            <a:avLst/>
          </a:prstGeom>
          <a:solidFill>
            <a:srgbClr val="C00000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346825" y="4714875"/>
            <a:ext cx="820738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921125" y="4364039"/>
            <a:ext cx="255588" cy="242887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572000" y="4368800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243514" y="4368800"/>
            <a:ext cx="255587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935414" y="4810125"/>
            <a:ext cx="255587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584700" y="4813300"/>
            <a:ext cx="255588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257800" y="4813300"/>
            <a:ext cx="255588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829" name="TextBox 54"/>
          <p:cNvSpPr txBox="1">
            <a:spLocks noChangeArrowheads="1"/>
          </p:cNvSpPr>
          <p:nvPr/>
        </p:nvSpPr>
        <p:spPr bwMode="auto">
          <a:xfrm>
            <a:off x="6299201" y="4225925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4830" name="Freeform 59"/>
          <p:cNvSpPr>
            <a:spLocks/>
          </p:cNvSpPr>
          <p:nvPr/>
        </p:nvSpPr>
        <p:spPr bwMode="auto">
          <a:xfrm flipH="1">
            <a:off x="2830514" y="4037014"/>
            <a:ext cx="534987" cy="1393825"/>
          </a:xfrm>
          <a:custGeom>
            <a:avLst/>
            <a:gdLst>
              <a:gd name="T0" fmla="*/ 0 w 534609"/>
              <a:gd name="T1" fmla="*/ 0 h 1001485"/>
              <a:gd name="T2" fmla="*/ 101886 w 534609"/>
              <a:gd name="T3" fmla="*/ 1034576 h 1001485"/>
              <a:gd name="T4" fmla="*/ 320213 w 534609"/>
              <a:gd name="T5" fmla="*/ 1796898 h 1001485"/>
              <a:gd name="T6" fmla="*/ 509430 w 534609"/>
              <a:gd name="T7" fmla="*/ 2504768 h 1001485"/>
              <a:gd name="T8" fmla="*/ 480319 w 534609"/>
              <a:gd name="T9" fmla="*/ 3321541 h 1001485"/>
              <a:gd name="T10" fmla="*/ 378433 w 534609"/>
              <a:gd name="T11" fmla="*/ 3757150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2857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34831" name="TextBox 63"/>
          <p:cNvSpPr txBox="1">
            <a:spLocks noChangeArrowheads="1"/>
          </p:cNvSpPr>
          <p:nvPr/>
        </p:nvSpPr>
        <p:spPr bwMode="auto">
          <a:xfrm>
            <a:off x="5795963" y="3327401"/>
            <a:ext cx="21145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Rupture failure across section at lead bolts.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rot="5400000">
            <a:off x="5218113" y="3622676"/>
            <a:ext cx="750888" cy="465137"/>
          </a:xfrm>
          <a:prstGeom prst="straightConnector1">
            <a:avLst/>
          </a:prstGeom>
          <a:ln w="12700">
            <a:solidFill>
              <a:schemeClr val="bg1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lide Number Placeholder 2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A1BEDC-E4B4-4428-96BA-8891B4D4E7F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32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34835" name="TextBox 76"/>
          <p:cNvSpPr txBox="1">
            <a:spLocks noChangeArrowheads="1"/>
          </p:cNvSpPr>
          <p:nvPr/>
        </p:nvSpPr>
        <p:spPr bwMode="auto">
          <a:xfrm>
            <a:off x="5830889" y="5160963"/>
            <a:ext cx="23717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Yield failure (elongation) occurs along the length of the member.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34836" name="Line 39"/>
          <p:cNvSpPr>
            <a:spLocks noChangeShapeType="1"/>
          </p:cNvSpPr>
          <p:nvPr/>
        </p:nvSpPr>
        <p:spPr bwMode="auto">
          <a:xfrm>
            <a:off x="5762626" y="4224339"/>
            <a:ext cx="4763" cy="981075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37" name="Freeform 42"/>
          <p:cNvSpPr>
            <a:spLocks/>
          </p:cNvSpPr>
          <p:nvPr/>
        </p:nvSpPr>
        <p:spPr bwMode="auto">
          <a:xfrm>
            <a:off x="3349626" y="4033839"/>
            <a:ext cx="2403475" cy="180975"/>
          </a:xfrm>
          <a:custGeom>
            <a:avLst/>
            <a:gdLst>
              <a:gd name="T0" fmla="*/ 0 w 1506"/>
              <a:gd name="T1" fmla="*/ 0 h 114"/>
              <a:gd name="T2" fmla="*/ 2147483647 w 1506"/>
              <a:gd name="T3" fmla="*/ 0 h 114"/>
              <a:gd name="T4" fmla="*/ 2147483647 w 1506"/>
              <a:gd name="T5" fmla="*/ 287297813 h 114"/>
              <a:gd name="T6" fmla="*/ 0 60000 65536"/>
              <a:gd name="T7" fmla="*/ 0 60000 65536"/>
              <a:gd name="T8" fmla="*/ 0 60000 65536"/>
              <a:gd name="T9" fmla="*/ 0 w 1506"/>
              <a:gd name="T10" fmla="*/ 0 h 114"/>
              <a:gd name="T11" fmla="*/ 1506 w 1506"/>
              <a:gd name="T12" fmla="*/ 114 h 1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6" h="114">
                <a:moveTo>
                  <a:pt x="0" y="0"/>
                </a:moveTo>
                <a:lnTo>
                  <a:pt x="1506" y="0"/>
                </a:lnTo>
                <a:lnTo>
                  <a:pt x="1506" y="11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38" name="Freeform 43"/>
          <p:cNvSpPr>
            <a:spLocks/>
          </p:cNvSpPr>
          <p:nvPr/>
        </p:nvSpPr>
        <p:spPr bwMode="auto">
          <a:xfrm>
            <a:off x="2976563" y="5213350"/>
            <a:ext cx="2786062" cy="209550"/>
          </a:xfrm>
          <a:custGeom>
            <a:avLst/>
            <a:gdLst>
              <a:gd name="T0" fmla="*/ 0 w 1755"/>
              <a:gd name="T1" fmla="*/ 332660625 h 132"/>
              <a:gd name="T2" fmla="*/ 2147483647 w 1755"/>
              <a:gd name="T3" fmla="*/ 332660625 h 132"/>
              <a:gd name="T4" fmla="*/ 2147483647 w 1755"/>
              <a:gd name="T5" fmla="*/ 0 h 132"/>
              <a:gd name="T6" fmla="*/ 0 60000 65536"/>
              <a:gd name="T7" fmla="*/ 0 60000 65536"/>
              <a:gd name="T8" fmla="*/ 0 60000 65536"/>
              <a:gd name="T9" fmla="*/ 0 w 1755"/>
              <a:gd name="T10" fmla="*/ 0 h 132"/>
              <a:gd name="T11" fmla="*/ 1755 w 1755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55" h="132">
                <a:moveTo>
                  <a:pt x="0" y="132"/>
                </a:moveTo>
                <a:lnTo>
                  <a:pt x="1755" y="132"/>
                </a:lnTo>
                <a:lnTo>
                  <a:pt x="175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39" name="Freeform 45"/>
          <p:cNvSpPr>
            <a:spLocks/>
          </p:cNvSpPr>
          <p:nvPr/>
        </p:nvSpPr>
        <p:spPr bwMode="auto">
          <a:xfrm>
            <a:off x="5370513" y="5057776"/>
            <a:ext cx="25400" cy="138113"/>
          </a:xfrm>
          <a:custGeom>
            <a:avLst/>
            <a:gdLst>
              <a:gd name="T0" fmla="*/ 17640300 w 16"/>
              <a:gd name="T1" fmla="*/ 0 h 87"/>
              <a:gd name="T2" fmla="*/ 40322500 w 16"/>
              <a:gd name="T3" fmla="*/ 83166251 h 87"/>
              <a:gd name="T4" fmla="*/ 10080625 w 16"/>
              <a:gd name="T5" fmla="*/ 166330915 h 87"/>
              <a:gd name="T6" fmla="*/ 17640300 w 16"/>
              <a:gd name="T7" fmla="*/ 219255181 h 87"/>
              <a:gd name="T8" fmla="*/ 0 60000 65536"/>
              <a:gd name="T9" fmla="*/ 0 60000 65536"/>
              <a:gd name="T10" fmla="*/ 0 60000 65536"/>
              <a:gd name="T11" fmla="*/ 0 60000 65536"/>
              <a:gd name="T12" fmla="*/ 0 w 16"/>
              <a:gd name="T13" fmla="*/ 0 h 87"/>
              <a:gd name="T14" fmla="*/ 16 w 16"/>
              <a:gd name="T15" fmla="*/ 87 h 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" h="87">
                <a:moveTo>
                  <a:pt x="7" y="0"/>
                </a:moveTo>
                <a:cubicBezTo>
                  <a:pt x="2" y="14"/>
                  <a:pt x="0" y="28"/>
                  <a:pt x="16" y="33"/>
                </a:cubicBezTo>
                <a:cubicBezTo>
                  <a:pt x="13" y="46"/>
                  <a:pt x="8" y="54"/>
                  <a:pt x="4" y="66"/>
                </a:cubicBezTo>
                <a:cubicBezTo>
                  <a:pt x="5" y="73"/>
                  <a:pt x="7" y="87"/>
                  <a:pt x="7" y="87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0" name="Freeform 47"/>
          <p:cNvSpPr>
            <a:spLocks/>
          </p:cNvSpPr>
          <p:nvPr/>
        </p:nvSpPr>
        <p:spPr bwMode="auto">
          <a:xfrm>
            <a:off x="5337175" y="4616451"/>
            <a:ext cx="46038" cy="200025"/>
          </a:xfrm>
          <a:custGeom>
            <a:avLst/>
            <a:gdLst>
              <a:gd name="T0" fmla="*/ 55444040 w 29"/>
              <a:gd name="T1" fmla="*/ 0 h 126"/>
              <a:gd name="T2" fmla="*/ 0 w 29"/>
              <a:gd name="T3" fmla="*/ 95765938 h 126"/>
              <a:gd name="T4" fmla="*/ 45363305 w 29"/>
              <a:gd name="T5" fmla="*/ 151209375 h 126"/>
              <a:gd name="T6" fmla="*/ 35282571 w 29"/>
              <a:gd name="T7" fmla="*/ 206652813 h 126"/>
              <a:gd name="T8" fmla="*/ 65524774 w 29"/>
              <a:gd name="T9" fmla="*/ 267136563 h 126"/>
              <a:gd name="T10" fmla="*/ 70565141 w 29"/>
              <a:gd name="T11" fmla="*/ 317539688 h 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"/>
              <a:gd name="T19" fmla="*/ 0 h 126"/>
              <a:gd name="T20" fmla="*/ 29 w 29"/>
              <a:gd name="T21" fmla="*/ 126 h 12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" h="126">
                <a:moveTo>
                  <a:pt x="22" y="0"/>
                </a:moveTo>
                <a:cubicBezTo>
                  <a:pt x="16" y="23"/>
                  <a:pt x="6" y="19"/>
                  <a:pt x="0" y="38"/>
                </a:cubicBezTo>
                <a:cubicBezTo>
                  <a:pt x="3" y="55"/>
                  <a:pt x="3" y="55"/>
                  <a:pt x="18" y="60"/>
                </a:cubicBezTo>
                <a:cubicBezTo>
                  <a:pt x="22" y="72"/>
                  <a:pt x="25" y="75"/>
                  <a:pt x="14" y="82"/>
                </a:cubicBezTo>
                <a:cubicBezTo>
                  <a:pt x="16" y="95"/>
                  <a:pt x="19" y="96"/>
                  <a:pt x="26" y="106"/>
                </a:cubicBezTo>
                <a:cubicBezTo>
                  <a:pt x="29" y="118"/>
                  <a:pt x="28" y="111"/>
                  <a:pt x="28" y="126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1" name="Freeform 48"/>
          <p:cNvSpPr>
            <a:spLocks/>
          </p:cNvSpPr>
          <p:nvPr/>
        </p:nvSpPr>
        <p:spPr bwMode="auto">
          <a:xfrm>
            <a:off x="5360988" y="4225926"/>
            <a:ext cx="25400" cy="138113"/>
          </a:xfrm>
          <a:custGeom>
            <a:avLst/>
            <a:gdLst>
              <a:gd name="T0" fmla="*/ 17640300 w 16"/>
              <a:gd name="T1" fmla="*/ 0 h 87"/>
              <a:gd name="T2" fmla="*/ 40322500 w 16"/>
              <a:gd name="T3" fmla="*/ 83166251 h 87"/>
              <a:gd name="T4" fmla="*/ 10080625 w 16"/>
              <a:gd name="T5" fmla="*/ 166330915 h 87"/>
              <a:gd name="T6" fmla="*/ 17640300 w 16"/>
              <a:gd name="T7" fmla="*/ 219255181 h 87"/>
              <a:gd name="T8" fmla="*/ 0 60000 65536"/>
              <a:gd name="T9" fmla="*/ 0 60000 65536"/>
              <a:gd name="T10" fmla="*/ 0 60000 65536"/>
              <a:gd name="T11" fmla="*/ 0 60000 65536"/>
              <a:gd name="T12" fmla="*/ 0 w 16"/>
              <a:gd name="T13" fmla="*/ 0 h 87"/>
              <a:gd name="T14" fmla="*/ 16 w 16"/>
              <a:gd name="T15" fmla="*/ 87 h 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" h="87">
                <a:moveTo>
                  <a:pt x="7" y="0"/>
                </a:moveTo>
                <a:cubicBezTo>
                  <a:pt x="2" y="14"/>
                  <a:pt x="0" y="28"/>
                  <a:pt x="16" y="33"/>
                </a:cubicBezTo>
                <a:cubicBezTo>
                  <a:pt x="13" y="46"/>
                  <a:pt x="8" y="54"/>
                  <a:pt x="4" y="66"/>
                </a:cubicBezTo>
                <a:cubicBezTo>
                  <a:pt x="5" y="73"/>
                  <a:pt x="7" y="87"/>
                  <a:pt x="7" y="87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223969" y="1654361"/>
            <a:ext cx="7112000" cy="5080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What if holes are not in a line perpendicular to the load?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23969" y="4870451"/>
            <a:ext cx="6661150" cy="1665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Additional strength depends on: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Geometric length increase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Combination of tension and shear stresses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Combined effect makes a direct calculation difficult.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23969" y="2720976"/>
            <a:ext cx="3149600" cy="17145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Need to include additional length/area of failure plane due to non-perpendicular path.</a:t>
            </a: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808A4F-22A1-4599-81C7-3204DE7F5D78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33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35847" name="TextBox 29"/>
          <p:cNvSpPr txBox="1">
            <a:spLocks noChangeArrowheads="1"/>
          </p:cNvSpPr>
          <p:nvPr/>
        </p:nvSpPr>
        <p:spPr bwMode="auto">
          <a:xfrm>
            <a:off x="5376070" y="2558864"/>
            <a:ext cx="5237162" cy="226536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9" name="Flowchart: Document 8"/>
          <p:cNvSpPr>
            <a:spLocks noChangeArrowheads="1"/>
          </p:cNvSpPr>
          <p:nvPr/>
        </p:nvSpPr>
        <p:spPr bwMode="auto">
          <a:xfrm rot="-5400000">
            <a:off x="7172325" y="2084388"/>
            <a:ext cx="1612900" cy="3098800"/>
          </a:xfrm>
          <a:prstGeom prst="flowChartDocument">
            <a:avLst/>
          </a:prstGeom>
          <a:solidFill>
            <a:srgbClr val="C00000"/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9337675" y="3640138"/>
            <a:ext cx="808038" cy="0"/>
          </a:xfrm>
          <a:prstGeom prst="straightConnector1">
            <a:avLst/>
          </a:prstGeom>
          <a:ln w="127000">
            <a:solidFill>
              <a:schemeClr val="bg1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Oval 10"/>
          <p:cNvSpPr/>
          <p:nvPr/>
        </p:nvSpPr>
        <p:spPr>
          <a:xfrm>
            <a:off x="6804025" y="3184525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2" name="Oval 11"/>
          <p:cNvSpPr/>
          <p:nvPr/>
        </p:nvSpPr>
        <p:spPr>
          <a:xfrm>
            <a:off x="7386638" y="3819525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3" name="Oval 12"/>
          <p:cNvSpPr/>
          <p:nvPr/>
        </p:nvSpPr>
        <p:spPr>
          <a:xfrm>
            <a:off x="8058150" y="3203575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4" name="Oval 13"/>
          <p:cNvSpPr/>
          <p:nvPr/>
        </p:nvSpPr>
        <p:spPr>
          <a:xfrm>
            <a:off x="8610600" y="3819525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854" name="Freeform 14"/>
          <p:cNvSpPr>
            <a:spLocks/>
          </p:cNvSpPr>
          <p:nvPr/>
        </p:nvSpPr>
        <p:spPr bwMode="auto">
          <a:xfrm>
            <a:off x="8101014" y="2822575"/>
            <a:ext cx="79375" cy="388938"/>
          </a:xfrm>
          <a:custGeom>
            <a:avLst/>
            <a:gdLst>
              <a:gd name="T0" fmla="*/ 6667 w 78192"/>
              <a:gd name="T1" fmla="*/ 0 h 389964"/>
              <a:gd name="T2" fmla="*/ 20947 w 78192"/>
              <a:gd name="T3" fmla="*/ 146422 h 389964"/>
              <a:gd name="T4" fmla="*/ 6667 w 78192"/>
              <a:gd name="T5" fmla="*/ 212977 h 389964"/>
              <a:gd name="T6" fmla="*/ 49505 w 78192"/>
              <a:gd name="T7" fmla="*/ 239599 h 389964"/>
              <a:gd name="T8" fmla="*/ 78062 w 78192"/>
              <a:gd name="T9" fmla="*/ 279533 h 389964"/>
              <a:gd name="T10" fmla="*/ 35225 w 78192"/>
              <a:gd name="T11" fmla="*/ 359398 h 389964"/>
              <a:gd name="T12" fmla="*/ 35225 w 78192"/>
              <a:gd name="T13" fmla="*/ 386020 h 3899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8192"/>
              <a:gd name="T22" fmla="*/ 0 h 389964"/>
              <a:gd name="T23" fmla="*/ 78192 w 78192"/>
              <a:gd name="T24" fmla="*/ 389964 h 3899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8192" h="389964">
                <a:moveTo>
                  <a:pt x="6279" y="0"/>
                </a:moveTo>
                <a:cubicBezTo>
                  <a:pt x="10761" y="49306"/>
                  <a:pt x="19726" y="98408"/>
                  <a:pt x="19726" y="147917"/>
                </a:cubicBezTo>
                <a:cubicBezTo>
                  <a:pt x="19726" y="170773"/>
                  <a:pt x="0" y="193177"/>
                  <a:pt x="6279" y="215153"/>
                </a:cubicBezTo>
                <a:cubicBezTo>
                  <a:pt x="10719" y="230692"/>
                  <a:pt x="33173" y="233082"/>
                  <a:pt x="46620" y="242047"/>
                </a:cubicBezTo>
                <a:cubicBezTo>
                  <a:pt x="55585" y="255494"/>
                  <a:pt x="70857" y="266447"/>
                  <a:pt x="73514" y="282388"/>
                </a:cubicBezTo>
                <a:cubicBezTo>
                  <a:pt x="78192" y="310456"/>
                  <a:pt x="41437" y="342410"/>
                  <a:pt x="33173" y="363070"/>
                </a:cubicBezTo>
                <a:cubicBezTo>
                  <a:pt x="29844" y="371393"/>
                  <a:pt x="33173" y="380999"/>
                  <a:pt x="33173" y="389964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35855" name="Freeform 15"/>
          <p:cNvSpPr>
            <a:spLocks/>
          </p:cNvSpPr>
          <p:nvPr/>
        </p:nvSpPr>
        <p:spPr bwMode="auto">
          <a:xfrm>
            <a:off x="8242301" y="3413125"/>
            <a:ext cx="398463" cy="450850"/>
          </a:xfrm>
          <a:custGeom>
            <a:avLst/>
            <a:gdLst>
              <a:gd name="T0" fmla="*/ 0 w 394937"/>
              <a:gd name="T1" fmla="*/ 0 h 430306"/>
              <a:gd name="T2" fmla="*/ 41467 w 394937"/>
              <a:gd name="T3" fmla="*/ 30824 h 430306"/>
              <a:gd name="T4" fmla="*/ 69112 w 394937"/>
              <a:gd name="T5" fmla="*/ 77058 h 430306"/>
              <a:gd name="T6" fmla="*/ 179691 w 394937"/>
              <a:gd name="T7" fmla="*/ 169530 h 430306"/>
              <a:gd name="T8" fmla="*/ 234980 w 394937"/>
              <a:gd name="T9" fmla="*/ 262001 h 430306"/>
              <a:gd name="T10" fmla="*/ 262624 w 394937"/>
              <a:gd name="T11" fmla="*/ 308235 h 430306"/>
              <a:gd name="T12" fmla="*/ 373202 w 394937"/>
              <a:gd name="T13" fmla="*/ 416119 h 430306"/>
              <a:gd name="T14" fmla="*/ 400848 w 394937"/>
              <a:gd name="T15" fmla="*/ 493178 h 43030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94937"/>
              <a:gd name="T25" fmla="*/ 0 h 430306"/>
              <a:gd name="T26" fmla="*/ 394937 w 394937"/>
              <a:gd name="T27" fmla="*/ 430306 h 43030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94937" h="430306">
                <a:moveTo>
                  <a:pt x="0" y="0"/>
                </a:moveTo>
                <a:cubicBezTo>
                  <a:pt x="13447" y="8965"/>
                  <a:pt x="28913" y="15466"/>
                  <a:pt x="40341" y="26894"/>
                </a:cubicBezTo>
                <a:cubicBezTo>
                  <a:pt x="51769" y="38322"/>
                  <a:pt x="55072" y="56593"/>
                  <a:pt x="67235" y="67235"/>
                </a:cubicBezTo>
                <a:cubicBezTo>
                  <a:pt x="107679" y="102623"/>
                  <a:pt x="144982" y="108145"/>
                  <a:pt x="174812" y="147918"/>
                </a:cubicBezTo>
                <a:cubicBezTo>
                  <a:pt x="194206" y="173776"/>
                  <a:pt x="210671" y="201706"/>
                  <a:pt x="228600" y="228600"/>
                </a:cubicBezTo>
                <a:lnTo>
                  <a:pt x="255494" y="268941"/>
                </a:lnTo>
                <a:cubicBezTo>
                  <a:pt x="291010" y="375490"/>
                  <a:pt x="254425" y="344963"/>
                  <a:pt x="363070" y="363071"/>
                </a:cubicBezTo>
                <a:cubicBezTo>
                  <a:pt x="394937" y="410871"/>
                  <a:pt x="389964" y="387251"/>
                  <a:pt x="389964" y="430306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35856" name="Freeform 16"/>
          <p:cNvSpPr>
            <a:spLocks/>
          </p:cNvSpPr>
          <p:nvPr/>
        </p:nvSpPr>
        <p:spPr bwMode="auto">
          <a:xfrm>
            <a:off x="8683626" y="4057651"/>
            <a:ext cx="42863" cy="377825"/>
          </a:xfrm>
          <a:custGeom>
            <a:avLst/>
            <a:gdLst>
              <a:gd name="T0" fmla="*/ 42292 w 43055"/>
              <a:gd name="T1" fmla="*/ 0 h 349624"/>
              <a:gd name="T2" fmla="*/ 29083 w 43055"/>
              <a:gd name="T3" fmla="*/ 152629 h 349624"/>
              <a:gd name="T4" fmla="*/ 15875 w 43055"/>
              <a:gd name="T5" fmla="*/ 220463 h 349624"/>
              <a:gd name="T6" fmla="*/ 2666 w 43055"/>
              <a:gd name="T7" fmla="*/ 339173 h 349624"/>
              <a:gd name="T8" fmla="*/ 29083 w 43055"/>
              <a:gd name="T9" fmla="*/ 440926 h 349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055"/>
              <a:gd name="T16" fmla="*/ 0 h 349624"/>
              <a:gd name="T17" fmla="*/ 43055 w 43055"/>
              <a:gd name="T18" fmla="*/ 349624 h 349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055" h="349624">
                <a:moveTo>
                  <a:pt x="43055" y="0"/>
                </a:moveTo>
                <a:cubicBezTo>
                  <a:pt x="38573" y="40341"/>
                  <a:pt x="35780" y="80906"/>
                  <a:pt x="29608" y="121024"/>
                </a:cubicBezTo>
                <a:cubicBezTo>
                  <a:pt x="26798" y="139290"/>
                  <a:pt x="19467" y="156629"/>
                  <a:pt x="16161" y="174812"/>
                </a:cubicBezTo>
                <a:cubicBezTo>
                  <a:pt x="10491" y="205996"/>
                  <a:pt x="7196" y="237565"/>
                  <a:pt x="2714" y="268941"/>
                </a:cubicBezTo>
                <a:cubicBezTo>
                  <a:pt x="17404" y="342392"/>
                  <a:pt x="0" y="320014"/>
                  <a:pt x="29608" y="349624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rot="10800000" flipV="1">
            <a:off x="7072314" y="3292475"/>
            <a:ext cx="941387" cy="14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58" name="Straight Connector 18"/>
          <p:cNvCxnSpPr>
            <a:cxnSpLocks noChangeShapeType="1"/>
          </p:cNvCxnSpPr>
          <p:nvPr/>
        </p:nvCxnSpPr>
        <p:spPr bwMode="auto">
          <a:xfrm rot="10800000">
            <a:off x="5646739" y="3292475"/>
            <a:ext cx="1049337" cy="1588"/>
          </a:xfrm>
          <a:prstGeom prst="lin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19"/>
          <p:cNvCxnSpPr/>
          <p:nvPr/>
        </p:nvCxnSpPr>
        <p:spPr>
          <a:xfrm rot="10800000">
            <a:off x="7677151" y="3937000"/>
            <a:ext cx="874713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60" name="Straight Connector 20"/>
          <p:cNvCxnSpPr>
            <a:cxnSpLocks noChangeShapeType="1"/>
          </p:cNvCxnSpPr>
          <p:nvPr/>
        </p:nvCxnSpPr>
        <p:spPr bwMode="auto">
          <a:xfrm rot="10860000" flipV="1">
            <a:off x="5727701" y="3922714"/>
            <a:ext cx="1546225" cy="26987"/>
          </a:xfrm>
          <a:prstGeom prst="line">
            <a:avLst/>
          </a:prstGeom>
          <a:noFill/>
          <a:ln w="190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61" name="TextBox 66"/>
          <p:cNvSpPr txBox="1">
            <a:spLocks noChangeArrowheads="1"/>
          </p:cNvSpPr>
          <p:nvPr/>
        </p:nvSpPr>
        <p:spPr bwMode="auto">
          <a:xfrm>
            <a:off x="5662613" y="3365500"/>
            <a:ext cx="44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35862" name="TextBox 74"/>
          <p:cNvSpPr txBox="1">
            <a:spLocks noChangeArrowheads="1"/>
          </p:cNvSpPr>
          <p:nvPr/>
        </p:nvSpPr>
        <p:spPr bwMode="auto">
          <a:xfrm>
            <a:off x="8256588" y="4298950"/>
            <a:ext cx="349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35863" name="TextBox 54"/>
          <p:cNvSpPr txBox="1">
            <a:spLocks noChangeArrowheads="1"/>
          </p:cNvSpPr>
          <p:nvPr/>
        </p:nvSpPr>
        <p:spPr bwMode="auto">
          <a:xfrm>
            <a:off x="9378951" y="3151188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5864" name="Line 32"/>
          <p:cNvSpPr>
            <a:spLocks noChangeShapeType="1"/>
          </p:cNvSpPr>
          <p:nvPr/>
        </p:nvSpPr>
        <p:spPr bwMode="auto">
          <a:xfrm>
            <a:off x="8154989" y="4667250"/>
            <a:ext cx="5429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65" name="Line 33"/>
          <p:cNvSpPr>
            <a:spLocks noChangeShapeType="1"/>
          </p:cNvSpPr>
          <p:nvPr/>
        </p:nvSpPr>
        <p:spPr bwMode="auto">
          <a:xfrm>
            <a:off x="6016625" y="3298825"/>
            <a:ext cx="0" cy="635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66" name="Line 34"/>
          <p:cNvSpPr>
            <a:spLocks noChangeShapeType="1"/>
          </p:cNvSpPr>
          <p:nvPr/>
        </p:nvSpPr>
        <p:spPr bwMode="auto">
          <a:xfrm>
            <a:off x="8162925" y="3509964"/>
            <a:ext cx="0" cy="12525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67" name="Line 35"/>
          <p:cNvSpPr>
            <a:spLocks noChangeShapeType="1"/>
          </p:cNvSpPr>
          <p:nvPr/>
        </p:nvSpPr>
        <p:spPr bwMode="auto">
          <a:xfrm>
            <a:off x="8686800" y="4495800"/>
            <a:ext cx="0" cy="2857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549526" y="1914525"/>
            <a:ext cx="5768975" cy="3308350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lowchart: Document 34"/>
          <p:cNvSpPr>
            <a:spLocks noChangeArrowheads="1"/>
          </p:cNvSpPr>
          <p:nvPr/>
        </p:nvSpPr>
        <p:spPr bwMode="auto">
          <a:xfrm rot="-5400000">
            <a:off x="4641851" y="1949451"/>
            <a:ext cx="981075" cy="2755900"/>
          </a:xfrm>
          <a:prstGeom prst="flowChartDocument">
            <a:avLst/>
          </a:prstGeom>
          <a:solidFill>
            <a:srgbClr val="C00000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388100" y="3332164"/>
            <a:ext cx="827088" cy="1587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941763" y="2981325"/>
            <a:ext cx="258762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598989" y="2986088"/>
            <a:ext cx="257175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275263" y="2986088"/>
            <a:ext cx="258762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956051" y="3427413"/>
            <a:ext cx="258763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611689" y="3430589"/>
            <a:ext cx="257175" cy="242887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289551" y="3430589"/>
            <a:ext cx="258763" cy="242887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875" name="TextBox 54"/>
          <p:cNvSpPr txBox="1">
            <a:spLocks noChangeArrowheads="1"/>
          </p:cNvSpPr>
          <p:nvPr/>
        </p:nvSpPr>
        <p:spPr bwMode="auto">
          <a:xfrm>
            <a:off x="6340476" y="2843213"/>
            <a:ext cx="600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0" name="Freeform 59"/>
          <p:cNvSpPr/>
          <p:nvPr/>
        </p:nvSpPr>
        <p:spPr>
          <a:xfrm flipH="1">
            <a:off x="2846388" y="2647951"/>
            <a:ext cx="538162" cy="1393825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877" name="TextBox 63"/>
          <p:cNvSpPr txBox="1">
            <a:spLocks noChangeArrowheads="1"/>
          </p:cNvSpPr>
          <p:nvPr/>
        </p:nvSpPr>
        <p:spPr bwMode="auto">
          <a:xfrm>
            <a:off x="2543175" y="4060826"/>
            <a:ext cx="54498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As the force is transferred from each bolt it spreads through the tension member. This is sometimes called the “flow of forces”</a:t>
            </a:r>
          </a:p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Note that the forces from the left 4 bolts act on the full cross section at the failure plane (bolt line nearest load application).</a:t>
            </a:r>
          </a:p>
        </p:txBody>
      </p:sp>
      <p:cxnSp>
        <p:nvCxnSpPr>
          <p:cNvPr id="36878" name="Straight Arrow Connector 65"/>
          <p:cNvCxnSpPr>
            <a:cxnSpLocks noChangeShapeType="1"/>
          </p:cNvCxnSpPr>
          <p:nvPr/>
        </p:nvCxnSpPr>
        <p:spPr bwMode="auto">
          <a:xfrm rot="10800000" flipV="1">
            <a:off x="4238625" y="2151064"/>
            <a:ext cx="795338" cy="738187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6879" name="Group 31"/>
          <p:cNvGrpSpPr>
            <a:grpSpLocks/>
          </p:cNvGrpSpPr>
          <p:nvPr/>
        </p:nvGrpSpPr>
        <p:grpSpPr bwMode="auto">
          <a:xfrm>
            <a:off x="4029075" y="3270251"/>
            <a:ext cx="427038" cy="544513"/>
            <a:chOff x="2483893" y="4653887"/>
            <a:chExt cx="423080" cy="543617"/>
          </a:xfrm>
        </p:grpSpPr>
        <p:sp>
          <p:nvSpPr>
            <p:cNvPr id="27" name="Freeform 26"/>
            <p:cNvSpPr/>
            <p:nvPr/>
          </p:nvSpPr>
          <p:spPr>
            <a:xfrm>
              <a:off x="2538941" y="5062788"/>
              <a:ext cx="368032" cy="134716"/>
            </a:xfrm>
            <a:custGeom>
              <a:avLst/>
              <a:gdLst>
                <a:gd name="connsiteX0" fmla="*/ 0 w 368489"/>
                <a:gd name="connsiteY0" fmla="*/ 0 h 134185"/>
                <a:gd name="connsiteX1" fmla="*/ 81886 w 368489"/>
                <a:gd name="connsiteY1" fmla="*/ 13648 h 134185"/>
                <a:gd name="connsiteX2" fmla="*/ 163773 w 368489"/>
                <a:gd name="connsiteY2" fmla="*/ 68239 h 134185"/>
                <a:gd name="connsiteX3" fmla="*/ 300250 w 368489"/>
                <a:gd name="connsiteY3" fmla="*/ 81887 h 134185"/>
                <a:gd name="connsiteX4" fmla="*/ 368489 w 368489"/>
                <a:gd name="connsiteY4" fmla="*/ 122830 h 134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" h="134185">
                  <a:moveTo>
                    <a:pt x="0" y="0"/>
                  </a:moveTo>
                  <a:cubicBezTo>
                    <a:pt x="27295" y="4549"/>
                    <a:pt x="56343" y="3005"/>
                    <a:pt x="81886" y="13648"/>
                  </a:cubicBezTo>
                  <a:cubicBezTo>
                    <a:pt x="112168" y="26265"/>
                    <a:pt x="131131" y="64975"/>
                    <a:pt x="163773" y="68239"/>
                  </a:cubicBezTo>
                  <a:lnTo>
                    <a:pt x="300250" y="81887"/>
                  </a:lnTo>
                  <a:cubicBezTo>
                    <a:pt x="335116" y="134185"/>
                    <a:pt x="311143" y="122830"/>
                    <a:pt x="368489" y="12283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83893" y="4653887"/>
              <a:ext cx="286247" cy="153735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6880" name="Group 32"/>
          <p:cNvGrpSpPr>
            <a:grpSpLocks/>
          </p:cNvGrpSpPr>
          <p:nvPr/>
        </p:nvGrpSpPr>
        <p:grpSpPr bwMode="auto">
          <a:xfrm flipV="1">
            <a:off x="4017964" y="2822576"/>
            <a:ext cx="427037" cy="544513"/>
            <a:chOff x="2483893" y="4653887"/>
            <a:chExt cx="423080" cy="543617"/>
          </a:xfrm>
        </p:grpSpPr>
        <p:sp>
          <p:nvSpPr>
            <p:cNvPr id="36" name="Freeform 35"/>
            <p:cNvSpPr/>
            <p:nvPr/>
          </p:nvSpPr>
          <p:spPr>
            <a:xfrm>
              <a:off x="2537368" y="5062788"/>
              <a:ext cx="369605" cy="134716"/>
            </a:xfrm>
            <a:custGeom>
              <a:avLst/>
              <a:gdLst>
                <a:gd name="connsiteX0" fmla="*/ 0 w 368489"/>
                <a:gd name="connsiteY0" fmla="*/ 0 h 134185"/>
                <a:gd name="connsiteX1" fmla="*/ 81886 w 368489"/>
                <a:gd name="connsiteY1" fmla="*/ 13648 h 134185"/>
                <a:gd name="connsiteX2" fmla="*/ 163773 w 368489"/>
                <a:gd name="connsiteY2" fmla="*/ 68239 h 134185"/>
                <a:gd name="connsiteX3" fmla="*/ 300250 w 368489"/>
                <a:gd name="connsiteY3" fmla="*/ 81887 h 134185"/>
                <a:gd name="connsiteX4" fmla="*/ 368489 w 368489"/>
                <a:gd name="connsiteY4" fmla="*/ 122830 h 134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" h="134185">
                  <a:moveTo>
                    <a:pt x="0" y="0"/>
                  </a:moveTo>
                  <a:cubicBezTo>
                    <a:pt x="27295" y="4549"/>
                    <a:pt x="56343" y="3005"/>
                    <a:pt x="81886" y="13648"/>
                  </a:cubicBezTo>
                  <a:cubicBezTo>
                    <a:pt x="112168" y="26265"/>
                    <a:pt x="131131" y="64975"/>
                    <a:pt x="163773" y="68239"/>
                  </a:cubicBezTo>
                  <a:lnTo>
                    <a:pt x="300250" y="81887"/>
                  </a:lnTo>
                  <a:cubicBezTo>
                    <a:pt x="335116" y="134185"/>
                    <a:pt x="311143" y="122830"/>
                    <a:pt x="368489" y="12283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83893" y="4653887"/>
              <a:ext cx="286248" cy="153735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6881" name="Group 111"/>
          <p:cNvGrpSpPr>
            <a:grpSpLocks/>
          </p:cNvGrpSpPr>
          <p:nvPr/>
        </p:nvGrpSpPr>
        <p:grpSpPr bwMode="auto">
          <a:xfrm>
            <a:off x="4719639" y="3286126"/>
            <a:ext cx="427037" cy="544513"/>
            <a:chOff x="2483893" y="4653887"/>
            <a:chExt cx="423080" cy="543617"/>
          </a:xfrm>
        </p:grpSpPr>
        <p:sp>
          <p:nvSpPr>
            <p:cNvPr id="113" name="Freeform 112"/>
            <p:cNvSpPr/>
            <p:nvPr/>
          </p:nvSpPr>
          <p:spPr>
            <a:xfrm>
              <a:off x="2537368" y="5062788"/>
              <a:ext cx="369605" cy="134716"/>
            </a:xfrm>
            <a:custGeom>
              <a:avLst/>
              <a:gdLst>
                <a:gd name="connsiteX0" fmla="*/ 0 w 368489"/>
                <a:gd name="connsiteY0" fmla="*/ 0 h 134185"/>
                <a:gd name="connsiteX1" fmla="*/ 81886 w 368489"/>
                <a:gd name="connsiteY1" fmla="*/ 13648 h 134185"/>
                <a:gd name="connsiteX2" fmla="*/ 163773 w 368489"/>
                <a:gd name="connsiteY2" fmla="*/ 68239 h 134185"/>
                <a:gd name="connsiteX3" fmla="*/ 300250 w 368489"/>
                <a:gd name="connsiteY3" fmla="*/ 81887 h 134185"/>
                <a:gd name="connsiteX4" fmla="*/ 368489 w 368489"/>
                <a:gd name="connsiteY4" fmla="*/ 122830 h 134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" h="134185">
                  <a:moveTo>
                    <a:pt x="0" y="0"/>
                  </a:moveTo>
                  <a:cubicBezTo>
                    <a:pt x="27295" y="4549"/>
                    <a:pt x="56343" y="3005"/>
                    <a:pt x="81886" y="13648"/>
                  </a:cubicBezTo>
                  <a:cubicBezTo>
                    <a:pt x="112168" y="26265"/>
                    <a:pt x="131131" y="64975"/>
                    <a:pt x="163773" y="68239"/>
                  </a:cubicBezTo>
                  <a:lnTo>
                    <a:pt x="300250" y="81887"/>
                  </a:lnTo>
                  <a:cubicBezTo>
                    <a:pt x="335116" y="134185"/>
                    <a:pt x="311143" y="122830"/>
                    <a:pt x="368489" y="12283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83893" y="4653887"/>
              <a:ext cx="287820" cy="153735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6882" name="Group 114"/>
          <p:cNvGrpSpPr>
            <a:grpSpLocks/>
          </p:cNvGrpSpPr>
          <p:nvPr/>
        </p:nvGrpSpPr>
        <p:grpSpPr bwMode="auto">
          <a:xfrm flipV="1">
            <a:off x="4708525" y="2838451"/>
            <a:ext cx="427038" cy="544513"/>
            <a:chOff x="2483893" y="4653887"/>
            <a:chExt cx="423080" cy="543617"/>
          </a:xfrm>
        </p:grpSpPr>
        <p:sp>
          <p:nvSpPr>
            <p:cNvPr id="116" name="Freeform 115"/>
            <p:cNvSpPr/>
            <p:nvPr/>
          </p:nvSpPr>
          <p:spPr>
            <a:xfrm>
              <a:off x="2538941" y="5062788"/>
              <a:ext cx="368032" cy="134716"/>
            </a:xfrm>
            <a:custGeom>
              <a:avLst/>
              <a:gdLst>
                <a:gd name="connsiteX0" fmla="*/ 0 w 368489"/>
                <a:gd name="connsiteY0" fmla="*/ 0 h 134185"/>
                <a:gd name="connsiteX1" fmla="*/ 81886 w 368489"/>
                <a:gd name="connsiteY1" fmla="*/ 13648 h 134185"/>
                <a:gd name="connsiteX2" fmla="*/ 163773 w 368489"/>
                <a:gd name="connsiteY2" fmla="*/ 68239 h 134185"/>
                <a:gd name="connsiteX3" fmla="*/ 300250 w 368489"/>
                <a:gd name="connsiteY3" fmla="*/ 81887 h 134185"/>
                <a:gd name="connsiteX4" fmla="*/ 368489 w 368489"/>
                <a:gd name="connsiteY4" fmla="*/ 122830 h 134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" h="134185">
                  <a:moveTo>
                    <a:pt x="0" y="0"/>
                  </a:moveTo>
                  <a:cubicBezTo>
                    <a:pt x="27295" y="4549"/>
                    <a:pt x="56343" y="3005"/>
                    <a:pt x="81886" y="13648"/>
                  </a:cubicBezTo>
                  <a:cubicBezTo>
                    <a:pt x="112168" y="26265"/>
                    <a:pt x="131131" y="64975"/>
                    <a:pt x="163773" y="68239"/>
                  </a:cubicBezTo>
                  <a:lnTo>
                    <a:pt x="300250" y="81887"/>
                  </a:lnTo>
                  <a:cubicBezTo>
                    <a:pt x="335116" y="134185"/>
                    <a:pt x="311143" y="122830"/>
                    <a:pt x="368489" y="12283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83893" y="4653887"/>
              <a:ext cx="286247" cy="153735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6883" name="Group 117"/>
          <p:cNvGrpSpPr>
            <a:grpSpLocks/>
          </p:cNvGrpSpPr>
          <p:nvPr/>
        </p:nvGrpSpPr>
        <p:grpSpPr bwMode="auto">
          <a:xfrm>
            <a:off x="5380039" y="3259138"/>
            <a:ext cx="427037" cy="544512"/>
            <a:chOff x="2483893" y="4653887"/>
            <a:chExt cx="423080" cy="543617"/>
          </a:xfrm>
        </p:grpSpPr>
        <p:sp>
          <p:nvSpPr>
            <p:cNvPr id="119" name="Freeform 118"/>
            <p:cNvSpPr/>
            <p:nvPr/>
          </p:nvSpPr>
          <p:spPr>
            <a:xfrm>
              <a:off x="2538940" y="5062789"/>
              <a:ext cx="368033" cy="134715"/>
            </a:xfrm>
            <a:custGeom>
              <a:avLst/>
              <a:gdLst>
                <a:gd name="connsiteX0" fmla="*/ 0 w 368489"/>
                <a:gd name="connsiteY0" fmla="*/ 0 h 134185"/>
                <a:gd name="connsiteX1" fmla="*/ 81886 w 368489"/>
                <a:gd name="connsiteY1" fmla="*/ 13648 h 134185"/>
                <a:gd name="connsiteX2" fmla="*/ 163773 w 368489"/>
                <a:gd name="connsiteY2" fmla="*/ 68239 h 134185"/>
                <a:gd name="connsiteX3" fmla="*/ 300250 w 368489"/>
                <a:gd name="connsiteY3" fmla="*/ 81887 h 134185"/>
                <a:gd name="connsiteX4" fmla="*/ 368489 w 368489"/>
                <a:gd name="connsiteY4" fmla="*/ 122830 h 134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" h="134185">
                  <a:moveTo>
                    <a:pt x="0" y="0"/>
                  </a:moveTo>
                  <a:cubicBezTo>
                    <a:pt x="27295" y="4549"/>
                    <a:pt x="56343" y="3005"/>
                    <a:pt x="81886" y="13648"/>
                  </a:cubicBezTo>
                  <a:cubicBezTo>
                    <a:pt x="112168" y="26265"/>
                    <a:pt x="131131" y="64975"/>
                    <a:pt x="163773" y="68239"/>
                  </a:cubicBezTo>
                  <a:lnTo>
                    <a:pt x="300250" y="81887"/>
                  </a:lnTo>
                  <a:cubicBezTo>
                    <a:pt x="335116" y="134185"/>
                    <a:pt x="311143" y="122830"/>
                    <a:pt x="368489" y="12283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83893" y="4653887"/>
              <a:ext cx="286248" cy="153734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6884" name="Group 120"/>
          <p:cNvGrpSpPr>
            <a:grpSpLocks/>
          </p:cNvGrpSpPr>
          <p:nvPr/>
        </p:nvGrpSpPr>
        <p:grpSpPr bwMode="auto">
          <a:xfrm flipV="1">
            <a:off x="5368925" y="2811464"/>
            <a:ext cx="427038" cy="542925"/>
            <a:chOff x="2483893" y="4653887"/>
            <a:chExt cx="423080" cy="543617"/>
          </a:xfrm>
        </p:grpSpPr>
        <p:sp>
          <p:nvSpPr>
            <p:cNvPr id="122" name="Freeform 121"/>
            <p:cNvSpPr/>
            <p:nvPr/>
          </p:nvSpPr>
          <p:spPr>
            <a:xfrm>
              <a:off x="2538941" y="5063984"/>
              <a:ext cx="368032" cy="133520"/>
            </a:xfrm>
            <a:custGeom>
              <a:avLst/>
              <a:gdLst>
                <a:gd name="connsiteX0" fmla="*/ 0 w 368489"/>
                <a:gd name="connsiteY0" fmla="*/ 0 h 134185"/>
                <a:gd name="connsiteX1" fmla="*/ 81886 w 368489"/>
                <a:gd name="connsiteY1" fmla="*/ 13648 h 134185"/>
                <a:gd name="connsiteX2" fmla="*/ 163773 w 368489"/>
                <a:gd name="connsiteY2" fmla="*/ 68239 h 134185"/>
                <a:gd name="connsiteX3" fmla="*/ 300250 w 368489"/>
                <a:gd name="connsiteY3" fmla="*/ 81887 h 134185"/>
                <a:gd name="connsiteX4" fmla="*/ 368489 w 368489"/>
                <a:gd name="connsiteY4" fmla="*/ 122830 h 134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489" h="134185">
                  <a:moveTo>
                    <a:pt x="0" y="0"/>
                  </a:moveTo>
                  <a:cubicBezTo>
                    <a:pt x="27295" y="4549"/>
                    <a:pt x="56343" y="3005"/>
                    <a:pt x="81886" y="13648"/>
                  </a:cubicBezTo>
                  <a:cubicBezTo>
                    <a:pt x="112168" y="26265"/>
                    <a:pt x="131131" y="64975"/>
                    <a:pt x="163773" y="68239"/>
                  </a:cubicBezTo>
                  <a:lnTo>
                    <a:pt x="300250" y="81887"/>
                  </a:lnTo>
                  <a:cubicBezTo>
                    <a:pt x="335116" y="134185"/>
                    <a:pt x="311143" y="122830"/>
                    <a:pt x="368489" y="12283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483893" y="4653887"/>
              <a:ext cx="286247" cy="154184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6885" name="TextBox 123"/>
          <p:cNvSpPr txBox="1">
            <a:spLocks noChangeArrowheads="1"/>
          </p:cNvSpPr>
          <p:nvPr/>
        </p:nvSpPr>
        <p:spPr bwMode="auto">
          <a:xfrm>
            <a:off x="5064125" y="2016126"/>
            <a:ext cx="26812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Boundary of force transfer into the plate from each bolt.</a:t>
            </a:r>
          </a:p>
        </p:txBody>
      </p:sp>
      <p:cxnSp>
        <p:nvCxnSpPr>
          <p:cNvPr id="36886" name="Straight Arrow Connector 126"/>
          <p:cNvCxnSpPr>
            <a:cxnSpLocks noChangeShapeType="1"/>
            <a:endCxn id="116" idx="2"/>
          </p:cNvCxnSpPr>
          <p:nvPr/>
        </p:nvCxnSpPr>
        <p:spPr bwMode="auto">
          <a:xfrm rot="5400000">
            <a:off x="4599782" y="2467769"/>
            <a:ext cx="765175" cy="109538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87" name="Straight Arrow Connector 128"/>
          <p:cNvCxnSpPr>
            <a:cxnSpLocks noChangeShapeType="1"/>
            <a:endCxn id="122" idx="1"/>
          </p:cNvCxnSpPr>
          <p:nvPr/>
        </p:nvCxnSpPr>
        <p:spPr bwMode="auto">
          <a:xfrm>
            <a:off x="4994276" y="2438401"/>
            <a:ext cx="511175" cy="492125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Slide Number Placeholder 4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FB5018-BA30-47A7-B3D2-F7676BDB71ED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34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7" name="Footer Placeholder 4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36890" name="Line 49"/>
          <p:cNvSpPr>
            <a:spLocks noChangeShapeType="1"/>
          </p:cNvSpPr>
          <p:nvPr/>
        </p:nvSpPr>
        <p:spPr bwMode="auto">
          <a:xfrm>
            <a:off x="5791201" y="2843214"/>
            <a:ext cx="4763" cy="981075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91" name="Freeform 50"/>
          <p:cNvSpPr>
            <a:spLocks/>
          </p:cNvSpPr>
          <p:nvPr/>
        </p:nvSpPr>
        <p:spPr bwMode="auto">
          <a:xfrm>
            <a:off x="3371851" y="2652714"/>
            <a:ext cx="2409825" cy="180975"/>
          </a:xfrm>
          <a:custGeom>
            <a:avLst/>
            <a:gdLst>
              <a:gd name="T0" fmla="*/ 0 w 1506"/>
              <a:gd name="T1" fmla="*/ 0 h 114"/>
              <a:gd name="T2" fmla="*/ 2147483647 w 1506"/>
              <a:gd name="T3" fmla="*/ 0 h 114"/>
              <a:gd name="T4" fmla="*/ 2147483647 w 1506"/>
              <a:gd name="T5" fmla="*/ 287297813 h 114"/>
              <a:gd name="T6" fmla="*/ 0 60000 65536"/>
              <a:gd name="T7" fmla="*/ 0 60000 65536"/>
              <a:gd name="T8" fmla="*/ 0 60000 65536"/>
              <a:gd name="T9" fmla="*/ 0 w 1506"/>
              <a:gd name="T10" fmla="*/ 0 h 114"/>
              <a:gd name="T11" fmla="*/ 1506 w 1506"/>
              <a:gd name="T12" fmla="*/ 114 h 1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6" h="114">
                <a:moveTo>
                  <a:pt x="0" y="0"/>
                </a:moveTo>
                <a:lnTo>
                  <a:pt x="1506" y="0"/>
                </a:lnTo>
                <a:lnTo>
                  <a:pt x="1506" y="11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92" name="Freeform 51"/>
          <p:cNvSpPr>
            <a:spLocks/>
          </p:cNvSpPr>
          <p:nvPr/>
        </p:nvSpPr>
        <p:spPr bwMode="auto">
          <a:xfrm>
            <a:off x="2995614" y="3832225"/>
            <a:ext cx="2795587" cy="209550"/>
          </a:xfrm>
          <a:custGeom>
            <a:avLst/>
            <a:gdLst>
              <a:gd name="T0" fmla="*/ 0 w 1755"/>
              <a:gd name="T1" fmla="*/ 332660625 h 132"/>
              <a:gd name="T2" fmla="*/ 2147483647 w 1755"/>
              <a:gd name="T3" fmla="*/ 332660625 h 132"/>
              <a:gd name="T4" fmla="*/ 2147483647 w 1755"/>
              <a:gd name="T5" fmla="*/ 0 h 132"/>
              <a:gd name="T6" fmla="*/ 0 60000 65536"/>
              <a:gd name="T7" fmla="*/ 0 60000 65536"/>
              <a:gd name="T8" fmla="*/ 0 60000 65536"/>
              <a:gd name="T9" fmla="*/ 0 w 1755"/>
              <a:gd name="T10" fmla="*/ 0 h 132"/>
              <a:gd name="T11" fmla="*/ 1755 w 1755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55" h="132">
                <a:moveTo>
                  <a:pt x="0" y="132"/>
                </a:moveTo>
                <a:lnTo>
                  <a:pt x="1755" y="132"/>
                </a:lnTo>
                <a:lnTo>
                  <a:pt x="1755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638425" y="2009776"/>
            <a:ext cx="5386388" cy="408146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lowchart: Document 34"/>
          <p:cNvSpPr>
            <a:spLocks noChangeArrowheads="1"/>
          </p:cNvSpPr>
          <p:nvPr/>
        </p:nvSpPr>
        <p:spPr bwMode="auto">
          <a:xfrm rot="-5400000">
            <a:off x="3698876" y="2486026"/>
            <a:ext cx="3003550" cy="2733675"/>
          </a:xfrm>
          <a:prstGeom prst="flowChartDocument">
            <a:avLst/>
          </a:prstGeom>
          <a:solidFill>
            <a:srgbClr val="C00000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446839" y="3749675"/>
            <a:ext cx="820737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4021139" y="3400425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672014" y="3405188"/>
            <a:ext cx="255587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343525" y="3405188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035425" y="3844925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6847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3578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899" name="TextBox 54"/>
          <p:cNvSpPr txBox="1">
            <a:spLocks noChangeArrowheads="1"/>
          </p:cNvSpPr>
          <p:nvPr/>
        </p:nvSpPr>
        <p:spPr bwMode="auto">
          <a:xfrm>
            <a:off x="6399213" y="326231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0" name="Freeform 59"/>
          <p:cNvSpPr/>
          <p:nvPr/>
        </p:nvSpPr>
        <p:spPr>
          <a:xfrm flipH="1">
            <a:off x="2928938" y="2152651"/>
            <a:ext cx="539750" cy="333851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1" name="Straight Connector 60"/>
          <p:cNvCxnSpPr/>
          <p:nvPr/>
        </p:nvCxnSpPr>
        <p:spPr>
          <a:xfrm rot="16200000" flipV="1">
            <a:off x="4372769" y="3818732"/>
            <a:ext cx="3003550" cy="68262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02" name="TextBox 63"/>
          <p:cNvSpPr txBox="1">
            <a:spLocks noChangeArrowheads="1"/>
          </p:cNvSpPr>
          <p:nvPr/>
        </p:nvSpPr>
        <p:spPr bwMode="auto">
          <a:xfrm>
            <a:off x="2619375" y="5457826"/>
            <a:ext cx="540543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At the rupture plane (right bolts) forces have not engaged the entire plate. </a:t>
            </a:r>
          </a:p>
        </p:txBody>
      </p:sp>
      <p:grpSp>
        <p:nvGrpSpPr>
          <p:cNvPr id="37903" name="Group 70"/>
          <p:cNvGrpSpPr>
            <a:grpSpLocks/>
          </p:cNvGrpSpPr>
          <p:nvPr/>
        </p:nvGrpSpPr>
        <p:grpSpPr bwMode="auto">
          <a:xfrm>
            <a:off x="4095750" y="3630614"/>
            <a:ext cx="298450" cy="211137"/>
            <a:chOff x="2486168" y="3954249"/>
            <a:chExt cx="297976" cy="211902"/>
          </a:xfrm>
        </p:grpSpPr>
        <p:sp>
          <p:nvSpPr>
            <p:cNvPr id="31" name="Freeform 30"/>
            <p:cNvSpPr/>
            <p:nvPr/>
          </p:nvSpPr>
          <p:spPr>
            <a:xfrm>
              <a:off x="2497263" y="4013199"/>
              <a:ext cx="286881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 flipV="1">
              <a:off x="2486168" y="3954249"/>
              <a:ext cx="286882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4148139" y="2595563"/>
            <a:ext cx="1862137" cy="806450"/>
          </a:xfrm>
          <a:custGeom>
            <a:avLst/>
            <a:gdLst>
              <a:gd name="connsiteX0" fmla="*/ 0 w 1861852"/>
              <a:gd name="connsiteY0" fmla="*/ 806657 h 806657"/>
              <a:gd name="connsiteX1" fmla="*/ 150125 w 1861852"/>
              <a:gd name="connsiteY1" fmla="*/ 765714 h 806657"/>
              <a:gd name="connsiteX2" fmla="*/ 191068 w 1861852"/>
              <a:gd name="connsiteY2" fmla="*/ 752066 h 806657"/>
              <a:gd name="connsiteX3" fmla="*/ 232012 w 1861852"/>
              <a:gd name="connsiteY3" fmla="*/ 738418 h 806657"/>
              <a:gd name="connsiteX4" fmla="*/ 300250 w 1861852"/>
              <a:gd name="connsiteY4" fmla="*/ 656531 h 806657"/>
              <a:gd name="connsiteX5" fmla="*/ 436728 w 1861852"/>
              <a:gd name="connsiteY5" fmla="*/ 615588 h 806657"/>
              <a:gd name="connsiteX6" fmla="*/ 477671 w 1861852"/>
              <a:gd name="connsiteY6" fmla="*/ 588293 h 806657"/>
              <a:gd name="connsiteX7" fmla="*/ 545910 w 1861852"/>
              <a:gd name="connsiteY7" fmla="*/ 520054 h 806657"/>
              <a:gd name="connsiteX8" fmla="*/ 655092 w 1861852"/>
              <a:gd name="connsiteY8" fmla="*/ 451815 h 806657"/>
              <a:gd name="connsiteX9" fmla="*/ 696035 w 1861852"/>
              <a:gd name="connsiteY9" fmla="*/ 424519 h 806657"/>
              <a:gd name="connsiteX10" fmla="*/ 900752 w 1861852"/>
              <a:gd name="connsiteY10" fmla="*/ 410872 h 806657"/>
              <a:gd name="connsiteX11" fmla="*/ 928047 w 1861852"/>
              <a:gd name="connsiteY11" fmla="*/ 369928 h 806657"/>
              <a:gd name="connsiteX12" fmla="*/ 1050877 w 1861852"/>
              <a:gd name="connsiteY12" fmla="*/ 301690 h 806657"/>
              <a:gd name="connsiteX13" fmla="*/ 1201003 w 1861852"/>
              <a:gd name="connsiteY13" fmla="*/ 288042 h 806657"/>
              <a:gd name="connsiteX14" fmla="*/ 1241946 w 1861852"/>
              <a:gd name="connsiteY14" fmla="*/ 274394 h 806657"/>
              <a:gd name="connsiteX15" fmla="*/ 1337480 w 1861852"/>
              <a:gd name="connsiteY15" fmla="*/ 165212 h 806657"/>
              <a:gd name="connsiteX16" fmla="*/ 1487606 w 1861852"/>
              <a:gd name="connsiteY16" fmla="*/ 151564 h 806657"/>
              <a:gd name="connsiteX17" fmla="*/ 1569492 w 1861852"/>
              <a:gd name="connsiteY17" fmla="*/ 110621 h 806657"/>
              <a:gd name="connsiteX18" fmla="*/ 1651379 w 1861852"/>
              <a:gd name="connsiteY18" fmla="*/ 83325 h 806657"/>
              <a:gd name="connsiteX19" fmla="*/ 1801504 w 1861852"/>
              <a:gd name="connsiteY19" fmla="*/ 15087 h 806657"/>
              <a:gd name="connsiteX20" fmla="*/ 1856095 w 1861852"/>
              <a:gd name="connsiteY20" fmla="*/ 1439 h 80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61852" h="806657">
                <a:moveTo>
                  <a:pt x="0" y="806657"/>
                </a:moveTo>
                <a:cubicBezTo>
                  <a:pt x="96448" y="787367"/>
                  <a:pt x="46236" y="800343"/>
                  <a:pt x="150125" y="765714"/>
                </a:cubicBezTo>
                <a:lnTo>
                  <a:pt x="191068" y="752066"/>
                </a:lnTo>
                <a:lnTo>
                  <a:pt x="232012" y="738418"/>
                </a:lnTo>
                <a:cubicBezTo>
                  <a:pt x="249000" y="712935"/>
                  <a:pt x="272435" y="671984"/>
                  <a:pt x="300250" y="656531"/>
                </a:cubicBezTo>
                <a:cubicBezTo>
                  <a:pt x="327432" y="641430"/>
                  <a:pt x="401488" y="624398"/>
                  <a:pt x="436728" y="615588"/>
                </a:cubicBezTo>
                <a:cubicBezTo>
                  <a:pt x="450376" y="606490"/>
                  <a:pt x="466073" y="599891"/>
                  <a:pt x="477671" y="588293"/>
                </a:cubicBezTo>
                <a:cubicBezTo>
                  <a:pt x="568656" y="497308"/>
                  <a:pt x="436730" y="592840"/>
                  <a:pt x="545910" y="520054"/>
                </a:cubicBezTo>
                <a:cubicBezTo>
                  <a:pt x="611389" y="421837"/>
                  <a:pt x="518663" y="542770"/>
                  <a:pt x="655092" y="451815"/>
                </a:cubicBezTo>
                <a:cubicBezTo>
                  <a:pt x="668740" y="442716"/>
                  <a:pt x="679856" y="427216"/>
                  <a:pt x="696035" y="424519"/>
                </a:cubicBezTo>
                <a:cubicBezTo>
                  <a:pt x="763495" y="413276"/>
                  <a:pt x="832513" y="415421"/>
                  <a:pt x="900752" y="410872"/>
                </a:cubicBezTo>
                <a:cubicBezTo>
                  <a:pt x="909850" y="397224"/>
                  <a:pt x="915703" y="380729"/>
                  <a:pt x="928047" y="369928"/>
                </a:cubicBezTo>
                <a:cubicBezTo>
                  <a:pt x="952445" y="348580"/>
                  <a:pt x="1009271" y="307634"/>
                  <a:pt x="1050877" y="301690"/>
                </a:cubicBezTo>
                <a:cubicBezTo>
                  <a:pt x="1100620" y="294584"/>
                  <a:pt x="1150961" y="292591"/>
                  <a:pt x="1201003" y="288042"/>
                </a:cubicBezTo>
                <a:cubicBezTo>
                  <a:pt x="1214651" y="283493"/>
                  <a:pt x="1231774" y="284566"/>
                  <a:pt x="1241946" y="274394"/>
                </a:cubicBezTo>
                <a:cubicBezTo>
                  <a:pt x="1267585" y="248755"/>
                  <a:pt x="1288267" y="175758"/>
                  <a:pt x="1337480" y="165212"/>
                </a:cubicBezTo>
                <a:cubicBezTo>
                  <a:pt x="1386613" y="154683"/>
                  <a:pt x="1437564" y="156113"/>
                  <a:pt x="1487606" y="151564"/>
                </a:cubicBezTo>
                <a:cubicBezTo>
                  <a:pt x="1636908" y="101799"/>
                  <a:pt x="1410772" y="181164"/>
                  <a:pt x="1569492" y="110621"/>
                </a:cubicBezTo>
                <a:cubicBezTo>
                  <a:pt x="1595784" y="98935"/>
                  <a:pt x="1627439" y="99285"/>
                  <a:pt x="1651379" y="83325"/>
                </a:cubicBezTo>
                <a:cubicBezTo>
                  <a:pt x="1769607" y="4506"/>
                  <a:pt x="1689047" y="43201"/>
                  <a:pt x="1801504" y="15087"/>
                </a:cubicBezTo>
                <a:cubicBezTo>
                  <a:pt x="1861852" y="0"/>
                  <a:pt x="1823289" y="1439"/>
                  <a:pt x="1856095" y="1439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4789489" y="2870201"/>
            <a:ext cx="1241425" cy="517525"/>
          </a:xfrm>
          <a:custGeom>
            <a:avLst/>
            <a:gdLst>
              <a:gd name="connsiteX0" fmla="*/ 0 w 1241947"/>
              <a:gd name="connsiteY0" fmla="*/ 518615 h 518615"/>
              <a:gd name="connsiteX1" fmla="*/ 27296 w 1241947"/>
              <a:gd name="connsiteY1" fmla="*/ 477672 h 518615"/>
              <a:gd name="connsiteX2" fmla="*/ 122830 w 1241947"/>
              <a:gd name="connsiteY2" fmla="*/ 409433 h 518615"/>
              <a:gd name="connsiteX3" fmla="*/ 163773 w 1241947"/>
              <a:gd name="connsiteY3" fmla="*/ 395785 h 518615"/>
              <a:gd name="connsiteX4" fmla="*/ 245660 w 1241947"/>
              <a:gd name="connsiteY4" fmla="*/ 341194 h 518615"/>
              <a:gd name="connsiteX5" fmla="*/ 300251 w 1241947"/>
              <a:gd name="connsiteY5" fmla="*/ 327546 h 518615"/>
              <a:gd name="connsiteX6" fmla="*/ 341194 w 1241947"/>
              <a:gd name="connsiteY6" fmla="*/ 313899 h 518615"/>
              <a:gd name="connsiteX7" fmla="*/ 423081 w 1241947"/>
              <a:gd name="connsiteY7" fmla="*/ 300251 h 518615"/>
              <a:gd name="connsiteX8" fmla="*/ 436729 w 1241947"/>
              <a:gd name="connsiteY8" fmla="*/ 259308 h 518615"/>
              <a:gd name="connsiteX9" fmla="*/ 477672 w 1241947"/>
              <a:gd name="connsiteY9" fmla="*/ 232012 h 518615"/>
              <a:gd name="connsiteX10" fmla="*/ 655093 w 1241947"/>
              <a:gd name="connsiteY10" fmla="*/ 204717 h 518615"/>
              <a:gd name="connsiteX11" fmla="*/ 736979 w 1241947"/>
              <a:gd name="connsiteY11" fmla="*/ 163773 h 518615"/>
              <a:gd name="connsiteX12" fmla="*/ 777923 w 1241947"/>
              <a:gd name="connsiteY12" fmla="*/ 136478 h 518615"/>
              <a:gd name="connsiteX13" fmla="*/ 1009935 w 1241947"/>
              <a:gd name="connsiteY13" fmla="*/ 109182 h 518615"/>
              <a:gd name="connsiteX14" fmla="*/ 1132765 w 1241947"/>
              <a:gd name="connsiteY14" fmla="*/ 68239 h 518615"/>
              <a:gd name="connsiteX15" fmla="*/ 1214651 w 1241947"/>
              <a:gd name="connsiteY15" fmla="*/ 40943 h 518615"/>
              <a:gd name="connsiteX16" fmla="*/ 1241947 w 1241947"/>
              <a:gd name="connsiteY16" fmla="*/ 0 h 5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41947" h="518615">
                <a:moveTo>
                  <a:pt x="0" y="518615"/>
                </a:moveTo>
                <a:cubicBezTo>
                  <a:pt x="9099" y="504967"/>
                  <a:pt x="15698" y="489270"/>
                  <a:pt x="27296" y="477672"/>
                </a:cubicBezTo>
                <a:cubicBezTo>
                  <a:pt x="33481" y="471487"/>
                  <a:pt x="107329" y="417184"/>
                  <a:pt x="122830" y="409433"/>
                </a:cubicBezTo>
                <a:cubicBezTo>
                  <a:pt x="135697" y="402999"/>
                  <a:pt x="151197" y="402771"/>
                  <a:pt x="163773" y="395785"/>
                </a:cubicBezTo>
                <a:cubicBezTo>
                  <a:pt x="192450" y="379853"/>
                  <a:pt x="213834" y="349151"/>
                  <a:pt x="245660" y="341194"/>
                </a:cubicBezTo>
                <a:cubicBezTo>
                  <a:pt x="263857" y="336645"/>
                  <a:pt x="282216" y="332699"/>
                  <a:pt x="300251" y="327546"/>
                </a:cubicBezTo>
                <a:cubicBezTo>
                  <a:pt x="314083" y="323594"/>
                  <a:pt x="327151" y="317020"/>
                  <a:pt x="341194" y="313899"/>
                </a:cubicBezTo>
                <a:cubicBezTo>
                  <a:pt x="368207" y="307896"/>
                  <a:pt x="395785" y="304800"/>
                  <a:pt x="423081" y="300251"/>
                </a:cubicBezTo>
                <a:cubicBezTo>
                  <a:pt x="427630" y="286603"/>
                  <a:pt x="427742" y="270542"/>
                  <a:pt x="436729" y="259308"/>
                </a:cubicBezTo>
                <a:cubicBezTo>
                  <a:pt x="446976" y="246500"/>
                  <a:pt x="463001" y="239348"/>
                  <a:pt x="477672" y="232012"/>
                </a:cubicBezTo>
                <a:cubicBezTo>
                  <a:pt x="526857" y="207419"/>
                  <a:pt x="615949" y="208631"/>
                  <a:pt x="655093" y="204717"/>
                </a:cubicBezTo>
                <a:cubicBezTo>
                  <a:pt x="772416" y="126500"/>
                  <a:pt x="623984" y="220270"/>
                  <a:pt x="736979" y="163773"/>
                </a:cubicBezTo>
                <a:cubicBezTo>
                  <a:pt x="751650" y="156438"/>
                  <a:pt x="762212" y="141191"/>
                  <a:pt x="777923" y="136478"/>
                </a:cubicBezTo>
                <a:cubicBezTo>
                  <a:pt x="808095" y="127427"/>
                  <a:pt x="998673" y="110308"/>
                  <a:pt x="1009935" y="109182"/>
                </a:cubicBezTo>
                <a:cubicBezTo>
                  <a:pt x="1085529" y="58787"/>
                  <a:pt x="1015084" y="97660"/>
                  <a:pt x="1132765" y="68239"/>
                </a:cubicBezTo>
                <a:cubicBezTo>
                  <a:pt x="1160678" y="61261"/>
                  <a:pt x="1214651" y="40943"/>
                  <a:pt x="1214651" y="40943"/>
                </a:cubicBezTo>
                <a:lnTo>
                  <a:pt x="1241947" y="0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5472113" y="3087689"/>
            <a:ext cx="627062" cy="314325"/>
          </a:xfrm>
          <a:custGeom>
            <a:avLst/>
            <a:gdLst>
              <a:gd name="connsiteX0" fmla="*/ 0 w 627797"/>
              <a:gd name="connsiteY0" fmla="*/ 313899 h 313899"/>
              <a:gd name="connsiteX1" fmla="*/ 54591 w 627797"/>
              <a:gd name="connsiteY1" fmla="*/ 300251 h 313899"/>
              <a:gd name="connsiteX2" fmla="*/ 136478 w 627797"/>
              <a:gd name="connsiteY2" fmla="*/ 245660 h 313899"/>
              <a:gd name="connsiteX3" fmla="*/ 177421 w 627797"/>
              <a:gd name="connsiteY3" fmla="*/ 232012 h 313899"/>
              <a:gd name="connsiteX4" fmla="*/ 218365 w 627797"/>
              <a:gd name="connsiteY4" fmla="*/ 204717 h 313899"/>
              <a:gd name="connsiteX5" fmla="*/ 300251 w 627797"/>
              <a:gd name="connsiteY5" fmla="*/ 177421 h 313899"/>
              <a:gd name="connsiteX6" fmla="*/ 409433 w 627797"/>
              <a:gd name="connsiteY6" fmla="*/ 150126 h 313899"/>
              <a:gd name="connsiteX7" fmla="*/ 436729 w 627797"/>
              <a:gd name="connsiteY7" fmla="*/ 109182 h 313899"/>
              <a:gd name="connsiteX8" fmla="*/ 518615 w 627797"/>
              <a:gd name="connsiteY8" fmla="*/ 68239 h 313899"/>
              <a:gd name="connsiteX9" fmla="*/ 545911 w 627797"/>
              <a:gd name="connsiteY9" fmla="*/ 27296 h 313899"/>
              <a:gd name="connsiteX10" fmla="*/ 627797 w 627797"/>
              <a:gd name="connsiteY10" fmla="*/ 0 h 31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7797" h="313899">
                <a:moveTo>
                  <a:pt x="0" y="313899"/>
                </a:moveTo>
                <a:cubicBezTo>
                  <a:pt x="18197" y="309350"/>
                  <a:pt x="37814" y="308639"/>
                  <a:pt x="54591" y="300251"/>
                </a:cubicBezTo>
                <a:cubicBezTo>
                  <a:pt x="83933" y="285580"/>
                  <a:pt x="105356" y="256034"/>
                  <a:pt x="136478" y="245660"/>
                </a:cubicBezTo>
                <a:cubicBezTo>
                  <a:pt x="150126" y="241111"/>
                  <a:pt x="164554" y="238446"/>
                  <a:pt x="177421" y="232012"/>
                </a:cubicBezTo>
                <a:cubicBezTo>
                  <a:pt x="192092" y="224677"/>
                  <a:pt x="203376" y="211379"/>
                  <a:pt x="218365" y="204717"/>
                </a:cubicBezTo>
                <a:cubicBezTo>
                  <a:pt x="244657" y="193032"/>
                  <a:pt x="272956" y="186520"/>
                  <a:pt x="300251" y="177421"/>
                </a:cubicBezTo>
                <a:cubicBezTo>
                  <a:pt x="363200" y="156437"/>
                  <a:pt x="327087" y="166594"/>
                  <a:pt x="409433" y="150126"/>
                </a:cubicBezTo>
                <a:cubicBezTo>
                  <a:pt x="418532" y="136478"/>
                  <a:pt x="425130" y="120781"/>
                  <a:pt x="436729" y="109182"/>
                </a:cubicBezTo>
                <a:cubicBezTo>
                  <a:pt x="463184" y="82727"/>
                  <a:pt x="485316" y="79339"/>
                  <a:pt x="518615" y="68239"/>
                </a:cubicBezTo>
                <a:cubicBezTo>
                  <a:pt x="527714" y="54591"/>
                  <a:pt x="532002" y="35989"/>
                  <a:pt x="545911" y="27296"/>
                </a:cubicBezTo>
                <a:cubicBezTo>
                  <a:pt x="570309" y="12047"/>
                  <a:pt x="627797" y="0"/>
                  <a:pt x="627797" y="0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7907" name="Group 71"/>
          <p:cNvGrpSpPr>
            <a:grpSpLocks/>
          </p:cNvGrpSpPr>
          <p:nvPr/>
        </p:nvGrpSpPr>
        <p:grpSpPr bwMode="auto">
          <a:xfrm>
            <a:off x="4794250" y="3632201"/>
            <a:ext cx="298450" cy="212725"/>
            <a:chOff x="2486168" y="3954249"/>
            <a:chExt cx="297976" cy="211902"/>
          </a:xfrm>
        </p:grpSpPr>
        <p:sp>
          <p:nvSpPr>
            <p:cNvPr id="73" name="Freeform 72"/>
            <p:cNvSpPr/>
            <p:nvPr/>
          </p:nvSpPr>
          <p:spPr>
            <a:xfrm>
              <a:off x="2497263" y="4012760"/>
              <a:ext cx="286881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flipV="1">
              <a:off x="2486168" y="3954249"/>
              <a:ext cx="286882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7908" name="Group 74"/>
          <p:cNvGrpSpPr>
            <a:grpSpLocks/>
          </p:cNvGrpSpPr>
          <p:nvPr/>
        </p:nvGrpSpPr>
        <p:grpSpPr bwMode="auto">
          <a:xfrm>
            <a:off x="5451475" y="3621089"/>
            <a:ext cx="298450" cy="212725"/>
            <a:chOff x="2486168" y="3954249"/>
            <a:chExt cx="297976" cy="211902"/>
          </a:xfrm>
        </p:grpSpPr>
        <p:sp>
          <p:nvSpPr>
            <p:cNvPr id="76" name="Freeform 75"/>
            <p:cNvSpPr/>
            <p:nvPr/>
          </p:nvSpPr>
          <p:spPr>
            <a:xfrm>
              <a:off x="2497263" y="4012759"/>
              <a:ext cx="286881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 flipV="1">
              <a:off x="2486168" y="3954249"/>
              <a:ext cx="286882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4175126" y="4084638"/>
            <a:ext cx="2265363" cy="1054100"/>
          </a:xfrm>
          <a:custGeom>
            <a:avLst/>
            <a:gdLst>
              <a:gd name="connsiteX0" fmla="*/ 0 w 2265528"/>
              <a:gd name="connsiteY0" fmla="*/ 0 h 1053754"/>
              <a:gd name="connsiteX1" fmla="*/ 40943 w 2265528"/>
              <a:gd name="connsiteY1" fmla="*/ 27295 h 1053754"/>
              <a:gd name="connsiteX2" fmla="*/ 109182 w 2265528"/>
              <a:gd name="connsiteY2" fmla="*/ 40943 h 1053754"/>
              <a:gd name="connsiteX3" fmla="*/ 136478 w 2265528"/>
              <a:gd name="connsiteY3" fmla="*/ 81886 h 1053754"/>
              <a:gd name="connsiteX4" fmla="*/ 177421 w 2265528"/>
              <a:gd name="connsiteY4" fmla="*/ 95534 h 1053754"/>
              <a:gd name="connsiteX5" fmla="*/ 272955 w 2265528"/>
              <a:gd name="connsiteY5" fmla="*/ 122830 h 1053754"/>
              <a:gd name="connsiteX6" fmla="*/ 300251 w 2265528"/>
              <a:gd name="connsiteY6" fmla="*/ 204716 h 1053754"/>
              <a:gd name="connsiteX7" fmla="*/ 382137 w 2265528"/>
              <a:gd name="connsiteY7" fmla="*/ 218364 h 1053754"/>
              <a:gd name="connsiteX8" fmla="*/ 532263 w 2265528"/>
              <a:gd name="connsiteY8" fmla="*/ 286603 h 1053754"/>
              <a:gd name="connsiteX9" fmla="*/ 614149 w 2265528"/>
              <a:gd name="connsiteY9" fmla="*/ 341194 h 1053754"/>
              <a:gd name="connsiteX10" fmla="*/ 627797 w 2265528"/>
              <a:gd name="connsiteY10" fmla="*/ 395785 h 1053754"/>
              <a:gd name="connsiteX11" fmla="*/ 682388 w 2265528"/>
              <a:gd name="connsiteY11" fmla="*/ 409433 h 1053754"/>
              <a:gd name="connsiteX12" fmla="*/ 832514 w 2265528"/>
              <a:gd name="connsiteY12" fmla="*/ 436728 h 1053754"/>
              <a:gd name="connsiteX13" fmla="*/ 873457 w 2265528"/>
              <a:gd name="connsiteY13" fmla="*/ 464024 h 1053754"/>
              <a:gd name="connsiteX14" fmla="*/ 968991 w 2265528"/>
              <a:gd name="connsiteY14" fmla="*/ 491319 h 1053754"/>
              <a:gd name="connsiteX15" fmla="*/ 1009934 w 2265528"/>
              <a:gd name="connsiteY15" fmla="*/ 518615 h 1053754"/>
              <a:gd name="connsiteX16" fmla="*/ 1091821 w 2265528"/>
              <a:gd name="connsiteY16" fmla="*/ 545910 h 1053754"/>
              <a:gd name="connsiteX17" fmla="*/ 1337481 w 2265528"/>
              <a:gd name="connsiteY17" fmla="*/ 586854 h 1053754"/>
              <a:gd name="connsiteX18" fmla="*/ 1351128 w 2265528"/>
              <a:gd name="connsiteY18" fmla="*/ 627797 h 1053754"/>
              <a:gd name="connsiteX19" fmla="*/ 1405720 w 2265528"/>
              <a:gd name="connsiteY19" fmla="*/ 668740 h 1053754"/>
              <a:gd name="connsiteX20" fmla="*/ 1460311 w 2265528"/>
              <a:gd name="connsiteY20" fmla="*/ 682388 h 1053754"/>
              <a:gd name="connsiteX21" fmla="*/ 1569493 w 2265528"/>
              <a:gd name="connsiteY21" fmla="*/ 736979 h 1053754"/>
              <a:gd name="connsiteX22" fmla="*/ 1624084 w 2265528"/>
              <a:gd name="connsiteY22" fmla="*/ 764274 h 1053754"/>
              <a:gd name="connsiteX23" fmla="*/ 1705970 w 2265528"/>
              <a:gd name="connsiteY23" fmla="*/ 818866 h 1053754"/>
              <a:gd name="connsiteX24" fmla="*/ 1787857 w 2265528"/>
              <a:gd name="connsiteY24" fmla="*/ 846161 h 1053754"/>
              <a:gd name="connsiteX25" fmla="*/ 1828800 w 2265528"/>
              <a:gd name="connsiteY25" fmla="*/ 873457 h 1053754"/>
              <a:gd name="connsiteX26" fmla="*/ 1910687 w 2265528"/>
              <a:gd name="connsiteY26" fmla="*/ 887104 h 1053754"/>
              <a:gd name="connsiteX27" fmla="*/ 1992573 w 2265528"/>
              <a:gd name="connsiteY27" fmla="*/ 914400 h 1053754"/>
              <a:gd name="connsiteX28" fmla="*/ 2033517 w 2265528"/>
              <a:gd name="connsiteY28" fmla="*/ 941695 h 1053754"/>
              <a:gd name="connsiteX29" fmla="*/ 2129051 w 2265528"/>
              <a:gd name="connsiteY29" fmla="*/ 968991 h 1053754"/>
              <a:gd name="connsiteX30" fmla="*/ 2169994 w 2265528"/>
              <a:gd name="connsiteY30" fmla="*/ 996286 h 1053754"/>
              <a:gd name="connsiteX31" fmla="*/ 2197290 w 2265528"/>
              <a:gd name="connsiteY31" fmla="*/ 1037230 h 1053754"/>
              <a:gd name="connsiteX32" fmla="*/ 2265528 w 2265528"/>
              <a:gd name="connsiteY32" fmla="*/ 1050877 h 105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65528" h="1053754">
                <a:moveTo>
                  <a:pt x="0" y="0"/>
                </a:moveTo>
                <a:cubicBezTo>
                  <a:pt x="13648" y="9098"/>
                  <a:pt x="25585" y="21536"/>
                  <a:pt x="40943" y="27295"/>
                </a:cubicBezTo>
                <a:cubicBezTo>
                  <a:pt x="62663" y="35440"/>
                  <a:pt x="89041" y="29434"/>
                  <a:pt x="109182" y="40943"/>
                </a:cubicBezTo>
                <a:cubicBezTo>
                  <a:pt x="123423" y="49081"/>
                  <a:pt x="123670" y="71639"/>
                  <a:pt x="136478" y="81886"/>
                </a:cubicBezTo>
                <a:cubicBezTo>
                  <a:pt x="147712" y="90873"/>
                  <a:pt x="163589" y="91582"/>
                  <a:pt x="177421" y="95534"/>
                </a:cubicBezTo>
                <a:cubicBezTo>
                  <a:pt x="297379" y="129808"/>
                  <a:pt x="174788" y="90107"/>
                  <a:pt x="272955" y="122830"/>
                </a:cubicBezTo>
                <a:cubicBezTo>
                  <a:pt x="282054" y="150125"/>
                  <a:pt x="271871" y="199986"/>
                  <a:pt x="300251" y="204716"/>
                </a:cubicBezTo>
                <a:cubicBezTo>
                  <a:pt x="327546" y="209265"/>
                  <a:pt x="355124" y="212361"/>
                  <a:pt x="382137" y="218364"/>
                </a:cubicBezTo>
                <a:cubicBezTo>
                  <a:pt x="425615" y="228026"/>
                  <a:pt x="512228" y="273246"/>
                  <a:pt x="532263" y="286603"/>
                </a:cubicBezTo>
                <a:lnTo>
                  <a:pt x="614149" y="341194"/>
                </a:lnTo>
                <a:cubicBezTo>
                  <a:pt x="618698" y="359391"/>
                  <a:pt x="614534" y="382522"/>
                  <a:pt x="627797" y="395785"/>
                </a:cubicBezTo>
                <a:cubicBezTo>
                  <a:pt x="641060" y="409048"/>
                  <a:pt x="664353" y="404280"/>
                  <a:pt x="682388" y="409433"/>
                </a:cubicBezTo>
                <a:cubicBezTo>
                  <a:pt x="780563" y="437483"/>
                  <a:pt x="651854" y="414145"/>
                  <a:pt x="832514" y="436728"/>
                </a:cubicBezTo>
                <a:cubicBezTo>
                  <a:pt x="846162" y="445827"/>
                  <a:pt x="858786" y="456688"/>
                  <a:pt x="873457" y="464024"/>
                </a:cubicBezTo>
                <a:cubicBezTo>
                  <a:pt x="893039" y="473815"/>
                  <a:pt x="951496" y="486945"/>
                  <a:pt x="968991" y="491319"/>
                </a:cubicBezTo>
                <a:cubicBezTo>
                  <a:pt x="982639" y="500418"/>
                  <a:pt x="994945" y="511953"/>
                  <a:pt x="1009934" y="518615"/>
                </a:cubicBezTo>
                <a:cubicBezTo>
                  <a:pt x="1036226" y="530300"/>
                  <a:pt x="1091821" y="545910"/>
                  <a:pt x="1091821" y="545910"/>
                </a:cubicBezTo>
                <a:cubicBezTo>
                  <a:pt x="1212997" y="626696"/>
                  <a:pt x="1019125" y="507265"/>
                  <a:pt x="1337481" y="586854"/>
                </a:cubicBezTo>
                <a:cubicBezTo>
                  <a:pt x="1351437" y="590343"/>
                  <a:pt x="1341918" y="616746"/>
                  <a:pt x="1351128" y="627797"/>
                </a:cubicBezTo>
                <a:cubicBezTo>
                  <a:pt x="1365690" y="645271"/>
                  <a:pt x="1385375" y="658568"/>
                  <a:pt x="1405720" y="668740"/>
                </a:cubicBezTo>
                <a:cubicBezTo>
                  <a:pt x="1422497" y="677128"/>
                  <a:pt x="1442997" y="675174"/>
                  <a:pt x="1460311" y="682388"/>
                </a:cubicBezTo>
                <a:cubicBezTo>
                  <a:pt x="1497871" y="698038"/>
                  <a:pt x="1533099" y="718782"/>
                  <a:pt x="1569493" y="736979"/>
                </a:cubicBezTo>
                <a:cubicBezTo>
                  <a:pt x="1587690" y="746077"/>
                  <a:pt x="1607156" y="752989"/>
                  <a:pt x="1624084" y="764274"/>
                </a:cubicBezTo>
                <a:cubicBezTo>
                  <a:pt x="1651379" y="782471"/>
                  <a:pt x="1674848" y="808492"/>
                  <a:pt x="1705970" y="818866"/>
                </a:cubicBezTo>
                <a:cubicBezTo>
                  <a:pt x="1733266" y="827964"/>
                  <a:pt x="1763917" y="830201"/>
                  <a:pt x="1787857" y="846161"/>
                </a:cubicBezTo>
                <a:cubicBezTo>
                  <a:pt x="1801505" y="855260"/>
                  <a:pt x="1813239" y="868270"/>
                  <a:pt x="1828800" y="873457"/>
                </a:cubicBezTo>
                <a:cubicBezTo>
                  <a:pt x="1855052" y="882208"/>
                  <a:pt x="1883391" y="882555"/>
                  <a:pt x="1910687" y="887104"/>
                </a:cubicBezTo>
                <a:cubicBezTo>
                  <a:pt x="1937982" y="896203"/>
                  <a:pt x="1968633" y="898441"/>
                  <a:pt x="1992573" y="914400"/>
                </a:cubicBezTo>
                <a:cubicBezTo>
                  <a:pt x="2006221" y="923498"/>
                  <a:pt x="2018441" y="935234"/>
                  <a:pt x="2033517" y="941695"/>
                </a:cubicBezTo>
                <a:cubicBezTo>
                  <a:pt x="2094735" y="967931"/>
                  <a:pt x="2075935" y="942433"/>
                  <a:pt x="2129051" y="968991"/>
                </a:cubicBezTo>
                <a:cubicBezTo>
                  <a:pt x="2143722" y="976326"/>
                  <a:pt x="2156346" y="987188"/>
                  <a:pt x="2169994" y="996286"/>
                </a:cubicBezTo>
                <a:cubicBezTo>
                  <a:pt x="2179093" y="1009934"/>
                  <a:pt x="2184482" y="1026983"/>
                  <a:pt x="2197290" y="1037230"/>
                </a:cubicBezTo>
                <a:cubicBezTo>
                  <a:pt x="2217945" y="1053754"/>
                  <a:pt x="2242137" y="1050877"/>
                  <a:pt x="2265528" y="1050877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843463" y="4054476"/>
            <a:ext cx="1693862" cy="741363"/>
          </a:xfrm>
          <a:custGeom>
            <a:avLst/>
            <a:gdLst>
              <a:gd name="connsiteX0" fmla="*/ 0 w 1692323"/>
              <a:gd name="connsiteY0" fmla="*/ 42813 h 741372"/>
              <a:gd name="connsiteX1" fmla="*/ 54591 w 1692323"/>
              <a:gd name="connsiteY1" fmla="*/ 56460 h 741372"/>
              <a:gd name="connsiteX2" fmla="*/ 259308 w 1692323"/>
              <a:gd name="connsiteY2" fmla="*/ 83756 h 741372"/>
              <a:gd name="connsiteX3" fmla="*/ 341194 w 1692323"/>
              <a:gd name="connsiteY3" fmla="*/ 151995 h 741372"/>
              <a:gd name="connsiteX4" fmla="*/ 477672 w 1692323"/>
              <a:gd name="connsiteY4" fmla="*/ 261177 h 741372"/>
              <a:gd name="connsiteX5" fmla="*/ 668741 w 1692323"/>
              <a:gd name="connsiteY5" fmla="*/ 274825 h 741372"/>
              <a:gd name="connsiteX6" fmla="*/ 723332 w 1692323"/>
              <a:gd name="connsiteY6" fmla="*/ 288472 h 741372"/>
              <a:gd name="connsiteX7" fmla="*/ 832514 w 1692323"/>
              <a:gd name="connsiteY7" fmla="*/ 315768 h 741372"/>
              <a:gd name="connsiteX8" fmla="*/ 873457 w 1692323"/>
              <a:gd name="connsiteY8" fmla="*/ 343063 h 741372"/>
              <a:gd name="connsiteX9" fmla="*/ 928048 w 1692323"/>
              <a:gd name="connsiteY9" fmla="*/ 424950 h 741372"/>
              <a:gd name="connsiteX10" fmla="*/ 941696 w 1692323"/>
              <a:gd name="connsiteY10" fmla="*/ 465893 h 741372"/>
              <a:gd name="connsiteX11" fmla="*/ 1105469 w 1692323"/>
              <a:gd name="connsiteY11" fmla="*/ 479541 h 741372"/>
              <a:gd name="connsiteX12" fmla="*/ 1160060 w 1692323"/>
              <a:gd name="connsiteY12" fmla="*/ 493189 h 741372"/>
              <a:gd name="connsiteX13" fmla="*/ 1201003 w 1692323"/>
              <a:gd name="connsiteY13" fmla="*/ 506837 h 741372"/>
              <a:gd name="connsiteX14" fmla="*/ 1269242 w 1692323"/>
              <a:gd name="connsiteY14" fmla="*/ 520484 h 741372"/>
              <a:gd name="connsiteX15" fmla="*/ 1323833 w 1692323"/>
              <a:gd name="connsiteY15" fmla="*/ 534132 h 741372"/>
              <a:gd name="connsiteX16" fmla="*/ 1364777 w 1692323"/>
              <a:gd name="connsiteY16" fmla="*/ 575075 h 741372"/>
              <a:gd name="connsiteX17" fmla="*/ 1392072 w 1692323"/>
              <a:gd name="connsiteY17" fmla="*/ 616019 h 741372"/>
              <a:gd name="connsiteX18" fmla="*/ 1433015 w 1692323"/>
              <a:gd name="connsiteY18" fmla="*/ 643314 h 741372"/>
              <a:gd name="connsiteX19" fmla="*/ 1596788 w 1692323"/>
              <a:gd name="connsiteY19" fmla="*/ 684257 h 741372"/>
              <a:gd name="connsiteX20" fmla="*/ 1692323 w 1692323"/>
              <a:gd name="connsiteY20" fmla="*/ 738848 h 74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92323" h="741372">
                <a:moveTo>
                  <a:pt x="0" y="42813"/>
                </a:moveTo>
                <a:cubicBezTo>
                  <a:pt x="18197" y="47362"/>
                  <a:pt x="35979" y="54134"/>
                  <a:pt x="54591" y="56460"/>
                </a:cubicBezTo>
                <a:cubicBezTo>
                  <a:pt x="268318" y="83175"/>
                  <a:pt x="157042" y="49667"/>
                  <a:pt x="259308" y="83756"/>
                </a:cubicBezTo>
                <a:cubicBezTo>
                  <a:pt x="445984" y="270432"/>
                  <a:pt x="170199" y="0"/>
                  <a:pt x="341194" y="151995"/>
                </a:cubicBezTo>
                <a:cubicBezTo>
                  <a:pt x="374235" y="181364"/>
                  <a:pt x="421881" y="251878"/>
                  <a:pt x="477672" y="261177"/>
                </a:cubicBezTo>
                <a:cubicBezTo>
                  <a:pt x="540655" y="271674"/>
                  <a:pt x="605051" y="270276"/>
                  <a:pt x="668741" y="274825"/>
                </a:cubicBezTo>
                <a:cubicBezTo>
                  <a:pt x="686938" y="279374"/>
                  <a:pt x="705022" y="284403"/>
                  <a:pt x="723332" y="288472"/>
                </a:cubicBezTo>
                <a:cubicBezTo>
                  <a:pt x="751365" y="294701"/>
                  <a:pt x="803248" y="301135"/>
                  <a:pt x="832514" y="315768"/>
                </a:cubicBezTo>
                <a:cubicBezTo>
                  <a:pt x="847185" y="323103"/>
                  <a:pt x="859809" y="333965"/>
                  <a:pt x="873457" y="343063"/>
                </a:cubicBezTo>
                <a:cubicBezTo>
                  <a:pt x="891654" y="370359"/>
                  <a:pt x="917674" y="393828"/>
                  <a:pt x="928048" y="424950"/>
                </a:cubicBezTo>
                <a:cubicBezTo>
                  <a:pt x="932597" y="438598"/>
                  <a:pt x="927946" y="461662"/>
                  <a:pt x="941696" y="465893"/>
                </a:cubicBezTo>
                <a:cubicBezTo>
                  <a:pt x="994054" y="482003"/>
                  <a:pt x="1050878" y="474992"/>
                  <a:pt x="1105469" y="479541"/>
                </a:cubicBezTo>
                <a:cubicBezTo>
                  <a:pt x="1123666" y="484090"/>
                  <a:pt x="1142025" y="488036"/>
                  <a:pt x="1160060" y="493189"/>
                </a:cubicBezTo>
                <a:cubicBezTo>
                  <a:pt x="1173892" y="497141"/>
                  <a:pt x="1187047" y="503348"/>
                  <a:pt x="1201003" y="506837"/>
                </a:cubicBezTo>
                <a:cubicBezTo>
                  <a:pt x="1223507" y="512463"/>
                  <a:pt x="1246598" y="515452"/>
                  <a:pt x="1269242" y="520484"/>
                </a:cubicBezTo>
                <a:cubicBezTo>
                  <a:pt x="1287552" y="524553"/>
                  <a:pt x="1305636" y="529583"/>
                  <a:pt x="1323833" y="534132"/>
                </a:cubicBezTo>
                <a:cubicBezTo>
                  <a:pt x="1337481" y="547780"/>
                  <a:pt x="1352421" y="560248"/>
                  <a:pt x="1364777" y="575075"/>
                </a:cubicBezTo>
                <a:cubicBezTo>
                  <a:pt x="1375278" y="587676"/>
                  <a:pt x="1380474" y="604420"/>
                  <a:pt x="1392072" y="616019"/>
                </a:cubicBezTo>
                <a:cubicBezTo>
                  <a:pt x="1403670" y="627617"/>
                  <a:pt x="1418026" y="636652"/>
                  <a:pt x="1433015" y="643314"/>
                </a:cubicBezTo>
                <a:cubicBezTo>
                  <a:pt x="1497901" y="672152"/>
                  <a:pt x="1528119" y="672813"/>
                  <a:pt x="1596788" y="684257"/>
                </a:cubicBezTo>
                <a:cubicBezTo>
                  <a:pt x="1682460" y="741372"/>
                  <a:pt x="1645870" y="738848"/>
                  <a:pt x="1692323" y="73884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526088" y="4084639"/>
            <a:ext cx="996950" cy="446087"/>
          </a:xfrm>
          <a:custGeom>
            <a:avLst/>
            <a:gdLst>
              <a:gd name="connsiteX0" fmla="*/ 0 w 996287"/>
              <a:gd name="connsiteY0" fmla="*/ 0 h 446378"/>
              <a:gd name="connsiteX1" fmla="*/ 191069 w 996287"/>
              <a:gd name="connsiteY1" fmla="*/ 13648 h 446378"/>
              <a:gd name="connsiteX2" fmla="*/ 272956 w 996287"/>
              <a:gd name="connsiteY2" fmla="*/ 40943 h 446378"/>
              <a:gd name="connsiteX3" fmla="*/ 395786 w 996287"/>
              <a:gd name="connsiteY3" fmla="*/ 136477 h 446378"/>
              <a:gd name="connsiteX4" fmla="*/ 436729 w 996287"/>
              <a:gd name="connsiteY4" fmla="*/ 163773 h 446378"/>
              <a:gd name="connsiteX5" fmla="*/ 477672 w 996287"/>
              <a:gd name="connsiteY5" fmla="*/ 191069 h 446378"/>
              <a:gd name="connsiteX6" fmla="*/ 641445 w 996287"/>
              <a:gd name="connsiteY6" fmla="*/ 232012 h 446378"/>
              <a:gd name="connsiteX7" fmla="*/ 723332 w 996287"/>
              <a:gd name="connsiteY7" fmla="*/ 286603 h 446378"/>
              <a:gd name="connsiteX8" fmla="*/ 900753 w 996287"/>
              <a:gd name="connsiteY8" fmla="*/ 327546 h 446378"/>
              <a:gd name="connsiteX9" fmla="*/ 941696 w 996287"/>
              <a:gd name="connsiteY9" fmla="*/ 382137 h 446378"/>
              <a:gd name="connsiteX10" fmla="*/ 955344 w 996287"/>
              <a:gd name="connsiteY10" fmla="*/ 436728 h 446378"/>
              <a:gd name="connsiteX11" fmla="*/ 996287 w 996287"/>
              <a:gd name="connsiteY11" fmla="*/ 436728 h 44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6287" h="446378">
                <a:moveTo>
                  <a:pt x="0" y="0"/>
                </a:moveTo>
                <a:cubicBezTo>
                  <a:pt x="63690" y="4549"/>
                  <a:pt x="127923" y="4176"/>
                  <a:pt x="191069" y="13648"/>
                </a:cubicBezTo>
                <a:cubicBezTo>
                  <a:pt x="219523" y="17916"/>
                  <a:pt x="272956" y="40943"/>
                  <a:pt x="272956" y="40943"/>
                </a:cubicBezTo>
                <a:cubicBezTo>
                  <a:pt x="337097" y="105084"/>
                  <a:pt x="297838" y="71178"/>
                  <a:pt x="395786" y="136477"/>
                </a:cubicBezTo>
                <a:lnTo>
                  <a:pt x="436729" y="163773"/>
                </a:lnTo>
                <a:cubicBezTo>
                  <a:pt x="450377" y="172872"/>
                  <a:pt x="462111" y="185882"/>
                  <a:pt x="477672" y="191069"/>
                </a:cubicBezTo>
                <a:cubicBezTo>
                  <a:pt x="585811" y="227114"/>
                  <a:pt x="531178" y="213634"/>
                  <a:pt x="641445" y="232012"/>
                </a:cubicBezTo>
                <a:lnTo>
                  <a:pt x="723332" y="286603"/>
                </a:lnTo>
                <a:cubicBezTo>
                  <a:pt x="802316" y="339258"/>
                  <a:pt x="747955" y="312266"/>
                  <a:pt x="900753" y="327546"/>
                </a:cubicBezTo>
                <a:cubicBezTo>
                  <a:pt x="914401" y="345743"/>
                  <a:pt x="931524" y="361792"/>
                  <a:pt x="941696" y="382137"/>
                </a:cubicBezTo>
                <a:cubicBezTo>
                  <a:pt x="950084" y="398914"/>
                  <a:pt x="942081" y="423465"/>
                  <a:pt x="955344" y="436728"/>
                </a:cubicBezTo>
                <a:cubicBezTo>
                  <a:pt x="964994" y="446378"/>
                  <a:pt x="982639" y="436728"/>
                  <a:pt x="996287" y="43672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0E1C772-E8BB-4C87-8712-B77A1787AE7E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35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4" name="Footer Placeholder 5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37914" name="Line 54"/>
          <p:cNvSpPr>
            <a:spLocks noChangeShapeType="1"/>
          </p:cNvSpPr>
          <p:nvPr/>
        </p:nvSpPr>
        <p:spPr bwMode="auto">
          <a:xfrm>
            <a:off x="3086101" y="5481638"/>
            <a:ext cx="28289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5" name="Line 55"/>
          <p:cNvSpPr>
            <a:spLocks noChangeShapeType="1"/>
          </p:cNvSpPr>
          <p:nvPr/>
        </p:nvSpPr>
        <p:spPr bwMode="auto">
          <a:xfrm>
            <a:off x="5910263" y="5367339"/>
            <a:ext cx="0" cy="128587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6" name="Line 56"/>
          <p:cNvSpPr>
            <a:spLocks noChangeShapeType="1"/>
          </p:cNvSpPr>
          <p:nvPr/>
        </p:nvSpPr>
        <p:spPr bwMode="auto">
          <a:xfrm flipH="1">
            <a:off x="3457575" y="2147888"/>
            <a:ext cx="2395538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17" name="Line 57"/>
          <p:cNvSpPr>
            <a:spLocks noChangeShapeType="1"/>
          </p:cNvSpPr>
          <p:nvPr/>
        </p:nvSpPr>
        <p:spPr bwMode="auto">
          <a:xfrm>
            <a:off x="5838825" y="2143125"/>
            <a:ext cx="0" cy="2095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8126414" y="2028826"/>
            <a:ext cx="2427287" cy="14144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Now consider a much wider plate.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638425" y="2009776"/>
            <a:ext cx="5386388" cy="408146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lowchart: Document 34"/>
          <p:cNvSpPr>
            <a:spLocks noChangeArrowheads="1"/>
          </p:cNvSpPr>
          <p:nvPr/>
        </p:nvSpPr>
        <p:spPr bwMode="auto">
          <a:xfrm rot="-5400000">
            <a:off x="3698876" y="2486026"/>
            <a:ext cx="3003550" cy="2733675"/>
          </a:xfrm>
          <a:prstGeom prst="flowChartDocument">
            <a:avLst/>
          </a:prstGeom>
          <a:solidFill>
            <a:srgbClr val="C00000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446839" y="3749675"/>
            <a:ext cx="820737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4021139" y="3400425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672014" y="3405188"/>
            <a:ext cx="255587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343525" y="3405188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035425" y="3844925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6847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3578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3" name="TextBox 54"/>
          <p:cNvSpPr txBox="1">
            <a:spLocks noChangeArrowheads="1"/>
          </p:cNvSpPr>
          <p:nvPr/>
        </p:nvSpPr>
        <p:spPr bwMode="auto">
          <a:xfrm>
            <a:off x="6399213" y="326231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1" name="Straight Connector 60"/>
          <p:cNvCxnSpPr/>
          <p:nvPr/>
        </p:nvCxnSpPr>
        <p:spPr>
          <a:xfrm rot="16200000" flipV="1">
            <a:off x="4372769" y="3818732"/>
            <a:ext cx="3003550" cy="68262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5" name="TextBox 63"/>
          <p:cNvSpPr txBox="1">
            <a:spLocks noChangeArrowheads="1"/>
          </p:cNvSpPr>
          <p:nvPr/>
        </p:nvSpPr>
        <p:spPr bwMode="auto">
          <a:xfrm>
            <a:off x="2619375" y="5457825"/>
            <a:ext cx="540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At rupture plane (right bolts) forces have not engaged the entire plate. </a:t>
            </a:r>
          </a:p>
        </p:txBody>
      </p:sp>
      <p:grpSp>
        <p:nvGrpSpPr>
          <p:cNvPr id="38926" name="Group 70"/>
          <p:cNvGrpSpPr>
            <a:grpSpLocks/>
          </p:cNvGrpSpPr>
          <p:nvPr/>
        </p:nvGrpSpPr>
        <p:grpSpPr bwMode="auto">
          <a:xfrm>
            <a:off x="4095750" y="3630614"/>
            <a:ext cx="298450" cy="211137"/>
            <a:chOff x="2486168" y="3954249"/>
            <a:chExt cx="297976" cy="211902"/>
          </a:xfrm>
        </p:grpSpPr>
        <p:sp>
          <p:nvSpPr>
            <p:cNvPr id="31" name="Freeform 30"/>
            <p:cNvSpPr/>
            <p:nvPr/>
          </p:nvSpPr>
          <p:spPr>
            <a:xfrm>
              <a:off x="2497263" y="4013199"/>
              <a:ext cx="286881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 flipV="1">
              <a:off x="2486168" y="3954249"/>
              <a:ext cx="286882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4148139" y="2595563"/>
            <a:ext cx="1862137" cy="806450"/>
          </a:xfrm>
          <a:custGeom>
            <a:avLst/>
            <a:gdLst>
              <a:gd name="connsiteX0" fmla="*/ 0 w 1861852"/>
              <a:gd name="connsiteY0" fmla="*/ 806657 h 806657"/>
              <a:gd name="connsiteX1" fmla="*/ 150125 w 1861852"/>
              <a:gd name="connsiteY1" fmla="*/ 765714 h 806657"/>
              <a:gd name="connsiteX2" fmla="*/ 191068 w 1861852"/>
              <a:gd name="connsiteY2" fmla="*/ 752066 h 806657"/>
              <a:gd name="connsiteX3" fmla="*/ 232012 w 1861852"/>
              <a:gd name="connsiteY3" fmla="*/ 738418 h 806657"/>
              <a:gd name="connsiteX4" fmla="*/ 300250 w 1861852"/>
              <a:gd name="connsiteY4" fmla="*/ 656531 h 806657"/>
              <a:gd name="connsiteX5" fmla="*/ 436728 w 1861852"/>
              <a:gd name="connsiteY5" fmla="*/ 615588 h 806657"/>
              <a:gd name="connsiteX6" fmla="*/ 477671 w 1861852"/>
              <a:gd name="connsiteY6" fmla="*/ 588293 h 806657"/>
              <a:gd name="connsiteX7" fmla="*/ 545910 w 1861852"/>
              <a:gd name="connsiteY7" fmla="*/ 520054 h 806657"/>
              <a:gd name="connsiteX8" fmla="*/ 655092 w 1861852"/>
              <a:gd name="connsiteY8" fmla="*/ 451815 h 806657"/>
              <a:gd name="connsiteX9" fmla="*/ 696035 w 1861852"/>
              <a:gd name="connsiteY9" fmla="*/ 424519 h 806657"/>
              <a:gd name="connsiteX10" fmla="*/ 900752 w 1861852"/>
              <a:gd name="connsiteY10" fmla="*/ 410872 h 806657"/>
              <a:gd name="connsiteX11" fmla="*/ 928047 w 1861852"/>
              <a:gd name="connsiteY11" fmla="*/ 369928 h 806657"/>
              <a:gd name="connsiteX12" fmla="*/ 1050877 w 1861852"/>
              <a:gd name="connsiteY12" fmla="*/ 301690 h 806657"/>
              <a:gd name="connsiteX13" fmla="*/ 1201003 w 1861852"/>
              <a:gd name="connsiteY13" fmla="*/ 288042 h 806657"/>
              <a:gd name="connsiteX14" fmla="*/ 1241946 w 1861852"/>
              <a:gd name="connsiteY14" fmla="*/ 274394 h 806657"/>
              <a:gd name="connsiteX15" fmla="*/ 1337480 w 1861852"/>
              <a:gd name="connsiteY15" fmla="*/ 165212 h 806657"/>
              <a:gd name="connsiteX16" fmla="*/ 1487606 w 1861852"/>
              <a:gd name="connsiteY16" fmla="*/ 151564 h 806657"/>
              <a:gd name="connsiteX17" fmla="*/ 1569492 w 1861852"/>
              <a:gd name="connsiteY17" fmla="*/ 110621 h 806657"/>
              <a:gd name="connsiteX18" fmla="*/ 1651379 w 1861852"/>
              <a:gd name="connsiteY18" fmla="*/ 83325 h 806657"/>
              <a:gd name="connsiteX19" fmla="*/ 1801504 w 1861852"/>
              <a:gd name="connsiteY19" fmla="*/ 15087 h 806657"/>
              <a:gd name="connsiteX20" fmla="*/ 1856095 w 1861852"/>
              <a:gd name="connsiteY20" fmla="*/ 1439 h 80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61852" h="806657">
                <a:moveTo>
                  <a:pt x="0" y="806657"/>
                </a:moveTo>
                <a:cubicBezTo>
                  <a:pt x="96448" y="787367"/>
                  <a:pt x="46236" y="800343"/>
                  <a:pt x="150125" y="765714"/>
                </a:cubicBezTo>
                <a:lnTo>
                  <a:pt x="191068" y="752066"/>
                </a:lnTo>
                <a:lnTo>
                  <a:pt x="232012" y="738418"/>
                </a:lnTo>
                <a:cubicBezTo>
                  <a:pt x="249000" y="712935"/>
                  <a:pt x="272435" y="671984"/>
                  <a:pt x="300250" y="656531"/>
                </a:cubicBezTo>
                <a:cubicBezTo>
                  <a:pt x="327432" y="641430"/>
                  <a:pt x="401488" y="624398"/>
                  <a:pt x="436728" y="615588"/>
                </a:cubicBezTo>
                <a:cubicBezTo>
                  <a:pt x="450376" y="606490"/>
                  <a:pt x="466073" y="599891"/>
                  <a:pt x="477671" y="588293"/>
                </a:cubicBezTo>
                <a:cubicBezTo>
                  <a:pt x="568656" y="497308"/>
                  <a:pt x="436730" y="592840"/>
                  <a:pt x="545910" y="520054"/>
                </a:cubicBezTo>
                <a:cubicBezTo>
                  <a:pt x="611389" y="421837"/>
                  <a:pt x="518663" y="542770"/>
                  <a:pt x="655092" y="451815"/>
                </a:cubicBezTo>
                <a:cubicBezTo>
                  <a:pt x="668740" y="442716"/>
                  <a:pt x="679856" y="427216"/>
                  <a:pt x="696035" y="424519"/>
                </a:cubicBezTo>
                <a:cubicBezTo>
                  <a:pt x="763495" y="413276"/>
                  <a:pt x="832513" y="415421"/>
                  <a:pt x="900752" y="410872"/>
                </a:cubicBezTo>
                <a:cubicBezTo>
                  <a:pt x="909850" y="397224"/>
                  <a:pt x="915703" y="380729"/>
                  <a:pt x="928047" y="369928"/>
                </a:cubicBezTo>
                <a:cubicBezTo>
                  <a:pt x="952445" y="348580"/>
                  <a:pt x="1009271" y="307634"/>
                  <a:pt x="1050877" y="301690"/>
                </a:cubicBezTo>
                <a:cubicBezTo>
                  <a:pt x="1100620" y="294584"/>
                  <a:pt x="1150961" y="292591"/>
                  <a:pt x="1201003" y="288042"/>
                </a:cubicBezTo>
                <a:cubicBezTo>
                  <a:pt x="1214651" y="283493"/>
                  <a:pt x="1231774" y="284566"/>
                  <a:pt x="1241946" y="274394"/>
                </a:cubicBezTo>
                <a:cubicBezTo>
                  <a:pt x="1267585" y="248755"/>
                  <a:pt x="1288267" y="175758"/>
                  <a:pt x="1337480" y="165212"/>
                </a:cubicBezTo>
                <a:cubicBezTo>
                  <a:pt x="1386613" y="154683"/>
                  <a:pt x="1437564" y="156113"/>
                  <a:pt x="1487606" y="151564"/>
                </a:cubicBezTo>
                <a:cubicBezTo>
                  <a:pt x="1636908" y="101799"/>
                  <a:pt x="1410772" y="181164"/>
                  <a:pt x="1569492" y="110621"/>
                </a:cubicBezTo>
                <a:cubicBezTo>
                  <a:pt x="1595784" y="98935"/>
                  <a:pt x="1627439" y="99285"/>
                  <a:pt x="1651379" y="83325"/>
                </a:cubicBezTo>
                <a:cubicBezTo>
                  <a:pt x="1769607" y="4506"/>
                  <a:pt x="1689047" y="43201"/>
                  <a:pt x="1801504" y="15087"/>
                </a:cubicBezTo>
                <a:cubicBezTo>
                  <a:pt x="1861852" y="0"/>
                  <a:pt x="1823289" y="1439"/>
                  <a:pt x="1856095" y="1439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4789489" y="2870201"/>
            <a:ext cx="1241425" cy="517525"/>
          </a:xfrm>
          <a:custGeom>
            <a:avLst/>
            <a:gdLst>
              <a:gd name="connsiteX0" fmla="*/ 0 w 1241947"/>
              <a:gd name="connsiteY0" fmla="*/ 518615 h 518615"/>
              <a:gd name="connsiteX1" fmla="*/ 27296 w 1241947"/>
              <a:gd name="connsiteY1" fmla="*/ 477672 h 518615"/>
              <a:gd name="connsiteX2" fmla="*/ 122830 w 1241947"/>
              <a:gd name="connsiteY2" fmla="*/ 409433 h 518615"/>
              <a:gd name="connsiteX3" fmla="*/ 163773 w 1241947"/>
              <a:gd name="connsiteY3" fmla="*/ 395785 h 518615"/>
              <a:gd name="connsiteX4" fmla="*/ 245660 w 1241947"/>
              <a:gd name="connsiteY4" fmla="*/ 341194 h 518615"/>
              <a:gd name="connsiteX5" fmla="*/ 300251 w 1241947"/>
              <a:gd name="connsiteY5" fmla="*/ 327546 h 518615"/>
              <a:gd name="connsiteX6" fmla="*/ 341194 w 1241947"/>
              <a:gd name="connsiteY6" fmla="*/ 313899 h 518615"/>
              <a:gd name="connsiteX7" fmla="*/ 423081 w 1241947"/>
              <a:gd name="connsiteY7" fmla="*/ 300251 h 518615"/>
              <a:gd name="connsiteX8" fmla="*/ 436729 w 1241947"/>
              <a:gd name="connsiteY8" fmla="*/ 259308 h 518615"/>
              <a:gd name="connsiteX9" fmla="*/ 477672 w 1241947"/>
              <a:gd name="connsiteY9" fmla="*/ 232012 h 518615"/>
              <a:gd name="connsiteX10" fmla="*/ 655093 w 1241947"/>
              <a:gd name="connsiteY10" fmla="*/ 204717 h 518615"/>
              <a:gd name="connsiteX11" fmla="*/ 736979 w 1241947"/>
              <a:gd name="connsiteY11" fmla="*/ 163773 h 518615"/>
              <a:gd name="connsiteX12" fmla="*/ 777923 w 1241947"/>
              <a:gd name="connsiteY12" fmla="*/ 136478 h 518615"/>
              <a:gd name="connsiteX13" fmla="*/ 1009935 w 1241947"/>
              <a:gd name="connsiteY13" fmla="*/ 109182 h 518615"/>
              <a:gd name="connsiteX14" fmla="*/ 1132765 w 1241947"/>
              <a:gd name="connsiteY14" fmla="*/ 68239 h 518615"/>
              <a:gd name="connsiteX15" fmla="*/ 1214651 w 1241947"/>
              <a:gd name="connsiteY15" fmla="*/ 40943 h 518615"/>
              <a:gd name="connsiteX16" fmla="*/ 1241947 w 1241947"/>
              <a:gd name="connsiteY16" fmla="*/ 0 h 5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41947" h="518615">
                <a:moveTo>
                  <a:pt x="0" y="518615"/>
                </a:moveTo>
                <a:cubicBezTo>
                  <a:pt x="9099" y="504967"/>
                  <a:pt x="15698" y="489270"/>
                  <a:pt x="27296" y="477672"/>
                </a:cubicBezTo>
                <a:cubicBezTo>
                  <a:pt x="33481" y="471487"/>
                  <a:pt x="107329" y="417184"/>
                  <a:pt x="122830" y="409433"/>
                </a:cubicBezTo>
                <a:cubicBezTo>
                  <a:pt x="135697" y="402999"/>
                  <a:pt x="151197" y="402771"/>
                  <a:pt x="163773" y="395785"/>
                </a:cubicBezTo>
                <a:cubicBezTo>
                  <a:pt x="192450" y="379853"/>
                  <a:pt x="213834" y="349151"/>
                  <a:pt x="245660" y="341194"/>
                </a:cubicBezTo>
                <a:cubicBezTo>
                  <a:pt x="263857" y="336645"/>
                  <a:pt x="282216" y="332699"/>
                  <a:pt x="300251" y="327546"/>
                </a:cubicBezTo>
                <a:cubicBezTo>
                  <a:pt x="314083" y="323594"/>
                  <a:pt x="327151" y="317020"/>
                  <a:pt x="341194" y="313899"/>
                </a:cubicBezTo>
                <a:cubicBezTo>
                  <a:pt x="368207" y="307896"/>
                  <a:pt x="395785" y="304800"/>
                  <a:pt x="423081" y="300251"/>
                </a:cubicBezTo>
                <a:cubicBezTo>
                  <a:pt x="427630" y="286603"/>
                  <a:pt x="427742" y="270542"/>
                  <a:pt x="436729" y="259308"/>
                </a:cubicBezTo>
                <a:cubicBezTo>
                  <a:pt x="446976" y="246500"/>
                  <a:pt x="463001" y="239348"/>
                  <a:pt x="477672" y="232012"/>
                </a:cubicBezTo>
                <a:cubicBezTo>
                  <a:pt x="526857" y="207419"/>
                  <a:pt x="615949" y="208631"/>
                  <a:pt x="655093" y="204717"/>
                </a:cubicBezTo>
                <a:cubicBezTo>
                  <a:pt x="772416" y="126500"/>
                  <a:pt x="623984" y="220270"/>
                  <a:pt x="736979" y="163773"/>
                </a:cubicBezTo>
                <a:cubicBezTo>
                  <a:pt x="751650" y="156438"/>
                  <a:pt x="762212" y="141191"/>
                  <a:pt x="777923" y="136478"/>
                </a:cubicBezTo>
                <a:cubicBezTo>
                  <a:pt x="808095" y="127427"/>
                  <a:pt x="998673" y="110308"/>
                  <a:pt x="1009935" y="109182"/>
                </a:cubicBezTo>
                <a:cubicBezTo>
                  <a:pt x="1085529" y="58787"/>
                  <a:pt x="1015084" y="97660"/>
                  <a:pt x="1132765" y="68239"/>
                </a:cubicBezTo>
                <a:cubicBezTo>
                  <a:pt x="1160678" y="61261"/>
                  <a:pt x="1214651" y="40943"/>
                  <a:pt x="1214651" y="40943"/>
                </a:cubicBezTo>
                <a:lnTo>
                  <a:pt x="1241947" y="0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5472113" y="3087689"/>
            <a:ext cx="627062" cy="314325"/>
          </a:xfrm>
          <a:custGeom>
            <a:avLst/>
            <a:gdLst>
              <a:gd name="connsiteX0" fmla="*/ 0 w 627797"/>
              <a:gd name="connsiteY0" fmla="*/ 313899 h 313899"/>
              <a:gd name="connsiteX1" fmla="*/ 54591 w 627797"/>
              <a:gd name="connsiteY1" fmla="*/ 300251 h 313899"/>
              <a:gd name="connsiteX2" fmla="*/ 136478 w 627797"/>
              <a:gd name="connsiteY2" fmla="*/ 245660 h 313899"/>
              <a:gd name="connsiteX3" fmla="*/ 177421 w 627797"/>
              <a:gd name="connsiteY3" fmla="*/ 232012 h 313899"/>
              <a:gd name="connsiteX4" fmla="*/ 218365 w 627797"/>
              <a:gd name="connsiteY4" fmla="*/ 204717 h 313899"/>
              <a:gd name="connsiteX5" fmla="*/ 300251 w 627797"/>
              <a:gd name="connsiteY5" fmla="*/ 177421 h 313899"/>
              <a:gd name="connsiteX6" fmla="*/ 409433 w 627797"/>
              <a:gd name="connsiteY6" fmla="*/ 150126 h 313899"/>
              <a:gd name="connsiteX7" fmla="*/ 436729 w 627797"/>
              <a:gd name="connsiteY7" fmla="*/ 109182 h 313899"/>
              <a:gd name="connsiteX8" fmla="*/ 518615 w 627797"/>
              <a:gd name="connsiteY8" fmla="*/ 68239 h 313899"/>
              <a:gd name="connsiteX9" fmla="*/ 545911 w 627797"/>
              <a:gd name="connsiteY9" fmla="*/ 27296 h 313899"/>
              <a:gd name="connsiteX10" fmla="*/ 627797 w 627797"/>
              <a:gd name="connsiteY10" fmla="*/ 0 h 31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7797" h="313899">
                <a:moveTo>
                  <a:pt x="0" y="313899"/>
                </a:moveTo>
                <a:cubicBezTo>
                  <a:pt x="18197" y="309350"/>
                  <a:pt x="37814" y="308639"/>
                  <a:pt x="54591" y="300251"/>
                </a:cubicBezTo>
                <a:cubicBezTo>
                  <a:pt x="83933" y="285580"/>
                  <a:pt x="105356" y="256034"/>
                  <a:pt x="136478" y="245660"/>
                </a:cubicBezTo>
                <a:cubicBezTo>
                  <a:pt x="150126" y="241111"/>
                  <a:pt x="164554" y="238446"/>
                  <a:pt x="177421" y="232012"/>
                </a:cubicBezTo>
                <a:cubicBezTo>
                  <a:pt x="192092" y="224677"/>
                  <a:pt x="203376" y="211379"/>
                  <a:pt x="218365" y="204717"/>
                </a:cubicBezTo>
                <a:cubicBezTo>
                  <a:pt x="244657" y="193032"/>
                  <a:pt x="272956" y="186520"/>
                  <a:pt x="300251" y="177421"/>
                </a:cubicBezTo>
                <a:cubicBezTo>
                  <a:pt x="363200" y="156437"/>
                  <a:pt x="327087" y="166594"/>
                  <a:pt x="409433" y="150126"/>
                </a:cubicBezTo>
                <a:cubicBezTo>
                  <a:pt x="418532" y="136478"/>
                  <a:pt x="425130" y="120781"/>
                  <a:pt x="436729" y="109182"/>
                </a:cubicBezTo>
                <a:cubicBezTo>
                  <a:pt x="463184" y="82727"/>
                  <a:pt x="485316" y="79339"/>
                  <a:pt x="518615" y="68239"/>
                </a:cubicBezTo>
                <a:cubicBezTo>
                  <a:pt x="527714" y="54591"/>
                  <a:pt x="532002" y="35989"/>
                  <a:pt x="545911" y="27296"/>
                </a:cubicBezTo>
                <a:cubicBezTo>
                  <a:pt x="570309" y="12047"/>
                  <a:pt x="627797" y="0"/>
                  <a:pt x="627797" y="0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8930" name="Group 71"/>
          <p:cNvGrpSpPr>
            <a:grpSpLocks/>
          </p:cNvGrpSpPr>
          <p:nvPr/>
        </p:nvGrpSpPr>
        <p:grpSpPr bwMode="auto">
          <a:xfrm>
            <a:off x="4794250" y="3632201"/>
            <a:ext cx="298450" cy="212725"/>
            <a:chOff x="2486168" y="3954249"/>
            <a:chExt cx="297976" cy="211902"/>
          </a:xfrm>
        </p:grpSpPr>
        <p:sp>
          <p:nvSpPr>
            <p:cNvPr id="73" name="Freeform 72"/>
            <p:cNvSpPr/>
            <p:nvPr/>
          </p:nvSpPr>
          <p:spPr>
            <a:xfrm>
              <a:off x="2497263" y="4012760"/>
              <a:ext cx="286881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flipV="1">
              <a:off x="2486168" y="3954249"/>
              <a:ext cx="286882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8931" name="Group 74"/>
          <p:cNvGrpSpPr>
            <a:grpSpLocks/>
          </p:cNvGrpSpPr>
          <p:nvPr/>
        </p:nvGrpSpPr>
        <p:grpSpPr bwMode="auto">
          <a:xfrm>
            <a:off x="5451475" y="3621089"/>
            <a:ext cx="298450" cy="212725"/>
            <a:chOff x="2486168" y="3954249"/>
            <a:chExt cx="297976" cy="211902"/>
          </a:xfrm>
        </p:grpSpPr>
        <p:sp>
          <p:nvSpPr>
            <p:cNvPr id="76" name="Freeform 75"/>
            <p:cNvSpPr/>
            <p:nvPr/>
          </p:nvSpPr>
          <p:spPr>
            <a:xfrm>
              <a:off x="2497263" y="4012759"/>
              <a:ext cx="286881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 flipV="1">
              <a:off x="2486168" y="3954249"/>
              <a:ext cx="286882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4175126" y="4084638"/>
            <a:ext cx="2265363" cy="1054100"/>
          </a:xfrm>
          <a:custGeom>
            <a:avLst/>
            <a:gdLst>
              <a:gd name="connsiteX0" fmla="*/ 0 w 2265528"/>
              <a:gd name="connsiteY0" fmla="*/ 0 h 1053754"/>
              <a:gd name="connsiteX1" fmla="*/ 40943 w 2265528"/>
              <a:gd name="connsiteY1" fmla="*/ 27295 h 1053754"/>
              <a:gd name="connsiteX2" fmla="*/ 109182 w 2265528"/>
              <a:gd name="connsiteY2" fmla="*/ 40943 h 1053754"/>
              <a:gd name="connsiteX3" fmla="*/ 136478 w 2265528"/>
              <a:gd name="connsiteY3" fmla="*/ 81886 h 1053754"/>
              <a:gd name="connsiteX4" fmla="*/ 177421 w 2265528"/>
              <a:gd name="connsiteY4" fmla="*/ 95534 h 1053754"/>
              <a:gd name="connsiteX5" fmla="*/ 272955 w 2265528"/>
              <a:gd name="connsiteY5" fmla="*/ 122830 h 1053754"/>
              <a:gd name="connsiteX6" fmla="*/ 300251 w 2265528"/>
              <a:gd name="connsiteY6" fmla="*/ 204716 h 1053754"/>
              <a:gd name="connsiteX7" fmla="*/ 382137 w 2265528"/>
              <a:gd name="connsiteY7" fmla="*/ 218364 h 1053754"/>
              <a:gd name="connsiteX8" fmla="*/ 532263 w 2265528"/>
              <a:gd name="connsiteY8" fmla="*/ 286603 h 1053754"/>
              <a:gd name="connsiteX9" fmla="*/ 614149 w 2265528"/>
              <a:gd name="connsiteY9" fmla="*/ 341194 h 1053754"/>
              <a:gd name="connsiteX10" fmla="*/ 627797 w 2265528"/>
              <a:gd name="connsiteY10" fmla="*/ 395785 h 1053754"/>
              <a:gd name="connsiteX11" fmla="*/ 682388 w 2265528"/>
              <a:gd name="connsiteY11" fmla="*/ 409433 h 1053754"/>
              <a:gd name="connsiteX12" fmla="*/ 832514 w 2265528"/>
              <a:gd name="connsiteY12" fmla="*/ 436728 h 1053754"/>
              <a:gd name="connsiteX13" fmla="*/ 873457 w 2265528"/>
              <a:gd name="connsiteY13" fmla="*/ 464024 h 1053754"/>
              <a:gd name="connsiteX14" fmla="*/ 968991 w 2265528"/>
              <a:gd name="connsiteY14" fmla="*/ 491319 h 1053754"/>
              <a:gd name="connsiteX15" fmla="*/ 1009934 w 2265528"/>
              <a:gd name="connsiteY15" fmla="*/ 518615 h 1053754"/>
              <a:gd name="connsiteX16" fmla="*/ 1091821 w 2265528"/>
              <a:gd name="connsiteY16" fmla="*/ 545910 h 1053754"/>
              <a:gd name="connsiteX17" fmla="*/ 1337481 w 2265528"/>
              <a:gd name="connsiteY17" fmla="*/ 586854 h 1053754"/>
              <a:gd name="connsiteX18" fmla="*/ 1351128 w 2265528"/>
              <a:gd name="connsiteY18" fmla="*/ 627797 h 1053754"/>
              <a:gd name="connsiteX19" fmla="*/ 1405720 w 2265528"/>
              <a:gd name="connsiteY19" fmla="*/ 668740 h 1053754"/>
              <a:gd name="connsiteX20" fmla="*/ 1460311 w 2265528"/>
              <a:gd name="connsiteY20" fmla="*/ 682388 h 1053754"/>
              <a:gd name="connsiteX21" fmla="*/ 1569493 w 2265528"/>
              <a:gd name="connsiteY21" fmla="*/ 736979 h 1053754"/>
              <a:gd name="connsiteX22" fmla="*/ 1624084 w 2265528"/>
              <a:gd name="connsiteY22" fmla="*/ 764274 h 1053754"/>
              <a:gd name="connsiteX23" fmla="*/ 1705970 w 2265528"/>
              <a:gd name="connsiteY23" fmla="*/ 818866 h 1053754"/>
              <a:gd name="connsiteX24" fmla="*/ 1787857 w 2265528"/>
              <a:gd name="connsiteY24" fmla="*/ 846161 h 1053754"/>
              <a:gd name="connsiteX25" fmla="*/ 1828800 w 2265528"/>
              <a:gd name="connsiteY25" fmla="*/ 873457 h 1053754"/>
              <a:gd name="connsiteX26" fmla="*/ 1910687 w 2265528"/>
              <a:gd name="connsiteY26" fmla="*/ 887104 h 1053754"/>
              <a:gd name="connsiteX27" fmla="*/ 1992573 w 2265528"/>
              <a:gd name="connsiteY27" fmla="*/ 914400 h 1053754"/>
              <a:gd name="connsiteX28" fmla="*/ 2033517 w 2265528"/>
              <a:gd name="connsiteY28" fmla="*/ 941695 h 1053754"/>
              <a:gd name="connsiteX29" fmla="*/ 2129051 w 2265528"/>
              <a:gd name="connsiteY29" fmla="*/ 968991 h 1053754"/>
              <a:gd name="connsiteX30" fmla="*/ 2169994 w 2265528"/>
              <a:gd name="connsiteY30" fmla="*/ 996286 h 1053754"/>
              <a:gd name="connsiteX31" fmla="*/ 2197290 w 2265528"/>
              <a:gd name="connsiteY31" fmla="*/ 1037230 h 1053754"/>
              <a:gd name="connsiteX32" fmla="*/ 2265528 w 2265528"/>
              <a:gd name="connsiteY32" fmla="*/ 1050877 h 105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65528" h="1053754">
                <a:moveTo>
                  <a:pt x="0" y="0"/>
                </a:moveTo>
                <a:cubicBezTo>
                  <a:pt x="13648" y="9098"/>
                  <a:pt x="25585" y="21536"/>
                  <a:pt x="40943" y="27295"/>
                </a:cubicBezTo>
                <a:cubicBezTo>
                  <a:pt x="62663" y="35440"/>
                  <a:pt x="89041" y="29434"/>
                  <a:pt x="109182" y="40943"/>
                </a:cubicBezTo>
                <a:cubicBezTo>
                  <a:pt x="123423" y="49081"/>
                  <a:pt x="123670" y="71639"/>
                  <a:pt x="136478" y="81886"/>
                </a:cubicBezTo>
                <a:cubicBezTo>
                  <a:pt x="147712" y="90873"/>
                  <a:pt x="163589" y="91582"/>
                  <a:pt x="177421" y="95534"/>
                </a:cubicBezTo>
                <a:cubicBezTo>
                  <a:pt x="297379" y="129808"/>
                  <a:pt x="174788" y="90107"/>
                  <a:pt x="272955" y="122830"/>
                </a:cubicBezTo>
                <a:cubicBezTo>
                  <a:pt x="282054" y="150125"/>
                  <a:pt x="271871" y="199986"/>
                  <a:pt x="300251" y="204716"/>
                </a:cubicBezTo>
                <a:cubicBezTo>
                  <a:pt x="327546" y="209265"/>
                  <a:pt x="355124" y="212361"/>
                  <a:pt x="382137" y="218364"/>
                </a:cubicBezTo>
                <a:cubicBezTo>
                  <a:pt x="425615" y="228026"/>
                  <a:pt x="512228" y="273246"/>
                  <a:pt x="532263" y="286603"/>
                </a:cubicBezTo>
                <a:lnTo>
                  <a:pt x="614149" y="341194"/>
                </a:lnTo>
                <a:cubicBezTo>
                  <a:pt x="618698" y="359391"/>
                  <a:pt x="614534" y="382522"/>
                  <a:pt x="627797" y="395785"/>
                </a:cubicBezTo>
                <a:cubicBezTo>
                  <a:pt x="641060" y="409048"/>
                  <a:pt x="664353" y="404280"/>
                  <a:pt x="682388" y="409433"/>
                </a:cubicBezTo>
                <a:cubicBezTo>
                  <a:pt x="780563" y="437483"/>
                  <a:pt x="651854" y="414145"/>
                  <a:pt x="832514" y="436728"/>
                </a:cubicBezTo>
                <a:cubicBezTo>
                  <a:pt x="846162" y="445827"/>
                  <a:pt x="858786" y="456688"/>
                  <a:pt x="873457" y="464024"/>
                </a:cubicBezTo>
                <a:cubicBezTo>
                  <a:pt x="893039" y="473815"/>
                  <a:pt x="951496" y="486945"/>
                  <a:pt x="968991" y="491319"/>
                </a:cubicBezTo>
                <a:cubicBezTo>
                  <a:pt x="982639" y="500418"/>
                  <a:pt x="994945" y="511953"/>
                  <a:pt x="1009934" y="518615"/>
                </a:cubicBezTo>
                <a:cubicBezTo>
                  <a:pt x="1036226" y="530300"/>
                  <a:pt x="1091821" y="545910"/>
                  <a:pt x="1091821" y="545910"/>
                </a:cubicBezTo>
                <a:cubicBezTo>
                  <a:pt x="1212997" y="626696"/>
                  <a:pt x="1019125" y="507265"/>
                  <a:pt x="1337481" y="586854"/>
                </a:cubicBezTo>
                <a:cubicBezTo>
                  <a:pt x="1351437" y="590343"/>
                  <a:pt x="1341918" y="616746"/>
                  <a:pt x="1351128" y="627797"/>
                </a:cubicBezTo>
                <a:cubicBezTo>
                  <a:pt x="1365690" y="645271"/>
                  <a:pt x="1385375" y="658568"/>
                  <a:pt x="1405720" y="668740"/>
                </a:cubicBezTo>
                <a:cubicBezTo>
                  <a:pt x="1422497" y="677128"/>
                  <a:pt x="1442997" y="675174"/>
                  <a:pt x="1460311" y="682388"/>
                </a:cubicBezTo>
                <a:cubicBezTo>
                  <a:pt x="1497871" y="698038"/>
                  <a:pt x="1533099" y="718782"/>
                  <a:pt x="1569493" y="736979"/>
                </a:cubicBezTo>
                <a:cubicBezTo>
                  <a:pt x="1587690" y="746077"/>
                  <a:pt x="1607156" y="752989"/>
                  <a:pt x="1624084" y="764274"/>
                </a:cubicBezTo>
                <a:cubicBezTo>
                  <a:pt x="1651379" y="782471"/>
                  <a:pt x="1674848" y="808492"/>
                  <a:pt x="1705970" y="818866"/>
                </a:cubicBezTo>
                <a:cubicBezTo>
                  <a:pt x="1733266" y="827964"/>
                  <a:pt x="1763917" y="830201"/>
                  <a:pt x="1787857" y="846161"/>
                </a:cubicBezTo>
                <a:cubicBezTo>
                  <a:pt x="1801505" y="855260"/>
                  <a:pt x="1813239" y="868270"/>
                  <a:pt x="1828800" y="873457"/>
                </a:cubicBezTo>
                <a:cubicBezTo>
                  <a:pt x="1855052" y="882208"/>
                  <a:pt x="1883391" y="882555"/>
                  <a:pt x="1910687" y="887104"/>
                </a:cubicBezTo>
                <a:cubicBezTo>
                  <a:pt x="1937982" y="896203"/>
                  <a:pt x="1968633" y="898441"/>
                  <a:pt x="1992573" y="914400"/>
                </a:cubicBezTo>
                <a:cubicBezTo>
                  <a:pt x="2006221" y="923498"/>
                  <a:pt x="2018441" y="935234"/>
                  <a:pt x="2033517" y="941695"/>
                </a:cubicBezTo>
                <a:cubicBezTo>
                  <a:pt x="2094735" y="967931"/>
                  <a:pt x="2075935" y="942433"/>
                  <a:pt x="2129051" y="968991"/>
                </a:cubicBezTo>
                <a:cubicBezTo>
                  <a:pt x="2143722" y="976326"/>
                  <a:pt x="2156346" y="987188"/>
                  <a:pt x="2169994" y="996286"/>
                </a:cubicBezTo>
                <a:cubicBezTo>
                  <a:pt x="2179093" y="1009934"/>
                  <a:pt x="2184482" y="1026983"/>
                  <a:pt x="2197290" y="1037230"/>
                </a:cubicBezTo>
                <a:cubicBezTo>
                  <a:pt x="2217945" y="1053754"/>
                  <a:pt x="2242137" y="1050877"/>
                  <a:pt x="2265528" y="1050877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843463" y="4054476"/>
            <a:ext cx="1693862" cy="741363"/>
          </a:xfrm>
          <a:custGeom>
            <a:avLst/>
            <a:gdLst>
              <a:gd name="connsiteX0" fmla="*/ 0 w 1692323"/>
              <a:gd name="connsiteY0" fmla="*/ 42813 h 741372"/>
              <a:gd name="connsiteX1" fmla="*/ 54591 w 1692323"/>
              <a:gd name="connsiteY1" fmla="*/ 56460 h 741372"/>
              <a:gd name="connsiteX2" fmla="*/ 259308 w 1692323"/>
              <a:gd name="connsiteY2" fmla="*/ 83756 h 741372"/>
              <a:gd name="connsiteX3" fmla="*/ 341194 w 1692323"/>
              <a:gd name="connsiteY3" fmla="*/ 151995 h 741372"/>
              <a:gd name="connsiteX4" fmla="*/ 477672 w 1692323"/>
              <a:gd name="connsiteY4" fmla="*/ 261177 h 741372"/>
              <a:gd name="connsiteX5" fmla="*/ 668741 w 1692323"/>
              <a:gd name="connsiteY5" fmla="*/ 274825 h 741372"/>
              <a:gd name="connsiteX6" fmla="*/ 723332 w 1692323"/>
              <a:gd name="connsiteY6" fmla="*/ 288472 h 741372"/>
              <a:gd name="connsiteX7" fmla="*/ 832514 w 1692323"/>
              <a:gd name="connsiteY7" fmla="*/ 315768 h 741372"/>
              <a:gd name="connsiteX8" fmla="*/ 873457 w 1692323"/>
              <a:gd name="connsiteY8" fmla="*/ 343063 h 741372"/>
              <a:gd name="connsiteX9" fmla="*/ 928048 w 1692323"/>
              <a:gd name="connsiteY9" fmla="*/ 424950 h 741372"/>
              <a:gd name="connsiteX10" fmla="*/ 941696 w 1692323"/>
              <a:gd name="connsiteY10" fmla="*/ 465893 h 741372"/>
              <a:gd name="connsiteX11" fmla="*/ 1105469 w 1692323"/>
              <a:gd name="connsiteY11" fmla="*/ 479541 h 741372"/>
              <a:gd name="connsiteX12" fmla="*/ 1160060 w 1692323"/>
              <a:gd name="connsiteY12" fmla="*/ 493189 h 741372"/>
              <a:gd name="connsiteX13" fmla="*/ 1201003 w 1692323"/>
              <a:gd name="connsiteY13" fmla="*/ 506837 h 741372"/>
              <a:gd name="connsiteX14" fmla="*/ 1269242 w 1692323"/>
              <a:gd name="connsiteY14" fmla="*/ 520484 h 741372"/>
              <a:gd name="connsiteX15" fmla="*/ 1323833 w 1692323"/>
              <a:gd name="connsiteY15" fmla="*/ 534132 h 741372"/>
              <a:gd name="connsiteX16" fmla="*/ 1364777 w 1692323"/>
              <a:gd name="connsiteY16" fmla="*/ 575075 h 741372"/>
              <a:gd name="connsiteX17" fmla="*/ 1392072 w 1692323"/>
              <a:gd name="connsiteY17" fmla="*/ 616019 h 741372"/>
              <a:gd name="connsiteX18" fmla="*/ 1433015 w 1692323"/>
              <a:gd name="connsiteY18" fmla="*/ 643314 h 741372"/>
              <a:gd name="connsiteX19" fmla="*/ 1596788 w 1692323"/>
              <a:gd name="connsiteY19" fmla="*/ 684257 h 741372"/>
              <a:gd name="connsiteX20" fmla="*/ 1692323 w 1692323"/>
              <a:gd name="connsiteY20" fmla="*/ 738848 h 74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92323" h="741372">
                <a:moveTo>
                  <a:pt x="0" y="42813"/>
                </a:moveTo>
                <a:cubicBezTo>
                  <a:pt x="18197" y="47362"/>
                  <a:pt x="35979" y="54134"/>
                  <a:pt x="54591" y="56460"/>
                </a:cubicBezTo>
                <a:cubicBezTo>
                  <a:pt x="268318" y="83175"/>
                  <a:pt x="157042" y="49667"/>
                  <a:pt x="259308" y="83756"/>
                </a:cubicBezTo>
                <a:cubicBezTo>
                  <a:pt x="445984" y="270432"/>
                  <a:pt x="170199" y="0"/>
                  <a:pt x="341194" y="151995"/>
                </a:cubicBezTo>
                <a:cubicBezTo>
                  <a:pt x="374235" y="181364"/>
                  <a:pt x="421881" y="251878"/>
                  <a:pt x="477672" y="261177"/>
                </a:cubicBezTo>
                <a:cubicBezTo>
                  <a:pt x="540655" y="271674"/>
                  <a:pt x="605051" y="270276"/>
                  <a:pt x="668741" y="274825"/>
                </a:cubicBezTo>
                <a:cubicBezTo>
                  <a:pt x="686938" y="279374"/>
                  <a:pt x="705022" y="284403"/>
                  <a:pt x="723332" y="288472"/>
                </a:cubicBezTo>
                <a:cubicBezTo>
                  <a:pt x="751365" y="294701"/>
                  <a:pt x="803248" y="301135"/>
                  <a:pt x="832514" y="315768"/>
                </a:cubicBezTo>
                <a:cubicBezTo>
                  <a:pt x="847185" y="323103"/>
                  <a:pt x="859809" y="333965"/>
                  <a:pt x="873457" y="343063"/>
                </a:cubicBezTo>
                <a:cubicBezTo>
                  <a:pt x="891654" y="370359"/>
                  <a:pt x="917674" y="393828"/>
                  <a:pt x="928048" y="424950"/>
                </a:cubicBezTo>
                <a:cubicBezTo>
                  <a:pt x="932597" y="438598"/>
                  <a:pt x="927946" y="461662"/>
                  <a:pt x="941696" y="465893"/>
                </a:cubicBezTo>
                <a:cubicBezTo>
                  <a:pt x="994054" y="482003"/>
                  <a:pt x="1050878" y="474992"/>
                  <a:pt x="1105469" y="479541"/>
                </a:cubicBezTo>
                <a:cubicBezTo>
                  <a:pt x="1123666" y="484090"/>
                  <a:pt x="1142025" y="488036"/>
                  <a:pt x="1160060" y="493189"/>
                </a:cubicBezTo>
                <a:cubicBezTo>
                  <a:pt x="1173892" y="497141"/>
                  <a:pt x="1187047" y="503348"/>
                  <a:pt x="1201003" y="506837"/>
                </a:cubicBezTo>
                <a:cubicBezTo>
                  <a:pt x="1223507" y="512463"/>
                  <a:pt x="1246598" y="515452"/>
                  <a:pt x="1269242" y="520484"/>
                </a:cubicBezTo>
                <a:cubicBezTo>
                  <a:pt x="1287552" y="524553"/>
                  <a:pt x="1305636" y="529583"/>
                  <a:pt x="1323833" y="534132"/>
                </a:cubicBezTo>
                <a:cubicBezTo>
                  <a:pt x="1337481" y="547780"/>
                  <a:pt x="1352421" y="560248"/>
                  <a:pt x="1364777" y="575075"/>
                </a:cubicBezTo>
                <a:cubicBezTo>
                  <a:pt x="1375278" y="587676"/>
                  <a:pt x="1380474" y="604420"/>
                  <a:pt x="1392072" y="616019"/>
                </a:cubicBezTo>
                <a:cubicBezTo>
                  <a:pt x="1403670" y="627617"/>
                  <a:pt x="1418026" y="636652"/>
                  <a:pt x="1433015" y="643314"/>
                </a:cubicBezTo>
                <a:cubicBezTo>
                  <a:pt x="1497901" y="672152"/>
                  <a:pt x="1528119" y="672813"/>
                  <a:pt x="1596788" y="684257"/>
                </a:cubicBezTo>
                <a:cubicBezTo>
                  <a:pt x="1682460" y="741372"/>
                  <a:pt x="1645870" y="738848"/>
                  <a:pt x="1692323" y="73884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526088" y="4084639"/>
            <a:ext cx="996950" cy="446087"/>
          </a:xfrm>
          <a:custGeom>
            <a:avLst/>
            <a:gdLst>
              <a:gd name="connsiteX0" fmla="*/ 0 w 996287"/>
              <a:gd name="connsiteY0" fmla="*/ 0 h 446378"/>
              <a:gd name="connsiteX1" fmla="*/ 191069 w 996287"/>
              <a:gd name="connsiteY1" fmla="*/ 13648 h 446378"/>
              <a:gd name="connsiteX2" fmla="*/ 272956 w 996287"/>
              <a:gd name="connsiteY2" fmla="*/ 40943 h 446378"/>
              <a:gd name="connsiteX3" fmla="*/ 395786 w 996287"/>
              <a:gd name="connsiteY3" fmla="*/ 136477 h 446378"/>
              <a:gd name="connsiteX4" fmla="*/ 436729 w 996287"/>
              <a:gd name="connsiteY4" fmla="*/ 163773 h 446378"/>
              <a:gd name="connsiteX5" fmla="*/ 477672 w 996287"/>
              <a:gd name="connsiteY5" fmla="*/ 191069 h 446378"/>
              <a:gd name="connsiteX6" fmla="*/ 641445 w 996287"/>
              <a:gd name="connsiteY6" fmla="*/ 232012 h 446378"/>
              <a:gd name="connsiteX7" fmla="*/ 723332 w 996287"/>
              <a:gd name="connsiteY7" fmla="*/ 286603 h 446378"/>
              <a:gd name="connsiteX8" fmla="*/ 900753 w 996287"/>
              <a:gd name="connsiteY8" fmla="*/ 327546 h 446378"/>
              <a:gd name="connsiteX9" fmla="*/ 941696 w 996287"/>
              <a:gd name="connsiteY9" fmla="*/ 382137 h 446378"/>
              <a:gd name="connsiteX10" fmla="*/ 955344 w 996287"/>
              <a:gd name="connsiteY10" fmla="*/ 436728 h 446378"/>
              <a:gd name="connsiteX11" fmla="*/ 996287 w 996287"/>
              <a:gd name="connsiteY11" fmla="*/ 436728 h 44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6287" h="446378">
                <a:moveTo>
                  <a:pt x="0" y="0"/>
                </a:moveTo>
                <a:cubicBezTo>
                  <a:pt x="63690" y="4549"/>
                  <a:pt x="127923" y="4176"/>
                  <a:pt x="191069" y="13648"/>
                </a:cubicBezTo>
                <a:cubicBezTo>
                  <a:pt x="219523" y="17916"/>
                  <a:pt x="272956" y="40943"/>
                  <a:pt x="272956" y="40943"/>
                </a:cubicBezTo>
                <a:cubicBezTo>
                  <a:pt x="337097" y="105084"/>
                  <a:pt x="297838" y="71178"/>
                  <a:pt x="395786" y="136477"/>
                </a:cubicBezTo>
                <a:lnTo>
                  <a:pt x="436729" y="163773"/>
                </a:lnTo>
                <a:cubicBezTo>
                  <a:pt x="450377" y="172872"/>
                  <a:pt x="462111" y="185882"/>
                  <a:pt x="477672" y="191069"/>
                </a:cubicBezTo>
                <a:cubicBezTo>
                  <a:pt x="585811" y="227114"/>
                  <a:pt x="531178" y="213634"/>
                  <a:pt x="641445" y="232012"/>
                </a:cubicBezTo>
                <a:lnTo>
                  <a:pt x="723332" y="286603"/>
                </a:lnTo>
                <a:cubicBezTo>
                  <a:pt x="802316" y="339258"/>
                  <a:pt x="747955" y="312266"/>
                  <a:pt x="900753" y="327546"/>
                </a:cubicBezTo>
                <a:cubicBezTo>
                  <a:pt x="914401" y="345743"/>
                  <a:pt x="931524" y="361792"/>
                  <a:pt x="941696" y="382137"/>
                </a:cubicBezTo>
                <a:cubicBezTo>
                  <a:pt x="950084" y="398914"/>
                  <a:pt x="942081" y="423465"/>
                  <a:pt x="955344" y="436728"/>
                </a:cubicBezTo>
                <a:cubicBezTo>
                  <a:pt x="964994" y="446378"/>
                  <a:pt x="982639" y="436728"/>
                  <a:pt x="996287" y="43672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Slide Number Placeholder 51"/>
          <p:cNvSpPr txBox="1">
            <a:spLocks noGrp="1"/>
          </p:cNvSpPr>
          <p:nvPr/>
        </p:nvSpPr>
        <p:spPr>
          <a:xfrm>
            <a:off x="10981765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DF8B850-7855-4AE2-93A0-0610A2B06934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36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54" name="Footer Placeholder 53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rot="5400000">
            <a:off x="3995738" y="3840163"/>
            <a:ext cx="2989263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38" name="TextBox 83"/>
          <p:cNvSpPr txBox="1">
            <a:spLocks noChangeArrowheads="1"/>
          </p:cNvSpPr>
          <p:nvPr/>
        </p:nvSpPr>
        <p:spPr bwMode="auto">
          <a:xfrm>
            <a:off x="6205539" y="2200276"/>
            <a:ext cx="1741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</a:rPr>
              <a:t>Rupture Plane</a:t>
            </a:r>
          </a:p>
        </p:txBody>
      </p:sp>
      <p:sp>
        <p:nvSpPr>
          <p:cNvPr id="38939" name="Line 44"/>
          <p:cNvSpPr>
            <a:spLocks noChangeShapeType="1"/>
          </p:cNvSpPr>
          <p:nvPr/>
        </p:nvSpPr>
        <p:spPr bwMode="auto">
          <a:xfrm flipH="1">
            <a:off x="5476876" y="2400300"/>
            <a:ext cx="809625" cy="8191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Freeform 59"/>
          <p:cNvSpPr/>
          <p:nvPr/>
        </p:nvSpPr>
        <p:spPr>
          <a:xfrm flipH="1">
            <a:off x="2928938" y="2152651"/>
            <a:ext cx="539750" cy="333851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41" name="Line 48"/>
          <p:cNvSpPr>
            <a:spLocks noChangeShapeType="1"/>
          </p:cNvSpPr>
          <p:nvPr/>
        </p:nvSpPr>
        <p:spPr bwMode="auto">
          <a:xfrm>
            <a:off x="3086101" y="5481638"/>
            <a:ext cx="28289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2" name="Line 49"/>
          <p:cNvSpPr>
            <a:spLocks noChangeShapeType="1"/>
          </p:cNvSpPr>
          <p:nvPr/>
        </p:nvSpPr>
        <p:spPr bwMode="auto">
          <a:xfrm>
            <a:off x="5910263" y="5367339"/>
            <a:ext cx="0" cy="128587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3" name="Line 50"/>
          <p:cNvSpPr>
            <a:spLocks noChangeShapeType="1"/>
          </p:cNvSpPr>
          <p:nvPr/>
        </p:nvSpPr>
        <p:spPr bwMode="auto">
          <a:xfrm flipH="1">
            <a:off x="3457575" y="2147888"/>
            <a:ext cx="2395538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4" name="Line 51"/>
          <p:cNvSpPr>
            <a:spLocks noChangeShapeType="1"/>
          </p:cNvSpPr>
          <p:nvPr/>
        </p:nvSpPr>
        <p:spPr bwMode="auto">
          <a:xfrm>
            <a:off x="5838825" y="2143125"/>
            <a:ext cx="0" cy="2095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8126414" y="2028826"/>
            <a:ext cx="2427287" cy="14144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Now consider a much wider plate.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70"/>
          <p:cNvGrpSpPr>
            <a:grpSpLocks/>
          </p:cNvGrpSpPr>
          <p:nvPr/>
        </p:nvGrpSpPr>
        <p:grpSpPr bwMode="auto">
          <a:xfrm>
            <a:off x="4095750" y="3630614"/>
            <a:ext cx="298450" cy="211137"/>
            <a:chOff x="2486168" y="3954249"/>
            <a:chExt cx="297976" cy="211902"/>
          </a:xfrm>
        </p:grpSpPr>
        <p:sp>
          <p:nvSpPr>
            <p:cNvPr id="31" name="Freeform 30"/>
            <p:cNvSpPr/>
            <p:nvPr/>
          </p:nvSpPr>
          <p:spPr>
            <a:xfrm>
              <a:off x="2497263" y="4013199"/>
              <a:ext cx="286881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 flipV="1">
              <a:off x="2486168" y="3954249"/>
              <a:ext cx="286882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4148139" y="2595563"/>
            <a:ext cx="1862137" cy="806450"/>
          </a:xfrm>
          <a:custGeom>
            <a:avLst/>
            <a:gdLst>
              <a:gd name="connsiteX0" fmla="*/ 0 w 1861852"/>
              <a:gd name="connsiteY0" fmla="*/ 806657 h 806657"/>
              <a:gd name="connsiteX1" fmla="*/ 150125 w 1861852"/>
              <a:gd name="connsiteY1" fmla="*/ 765714 h 806657"/>
              <a:gd name="connsiteX2" fmla="*/ 191068 w 1861852"/>
              <a:gd name="connsiteY2" fmla="*/ 752066 h 806657"/>
              <a:gd name="connsiteX3" fmla="*/ 232012 w 1861852"/>
              <a:gd name="connsiteY3" fmla="*/ 738418 h 806657"/>
              <a:gd name="connsiteX4" fmla="*/ 300250 w 1861852"/>
              <a:gd name="connsiteY4" fmla="*/ 656531 h 806657"/>
              <a:gd name="connsiteX5" fmla="*/ 436728 w 1861852"/>
              <a:gd name="connsiteY5" fmla="*/ 615588 h 806657"/>
              <a:gd name="connsiteX6" fmla="*/ 477671 w 1861852"/>
              <a:gd name="connsiteY6" fmla="*/ 588293 h 806657"/>
              <a:gd name="connsiteX7" fmla="*/ 545910 w 1861852"/>
              <a:gd name="connsiteY7" fmla="*/ 520054 h 806657"/>
              <a:gd name="connsiteX8" fmla="*/ 655092 w 1861852"/>
              <a:gd name="connsiteY8" fmla="*/ 451815 h 806657"/>
              <a:gd name="connsiteX9" fmla="*/ 696035 w 1861852"/>
              <a:gd name="connsiteY9" fmla="*/ 424519 h 806657"/>
              <a:gd name="connsiteX10" fmla="*/ 900752 w 1861852"/>
              <a:gd name="connsiteY10" fmla="*/ 410872 h 806657"/>
              <a:gd name="connsiteX11" fmla="*/ 928047 w 1861852"/>
              <a:gd name="connsiteY11" fmla="*/ 369928 h 806657"/>
              <a:gd name="connsiteX12" fmla="*/ 1050877 w 1861852"/>
              <a:gd name="connsiteY12" fmla="*/ 301690 h 806657"/>
              <a:gd name="connsiteX13" fmla="*/ 1201003 w 1861852"/>
              <a:gd name="connsiteY13" fmla="*/ 288042 h 806657"/>
              <a:gd name="connsiteX14" fmla="*/ 1241946 w 1861852"/>
              <a:gd name="connsiteY14" fmla="*/ 274394 h 806657"/>
              <a:gd name="connsiteX15" fmla="*/ 1337480 w 1861852"/>
              <a:gd name="connsiteY15" fmla="*/ 165212 h 806657"/>
              <a:gd name="connsiteX16" fmla="*/ 1487606 w 1861852"/>
              <a:gd name="connsiteY16" fmla="*/ 151564 h 806657"/>
              <a:gd name="connsiteX17" fmla="*/ 1569492 w 1861852"/>
              <a:gd name="connsiteY17" fmla="*/ 110621 h 806657"/>
              <a:gd name="connsiteX18" fmla="*/ 1651379 w 1861852"/>
              <a:gd name="connsiteY18" fmla="*/ 83325 h 806657"/>
              <a:gd name="connsiteX19" fmla="*/ 1801504 w 1861852"/>
              <a:gd name="connsiteY19" fmla="*/ 15087 h 806657"/>
              <a:gd name="connsiteX20" fmla="*/ 1856095 w 1861852"/>
              <a:gd name="connsiteY20" fmla="*/ 1439 h 80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61852" h="806657">
                <a:moveTo>
                  <a:pt x="0" y="806657"/>
                </a:moveTo>
                <a:cubicBezTo>
                  <a:pt x="96448" y="787367"/>
                  <a:pt x="46236" y="800343"/>
                  <a:pt x="150125" y="765714"/>
                </a:cubicBezTo>
                <a:lnTo>
                  <a:pt x="191068" y="752066"/>
                </a:lnTo>
                <a:lnTo>
                  <a:pt x="232012" y="738418"/>
                </a:lnTo>
                <a:cubicBezTo>
                  <a:pt x="249000" y="712935"/>
                  <a:pt x="272435" y="671984"/>
                  <a:pt x="300250" y="656531"/>
                </a:cubicBezTo>
                <a:cubicBezTo>
                  <a:pt x="327432" y="641430"/>
                  <a:pt x="401488" y="624398"/>
                  <a:pt x="436728" y="615588"/>
                </a:cubicBezTo>
                <a:cubicBezTo>
                  <a:pt x="450376" y="606490"/>
                  <a:pt x="466073" y="599891"/>
                  <a:pt x="477671" y="588293"/>
                </a:cubicBezTo>
                <a:cubicBezTo>
                  <a:pt x="568656" y="497308"/>
                  <a:pt x="436730" y="592840"/>
                  <a:pt x="545910" y="520054"/>
                </a:cubicBezTo>
                <a:cubicBezTo>
                  <a:pt x="611389" y="421837"/>
                  <a:pt x="518663" y="542770"/>
                  <a:pt x="655092" y="451815"/>
                </a:cubicBezTo>
                <a:cubicBezTo>
                  <a:pt x="668740" y="442716"/>
                  <a:pt x="679856" y="427216"/>
                  <a:pt x="696035" y="424519"/>
                </a:cubicBezTo>
                <a:cubicBezTo>
                  <a:pt x="763495" y="413276"/>
                  <a:pt x="832513" y="415421"/>
                  <a:pt x="900752" y="410872"/>
                </a:cubicBezTo>
                <a:cubicBezTo>
                  <a:pt x="909850" y="397224"/>
                  <a:pt x="915703" y="380729"/>
                  <a:pt x="928047" y="369928"/>
                </a:cubicBezTo>
                <a:cubicBezTo>
                  <a:pt x="952445" y="348580"/>
                  <a:pt x="1009271" y="307634"/>
                  <a:pt x="1050877" y="301690"/>
                </a:cubicBezTo>
                <a:cubicBezTo>
                  <a:pt x="1100620" y="294584"/>
                  <a:pt x="1150961" y="292591"/>
                  <a:pt x="1201003" y="288042"/>
                </a:cubicBezTo>
                <a:cubicBezTo>
                  <a:pt x="1214651" y="283493"/>
                  <a:pt x="1231774" y="284566"/>
                  <a:pt x="1241946" y="274394"/>
                </a:cubicBezTo>
                <a:cubicBezTo>
                  <a:pt x="1267585" y="248755"/>
                  <a:pt x="1288267" y="175758"/>
                  <a:pt x="1337480" y="165212"/>
                </a:cubicBezTo>
                <a:cubicBezTo>
                  <a:pt x="1386613" y="154683"/>
                  <a:pt x="1437564" y="156113"/>
                  <a:pt x="1487606" y="151564"/>
                </a:cubicBezTo>
                <a:cubicBezTo>
                  <a:pt x="1636908" y="101799"/>
                  <a:pt x="1410772" y="181164"/>
                  <a:pt x="1569492" y="110621"/>
                </a:cubicBezTo>
                <a:cubicBezTo>
                  <a:pt x="1595784" y="98935"/>
                  <a:pt x="1627439" y="99285"/>
                  <a:pt x="1651379" y="83325"/>
                </a:cubicBezTo>
                <a:cubicBezTo>
                  <a:pt x="1769607" y="4506"/>
                  <a:pt x="1689047" y="43201"/>
                  <a:pt x="1801504" y="15087"/>
                </a:cubicBezTo>
                <a:cubicBezTo>
                  <a:pt x="1861852" y="0"/>
                  <a:pt x="1823289" y="1439"/>
                  <a:pt x="1856095" y="1439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175126" y="4084638"/>
            <a:ext cx="2265363" cy="1054100"/>
          </a:xfrm>
          <a:custGeom>
            <a:avLst/>
            <a:gdLst>
              <a:gd name="connsiteX0" fmla="*/ 0 w 2265528"/>
              <a:gd name="connsiteY0" fmla="*/ 0 h 1053754"/>
              <a:gd name="connsiteX1" fmla="*/ 40943 w 2265528"/>
              <a:gd name="connsiteY1" fmla="*/ 27295 h 1053754"/>
              <a:gd name="connsiteX2" fmla="*/ 109182 w 2265528"/>
              <a:gd name="connsiteY2" fmla="*/ 40943 h 1053754"/>
              <a:gd name="connsiteX3" fmla="*/ 136478 w 2265528"/>
              <a:gd name="connsiteY3" fmla="*/ 81886 h 1053754"/>
              <a:gd name="connsiteX4" fmla="*/ 177421 w 2265528"/>
              <a:gd name="connsiteY4" fmla="*/ 95534 h 1053754"/>
              <a:gd name="connsiteX5" fmla="*/ 272955 w 2265528"/>
              <a:gd name="connsiteY5" fmla="*/ 122830 h 1053754"/>
              <a:gd name="connsiteX6" fmla="*/ 300251 w 2265528"/>
              <a:gd name="connsiteY6" fmla="*/ 204716 h 1053754"/>
              <a:gd name="connsiteX7" fmla="*/ 382137 w 2265528"/>
              <a:gd name="connsiteY7" fmla="*/ 218364 h 1053754"/>
              <a:gd name="connsiteX8" fmla="*/ 532263 w 2265528"/>
              <a:gd name="connsiteY8" fmla="*/ 286603 h 1053754"/>
              <a:gd name="connsiteX9" fmla="*/ 614149 w 2265528"/>
              <a:gd name="connsiteY9" fmla="*/ 341194 h 1053754"/>
              <a:gd name="connsiteX10" fmla="*/ 627797 w 2265528"/>
              <a:gd name="connsiteY10" fmla="*/ 395785 h 1053754"/>
              <a:gd name="connsiteX11" fmla="*/ 682388 w 2265528"/>
              <a:gd name="connsiteY11" fmla="*/ 409433 h 1053754"/>
              <a:gd name="connsiteX12" fmla="*/ 832514 w 2265528"/>
              <a:gd name="connsiteY12" fmla="*/ 436728 h 1053754"/>
              <a:gd name="connsiteX13" fmla="*/ 873457 w 2265528"/>
              <a:gd name="connsiteY13" fmla="*/ 464024 h 1053754"/>
              <a:gd name="connsiteX14" fmla="*/ 968991 w 2265528"/>
              <a:gd name="connsiteY14" fmla="*/ 491319 h 1053754"/>
              <a:gd name="connsiteX15" fmla="*/ 1009934 w 2265528"/>
              <a:gd name="connsiteY15" fmla="*/ 518615 h 1053754"/>
              <a:gd name="connsiteX16" fmla="*/ 1091821 w 2265528"/>
              <a:gd name="connsiteY16" fmla="*/ 545910 h 1053754"/>
              <a:gd name="connsiteX17" fmla="*/ 1337481 w 2265528"/>
              <a:gd name="connsiteY17" fmla="*/ 586854 h 1053754"/>
              <a:gd name="connsiteX18" fmla="*/ 1351128 w 2265528"/>
              <a:gd name="connsiteY18" fmla="*/ 627797 h 1053754"/>
              <a:gd name="connsiteX19" fmla="*/ 1405720 w 2265528"/>
              <a:gd name="connsiteY19" fmla="*/ 668740 h 1053754"/>
              <a:gd name="connsiteX20" fmla="*/ 1460311 w 2265528"/>
              <a:gd name="connsiteY20" fmla="*/ 682388 h 1053754"/>
              <a:gd name="connsiteX21" fmla="*/ 1569493 w 2265528"/>
              <a:gd name="connsiteY21" fmla="*/ 736979 h 1053754"/>
              <a:gd name="connsiteX22" fmla="*/ 1624084 w 2265528"/>
              <a:gd name="connsiteY22" fmla="*/ 764274 h 1053754"/>
              <a:gd name="connsiteX23" fmla="*/ 1705970 w 2265528"/>
              <a:gd name="connsiteY23" fmla="*/ 818866 h 1053754"/>
              <a:gd name="connsiteX24" fmla="*/ 1787857 w 2265528"/>
              <a:gd name="connsiteY24" fmla="*/ 846161 h 1053754"/>
              <a:gd name="connsiteX25" fmla="*/ 1828800 w 2265528"/>
              <a:gd name="connsiteY25" fmla="*/ 873457 h 1053754"/>
              <a:gd name="connsiteX26" fmla="*/ 1910687 w 2265528"/>
              <a:gd name="connsiteY26" fmla="*/ 887104 h 1053754"/>
              <a:gd name="connsiteX27" fmla="*/ 1992573 w 2265528"/>
              <a:gd name="connsiteY27" fmla="*/ 914400 h 1053754"/>
              <a:gd name="connsiteX28" fmla="*/ 2033517 w 2265528"/>
              <a:gd name="connsiteY28" fmla="*/ 941695 h 1053754"/>
              <a:gd name="connsiteX29" fmla="*/ 2129051 w 2265528"/>
              <a:gd name="connsiteY29" fmla="*/ 968991 h 1053754"/>
              <a:gd name="connsiteX30" fmla="*/ 2169994 w 2265528"/>
              <a:gd name="connsiteY30" fmla="*/ 996286 h 1053754"/>
              <a:gd name="connsiteX31" fmla="*/ 2197290 w 2265528"/>
              <a:gd name="connsiteY31" fmla="*/ 1037230 h 1053754"/>
              <a:gd name="connsiteX32" fmla="*/ 2265528 w 2265528"/>
              <a:gd name="connsiteY32" fmla="*/ 1050877 h 105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65528" h="1053754">
                <a:moveTo>
                  <a:pt x="0" y="0"/>
                </a:moveTo>
                <a:cubicBezTo>
                  <a:pt x="13648" y="9098"/>
                  <a:pt x="25585" y="21536"/>
                  <a:pt x="40943" y="27295"/>
                </a:cubicBezTo>
                <a:cubicBezTo>
                  <a:pt x="62663" y="35440"/>
                  <a:pt x="89041" y="29434"/>
                  <a:pt x="109182" y="40943"/>
                </a:cubicBezTo>
                <a:cubicBezTo>
                  <a:pt x="123423" y="49081"/>
                  <a:pt x="123670" y="71639"/>
                  <a:pt x="136478" y="81886"/>
                </a:cubicBezTo>
                <a:cubicBezTo>
                  <a:pt x="147712" y="90873"/>
                  <a:pt x="163589" y="91582"/>
                  <a:pt x="177421" y="95534"/>
                </a:cubicBezTo>
                <a:cubicBezTo>
                  <a:pt x="297379" y="129808"/>
                  <a:pt x="174788" y="90107"/>
                  <a:pt x="272955" y="122830"/>
                </a:cubicBezTo>
                <a:cubicBezTo>
                  <a:pt x="282054" y="150125"/>
                  <a:pt x="271871" y="199986"/>
                  <a:pt x="300251" y="204716"/>
                </a:cubicBezTo>
                <a:cubicBezTo>
                  <a:pt x="327546" y="209265"/>
                  <a:pt x="355124" y="212361"/>
                  <a:pt x="382137" y="218364"/>
                </a:cubicBezTo>
                <a:cubicBezTo>
                  <a:pt x="425615" y="228026"/>
                  <a:pt x="512228" y="273246"/>
                  <a:pt x="532263" y="286603"/>
                </a:cubicBezTo>
                <a:lnTo>
                  <a:pt x="614149" y="341194"/>
                </a:lnTo>
                <a:cubicBezTo>
                  <a:pt x="618698" y="359391"/>
                  <a:pt x="614534" y="382522"/>
                  <a:pt x="627797" y="395785"/>
                </a:cubicBezTo>
                <a:cubicBezTo>
                  <a:pt x="641060" y="409048"/>
                  <a:pt x="664353" y="404280"/>
                  <a:pt x="682388" y="409433"/>
                </a:cubicBezTo>
                <a:cubicBezTo>
                  <a:pt x="780563" y="437483"/>
                  <a:pt x="651854" y="414145"/>
                  <a:pt x="832514" y="436728"/>
                </a:cubicBezTo>
                <a:cubicBezTo>
                  <a:pt x="846162" y="445827"/>
                  <a:pt x="858786" y="456688"/>
                  <a:pt x="873457" y="464024"/>
                </a:cubicBezTo>
                <a:cubicBezTo>
                  <a:pt x="893039" y="473815"/>
                  <a:pt x="951496" y="486945"/>
                  <a:pt x="968991" y="491319"/>
                </a:cubicBezTo>
                <a:cubicBezTo>
                  <a:pt x="982639" y="500418"/>
                  <a:pt x="994945" y="511953"/>
                  <a:pt x="1009934" y="518615"/>
                </a:cubicBezTo>
                <a:cubicBezTo>
                  <a:pt x="1036226" y="530300"/>
                  <a:pt x="1091821" y="545910"/>
                  <a:pt x="1091821" y="545910"/>
                </a:cubicBezTo>
                <a:cubicBezTo>
                  <a:pt x="1212997" y="626696"/>
                  <a:pt x="1019125" y="507265"/>
                  <a:pt x="1337481" y="586854"/>
                </a:cubicBezTo>
                <a:cubicBezTo>
                  <a:pt x="1351437" y="590343"/>
                  <a:pt x="1341918" y="616746"/>
                  <a:pt x="1351128" y="627797"/>
                </a:cubicBezTo>
                <a:cubicBezTo>
                  <a:pt x="1365690" y="645271"/>
                  <a:pt x="1385375" y="658568"/>
                  <a:pt x="1405720" y="668740"/>
                </a:cubicBezTo>
                <a:cubicBezTo>
                  <a:pt x="1422497" y="677128"/>
                  <a:pt x="1442997" y="675174"/>
                  <a:pt x="1460311" y="682388"/>
                </a:cubicBezTo>
                <a:cubicBezTo>
                  <a:pt x="1497871" y="698038"/>
                  <a:pt x="1533099" y="718782"/>
                  <a:pt x="1569493" y="736979"/>
                </a:cubicBezTo>
                <a:cubicBezTo>
                  <a:pt x="1587690" y="746077"/>
                  <a:pt x="1607156" y="752989"/>
                  <a:pt x="1624084" y="764274"/>
                </a:cubicBezTo>
                <a:cubicBezTo>
                  <a:pt x="1651379" y="782471"/>
                  <a:pt x="1674848" y="808492"/>
                  <a:pt x="1705970" y="818866"/>
                </a:cubicBezTo>
                <a:cubicBezTo>
                  <a:pt x="1733266" y="827964"/>
                  <a:pt x="1763917" y="830201"/>
                  <a:pt x="1787857" y="846161"/>
                </a:cubicBezTo>
                <a:cubicBezTo>
                  <a:pt x="1801505" y="855260"/>
                  <a:pt x="1813239" y="868270"/>
                  <a:pt x="1828800" y="873457"/>
                </a:cubicBezTo>
                <a:cubicBezTo>
                  <a:pt x="1855052" y="882208"/>
                  <a:pt x="1883391" y="882555"/>
                  <a:pt x="1910687" y="887104"/>
                </a:cubicBezTo>
                <a:cubicBezTo>
                  <a:pt x="1937982" y="896203"/>
                  <a:pt x="1968633" y="898441"/>
                  <a:pt x="1992573" y="914400"/>
                </a:cubicBezTo>
                <a:cubicBezTo>
                  <a:pt x="2006221" y="923498"/>
                  <a:pt x="2018441" y="935234"/>
                  <a:pt x="2033517" y="941695"/>
                </a:cubicBezTo>
                <a:cubicBezTo>
                  <a:pt x="2094735" y="967931"/>
                  <a:pt x="2075935" y="942433"/>
                  <a:pt x="2129051" y="968991"/>
                </a:cubicBezTo>
                <a:cubicBezTo>
                  <a:pt x="2143722" y="976326"/>
                  <a:pt x="2156346" y="987188"/>
                  <a:pt x="2169994" y="996286"/>
                </a:cubicBezTo>
                <a:cubicBezTo>
                  <a:pt x="2179093" y="1009934"/>
                  <a:pt x="2184482" y="1026983"/>
                  <a:pt x="2197290" y="1037230"/>
                </a:cubicBezTo>
                <a:cubicBezTo>
                  <a:pt x="2217945" y="1053754"/>
                  <a:pt x="2242137" y="1050877"/>
                  <a:pt x="2265528" y="1050877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638425" y="2009776"/>
            <a:ext cx="5386388" cy="408146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lowchart: Document 34"/>
          <p:cNvSpPr>
            <a:spLocks noChangeArrowheads="1"/>
          </p:cNvSpPr>
          <p:nvPr/>
        </p:nvSpPr>
        <p:spPr bwMode="auto">
          <a:xfrm rot="-5400000">
            <a:off x="3698876" y="2486026"/>
            <a:ext cx="3003550" cy="2733675"/>
          </a:xfrm>
          <a:prstGeom prst="flowChartDocument">
            <a:avLst/>
          </a:prstGeom>
          <a:solidFill>
            <a:srgbClr val="C00000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446839" y="3749675"/>
            <a:ext cx="820737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4021139" y="3400425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4672014" y="3405188"/>
            <a:ext cx="255587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343525" y="3405188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035425" y="3844925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6847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3578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950" name="TextBox 54"/>
          <p:cNvSpPr txBox="1">
            <a:spLocks noChangeArrowheads="1"/>
          </p:cNvSpPr>
          <p:nvPr/>
        </p:nvSpPr>
        <p:spPr bwMode="auto">
          <a:xfrm>
            <a:off x="6399213" y="326231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1" name="Straight Connector 60"/>
          <p:cNvCxnSpPr/>
          <p:nvPr/>
        </p:nvCxnSpPr>
        <p:spPr>
          <a:xfrm rot="16200000" flipV="1">
            <a:off x="4372769" y="3818732"/>
            <a:ext cx="3003550" cy="68262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52" name="TextBox 63"/>
          <p:cNvSpPr txBox="1">
            <a:spLocks noChangeArrowheads="1"/>
          </p:cNvSpPr>
          <p:nvPr/>
        </p:nvSpPr>
        <p:spPr bwMode="auto">
          <a:xfrm>
            <a:off x="2619375" y="5457826"/>
            <a:ext cx="540543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At the rupture plane (right bolts) forces have not engaged the entire plate. </a:t>
            </a:r>
          </a:p>
        </p:txBody>
      </p:sp>
      <p:sp>
        <p:nvSpPr>
          <p:cNvPr id="63" name="Freeform 62"/>
          <p:cNvSpPr/>
          <p:nvPr/>
        </p:nvSpPr>
        <p:spPr>
          <a:xfrm>
            <a:off x="4789489" y="2870201"/>
            <a:ext cx="1241425" cy="517525"/>
          </a:xfrm>
          <a:custGeom>
            <a:avLst/>
            <a:gdLst>
              <a:gd name="connsiteX0" fmla="*/ 0 w 1241947"/>
              <a:gd name="connsiteY0" fmla="*/ 518615 h 518615"/>
              <a:gd name="connsiteX1" fmla="*/ 27296 w 1241947"/>
              <a:gd name="connsiteY1" fmla="*/ 477672 h 518615"/>
              <a:gd name="connsiteX2" fmla="*/ 122830 w 1241947"/>
              <a:gd name="connsiteY2" fmla="*/ 409433 h 518615"/>
              <a:gd name="connsiteX3" fmla="*/ 163773 w 1241947"/>
              <a:gd name="connsiteY3" fmla="*/ 395785 h 518615"/>
              <a:gd name="connsiteX4" fmla="*/ 245660 w 1241947"/>
              <a:gd name="connsiteY4" fmla="*/ 341194 h 518615"/>
              <a:gd name="connsiteX5" fmla="*/ 300251 w 1241947"/>
              <a:gd name="connsiteY5" fmla="*/ 327546 h 518615"/>
              <a:gd name="connsiteX6" fmla="*/ 341194 w 1241947"/>
              <a:gd name="connsiteY6" fmla="*/ 313899 h 518615"/>
              <a:gd name="connsiteX7" fmla="*/ 423081 w 1241947"/>
              <a:gd name="connsiteY7" fmla="*/ 300251 h 518615"/>
              <a:gd name="connsiteX8" fmla="*/ 436729 w 1241947"/>
              <a:gd name="connsiteY8" fmla="*/ 259308 h 518615"/>
              <a:gd name="connsiteX9" fmla="*/ 477672 w 1241947"/>
              <a:gd name="connsiteY9" fmla="*/ 232012 h 518615"/>
              <a:gd name="connsiteX10" fmla="*/ 655093 w 1241947"/>
              <a:gd name="connsiteY10" fmla="*/ 204717 h 518615"/>
              <a:gd name="connsiteX11" fmla="*/ 736979 w 1241947"/>
              <a:gd name="connsiteY11" fmla="*/ 163773 h 518615"/>
              <a:gd name="connsiteX12" fmla="*/ 777923 w 1241947"/>
              <a:gd name="connsiteY12" fmla="*/ 136478 h 518615"/>
              <a:gd name="connsiteX13" fmla="*/ 1009935 w 1241947"/>
              <a:gd name="connsiteY13" fmla="*/ 109182 h 518615"/>
              <a:gd name="connsiteX14" fmla="*/ 1132765 w 1241947"/>
              <a:gd name="connsiteY14" fmla="*/ 68239 h 518615"/>
              <a:gd name="connsiteX15" fmla="*/ 1214651 w 1241947"/>
              <a:gd name="connsiteY15" fmla="*/ 40943 h 518615"/>
              <a:gd name="connsiteX16" fmla="*/ 1241947 w 1241947"/>
              <a:gd name="connsiteY16" fmla="*/ 0 h 5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41947" h="518615">
                <a:moveTo>
                  <a:pt x="0" y="518615"/>
                </a:moveTo>
                <a:cubicBezTo>
                  <a:pt x="9099" y="504967"/>
                  <a:pt x="15698" y="489270"/>
                  <a:pt x="27296" y="477672"/>
                </a:cubicBezTo>
                <a:cubicBezTo>
                  <a:pt x="33481" y="471487"/>
                  <a:pt x="107329" y="417184"/>
                  <a:pt x="122830" y="409433"/>
                </a:cubicBezTo>
                <a:cubicBezTo>
                  <a:pt x="135697" y="402999"/>
                  <a:pt x="151197" y="402771"/>
                  <a:pt x="163773" y="395785"/>
                </a:cubicBezTo>
                <a:cubicBezTo>
                  <a:pt x="192450" y="379853"/>
                  <a:pt x="213834" y="349151"/>
                  <a:pt x="245660" y="341194"/>
                </a:cubicBezTo>
                <a:cubicBezTo>
                  <a:pt x="263857" y="336645"/>
                  <a:pt x="282216" y="332699"/>
                  <a:pt x="300251" y="327546"/>
                </a:cubicBezTo>
                <a:cubicBezTo>
                  <a:pt x="314083" y="323594"/>
                  <a:pt x="327151" y="317020"/>
                  <a:pt x="341194" y="313899"/>
                </a:cubicBezTo>
                <a:cubicBezTo>
                  <a:pt x="368207" y="307896"/>
                  <a:pt x="395785" y="304800"/>
                  <a:pt x="423081" y="300251"/>
                </a:cubicBezTo>
                <a:cubicBezTo>
                  <a:pt x="427630" y="286603"/>
                  <a:pt x="427742" y="270542"/>
                  <a:pt x="436729" y="259308"/>
                </a:cubicBezTo>
                <a:cubicBezTo>
                  <a:pt x="446976" y="246500"/>
                  <a:pt x="463001" y="239348"/>
                  <a:pt x="477672" y="232012"/>
                </a:cubicBezTo>
                <a:cubicBezTo>
                  <a:pt x="526857" y="207419"/>
                  <a:pt x="615949" y="208631"/>
                  <a:pt x="655093" y="204717"/>
                </a:cubicBezTo>
                <a:cubicBezTo>
                  <a:pt x="772416" y="126500"/>
                  <a:pt x="623984" y="220270"/>
                  <a:pt x="736979" y="163773"/>
                </a:cubicBezTo>
                <a:cubicBezTo>
                  <a:pt x="751650" y="156438"/>
                  <a:pt x="762212" y="141191"/>
                  <a:pt x="777923" y="136478"/>
                </a:cubicBezTo>
                <a:cubicBezTo>
                  <a:pt x="808095" y="127427"/>
                  <a:pt x="998673" y="110308"/>
                  <a:pt x="1009935" y="109182"/>
                </a:cubicBezTo>
                <a:cubicBezTo>
                  <a:pt x="1085529" y="58787"/>
                  <a:pt x="1015084" y="97660"/>
                  <a:pt x="1132765" y="68239"/>
                </a:cubicBezTo>
                <a:cubicBezTo>
                  <a:pt x="1160678" y="61261"/>
                  <a:pt x="1214651" y="40943"/>
                  <a:pt x="1214651" y="40943"/>
                </a:cubicBezTo>
                <a:lnTo>
                  <a:pt x="1241947" y="0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5472113" y="3087689"/>
            <a:ext cx="627062" cy="314325"/>
          </a:xfrm>
          <a:custGeom>
            <a:avLst/>
            <a:gdLst>
              <a:gd name="connsiteX0" fmla="*/ 0 w 627797"/>
              <a:gd name="connsiteY0" fmla="*/ 313899 h 313899"/>
              <a:gd name="connsiteX1" fmla="*/ 54591 w 627797"/>
              <a:gd name="connsiteY1" fmla="*/ 300251 h 313899"/>
              <a:gd name="connsiteX2" fmla="*/ 136478 w 627797"/>
              <a:gd name="connsiteY2" fmla="*/ 245660 h 313899"/>
              <a:gd name="connsiteX3" fmla="*/ 177421 w 627797"/>
              <a:gd name="connsiteY3" fmla="*/ 232012 h 313899"/>
              <a:gd name="connsiteX4" fmla="*/ 218365 w 627797"/>
              <a:gd name="connsiteY4" fmla="*/ 204717 h 313899"/>
              <a:gd name="connsiteX5" fmla="*/ 300251 w 627797"/>
              <a:gd name="connsiteY5" fmla="*/ 177421 h 313899"/>
              <a:gd name="connsiteX6" fmla="*/ 409433 w 627797"/>
              <a:gd name="connsiteY6" fmla="*/ 150126 h 313899"/>
              <a:gd name="connsiteX7" fmla="*/ 436729 w 627797"/>
              <a:gd name="connsiteY7" fmla="*/ 109182 h 313899"/>
              <a:gd name="connsiteX8" fmla="*/ 518615 w 627797"/>
              <a:gd name="connsiteY8" fmla="*/ 68239 h 313899"/>
              <a:gd name="connsiteX9" fmla="*/ 545911 w 627797"/>
              <a:gd name="connsiteY9" fmla="*/ 27296 h 313899"/>
              <a:gd name="connsiteX10" fmla="*/ 627797 w 627797"/>
              <a:gd name="connsiteY10" fmla="*/ 0 h 31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7797" h="313899">
                <a:moveTo>
                  <a:pt x="0" y="313899"/>
                </a:moveTo>
                <a:cubicBezTo>
                  <a:pt x="18197" y="309350"/>
                  <a:pt x="37814" y="308639"/>
                  <a:pt x="54591" y="300251"/>
                </a:cubicBezTo>
                <a:cubicBezTo>
                  <a:pt x="83933" y="285580"/>
                  <a:pt x="105356" y="256034"/>
                  <a:pt x="136478" y="245660"/>
                </a:cubicBezTo>
                <a:cubicBezTo>
                  <a:pt x="150126" y="241111"/>
                  <a:pt x="164554" y="238446"/>
                  <a:pt x="177421" y="232012"/>
                </a:cubicBezTo>
                <a:cubicBezTo>
                  <a:pt x="192092" y="224677"/>
                  <a:pt x="203376" y="211379"/>
                  <a:pt x="218365" y="204717"/>
                </a:cubicBezTo>
                <a:cubicBezTo>
                  <a:pt x="244657" y="193032"/>
                  <a:pt x="272956" y="186520"/>
                  <a:pt x="300251" y="177421"/>
                </a:cubicBezTo>
                <a:cubicBezTo>
                  <a:pt x="363200" y="156437"/>
                  <a:pt x="327087" y="166594"/>
                  <a:pt x="409433" y="150126"/>
                </a:cubicBezTo>
                <a:cubicBezTo>
                  <a:pt x="418532" y="136478"/>
                  <a:pt x="425130" y="120781"/>
                  <a:pt x="436729" y="109182"/>
                </a:cubicBezTo>
                <a:cubicBezTo>
                  <a:pt x="463184" y="82727"/>
                  <a:pt x="485316" y="79339"/>
                  <a:pt x="518615" y="68239"/>
                </a:cubicBezTo>
                <a:cubicBezTo>
                  <a:pt x="527714" y="54591"/>
                  <a:pt x="532002" y="35989"/>
                  <a:pt x="545911" y="27296"/>
                </a:cubicBezTo>
                <a:cubicBezTo>
                  <a:pt x="570309" y="12047"/>
                  <a:pt x="627797" y="0"/>
                  <a:pt x="627797" y="0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9955" name="Group 71"/>
          <p:cNvGrpSpPr>
            <a:grpSpLocks/>
          </p:cNvGrpSpPr>
          <p:nvPr/>
        </p:nvGrpSpPr>
        <p:grpSpPr bwMode="auto">
          <a:xfrm>
            <a:off x="4794250" y="3632201"/>
            <a:ext cx="298450" cy="212725"/>
            <a:chOff x="2486168" y="3954249"/>
            <a:chExt cx="297976" cy="211902"/>
          </a:xfrm>
        </p:grpSpPr>
        <p:sp>
          <p:nvSpPr>
            <p:cNvPr id="73" name="Freeform 72"/>
            <p:cNvSpPr/>
            <p:nvPr/>
          </p:nvSpPr>
          <p:spPr>
            <a:xfrm>
              <a:off x="2497263" y="4012760"/>
              <a:ext cx="286881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flipV="1">
              <a:off x="2486168" y="3954249"/>
              <a:ext cx="286882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9956" name="Group 74"/>
          <p:cNvGrpSpPr>
            <a:grpSpLocks/>
          </p:cNvGrpSpPr>
          <p:nvPr/>
        </p:nvGrpSpPr>
        <p:grpSpPr bwMode="auto">
          <a:xfrm>
            <a:off x="5451475" y="3621089"/>
            <a:ext cx="298450" cy="212725"/>
            <a:chOff x="2486168" y="3954249"/>
            <a:chExt cx="297976" cy="211902"/>
          </a:xfrm>
        </p:grpSpPr>
        <p:sp>
          <p:nvSpPr>
            <p:cNvPr id="76" name="Freeform 75"/>
            <p:cNvSpPr/>
            <p:nvPr/>
          </p:nvSpPr>
          <p:spPr>
            <a:xfrm>
              <a:off x="2497263" y="4012759"/>
              <a:ext cx="286881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 flipV="1">
              <a:off x="2486168" y="3954249"/>
              <a:ext cx="286882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4843463" y="4054476"/>
            <a:ext cx="1693862" cy="741363"/>
          </a:xfrm>
          <a:custGeom>
            <a:avLst/>
            <a:gdLst>
              <a:gd name="connsiteX0" fmla="*/ 0 w 1692323"/>
              <a:gd name="connsiteY0" fmla="*/ 42813 h 741372"/>
              <a:gd name="connsiteX1" fmla="*/ 54591 w 1692323"/>
              <a:gd name="connsiteY1" fmla="*/ 56460 h 741372"/>
              <a:gd name="connsiteX2" fmla="*/ 259308 w 1692323"/>
              <a:gd name="connsiteY2" fmla="*/ 83756 h 741372"/>
              <a:gd name="connsiteX3" fmla="*/ 341194 w 1692323"/>
              <a:gd name="connsiteY3" fmla="*/ 151995 h 741372"/>
              <a:gd name="connsiteX4" fmla="*/ 477672 w 1692323"/>
              <a:gd name="connsiteY4" fmla="*/ 261177 h 741372"/>
              <a:gd name="connsiteX5" fmla="*/ 668741 w 1692323"/>
              <a:gd name="connsiteY5" fmla="*/ 274825 h 741372"/>
              <a:gd name="connsiteX6" fmla="*/ 723332 w 1692323"/>
              <a:gd name="connsiteY6" fmla="*/ 288472 h 741372"/>
              <a:gd name="connsiteX7" fmla="*/ 832514 w 1692323"/>
              <a:gd name="connsiteY7" fmla="*/ 315768 h 741372"/>
              <a:gd name="connsiteX8" fmla="*/ 873457 w 1692323"/>
              <a:gd name="connsiteY8" fmla="*/ 343063 h 741372"/>
              <a:gd name="connsiteX9" fmla="*/ 928048 w 1692323"/>
              <a:gd name="connsiteY9" fmla="*/ 424950 h 741372"/>
              <a:gd name="connsiteX10" fmla="*/ 941696 w 1692323"/>
              <a:gd name="connsiteY10" fmla="*/ 465893 h 741372"/>
              <a:gd name="connsiteX11" fmla="*/ 1105469 w 1692323"/>
              <a:gd name="connsiteY11" fmla="*/ 479541 h 741372"/>
              <a:gd name="connsiteX12" fmla="*/ 1160060 w 1692323"/>
              <a:gd name="connsiteY12" fmla="*/ 493189 h 741372"/>
              <a:gd name="connsiteX13" fmla="*/ 1201003 w 1692323"/>
              <a:gd name="connsiteY13" fmla="*/ 506837 h 741372"/>
              <a:gd name="connsiteX14" fmla="*/ 1269242 w 1692323"/>
              <a:gd name="connsiteY14" fmla="*/ 520484 h 741372"/>
              <a:gd name="connsiteX15" fmla="*/ 1323833 w 1692323"/>
              <a:gd name="connsiteY15" fmla="*/ 534132 h 741372"/>
              <a:gd name="connsiteX16" fmla="*/ 1364777 w 1692323"/>
              <a:gd name="connsiteY16" fmla="*/ 575075 h 741372"/>
              <a:gd name="connsiteX17" fmla="*/ 1392072 w 1692323"/>
              <a:gd name="connsiteY17" fmla="*/ 616019 h 741372"/>
              <a:gd name="connsiteX18" fmla="*/ 1433015 w 1692323"/>
              <a:gd name="connsiteY18" fmla="*/ 643314 h 741372"/>
              <a:gd name="connsiteX19" fmla="*/ 1596788 w 1692323"/>
              <a:gd name="connsiteY19" fmla="*/ 684257 h 741372"/>
              <a:gd name="connsiteX20" fmla="*/ 1692323 w 1692323"/>
              <a:gd name="connsiteY20" fmla="*/ 738848 h 74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92323" h="741372">
                <a:moveTo>
                  <a:pt x="0" y="42813"/>
                </a:moveTo>
                <a:cubicBezTo>
                  <a:pt x="18197" y="47362"/>
                  <a:pt x="35979" y="54134"/>
                  <a:pt x="54591" y="56460"/>
                </a:cubicBezTo>
                <a:cubicBezTo>
                  <a:pt x="268318" y="83175"/>
                  <a:pt x="157042" y="49667"/>
                  <a:pt x="259308" y="83756"/>
                </a:cubicBezTo>
                <a:cubicBezTo>
                  <a:pt x="445984" y="270432"/>
                  <a:pt x="170199" y="0"/>
                  <a:pt x="341194" y="151995"/>
                </a:cubicBezTo>
                <a:cubicBezTo>
                  <a:pt x="374235" y="181364"/>
                  <a:pt x="421881" y="251878"/>
                  <a:pt x="477672" y="261177"/>
                </a:cubicBezTo>
                <a:cubicBezTo>
                  <a:pt x="540655" y="271674"/>
                  <a:pt x="605051" y="270276"/>
                  <a:pt x="668741" y="274825"/>
                </a:cubicBezTo>
                <a:cubicBezTo>
                  <a:pt x="686938" y="279374"/>
                  <a:pt x="705022" y="284403"/>
                  <a:pt x="723332" y="288472"/>
                </a:cubicBezTo>
                <a:cubicBezTo>
                  <a:pt x="751365" y="294701"/>
                  <a:pt x="803248" y="301135"/>
                  <a:pt x="832514" y="315768"/>
                </a:cubicBezTo>
                <a:cubicBezTo>
                  <a:pt x="847185" y="323103"/>
                  <a:pt x="859809" y="333965"/>
                  <a:pt x="873457" y="343063"/>
                </a:cubicBezTo>
                <a:cubicBezTo>
                  <a:pt x="891654" y="370359"/>
                  <a:pt x="917674" y="393828"/>
                  <a:pt x="928048" y="424950"/>
                </a:cubicBezTo>
                <a:cubicBezTo>
                  <a:pt x="932597" y="438598"/>
                  <a:pt x="927946" y="461662"/>
                  <a:pt x="941696" y="465893"/>
                </a:cubicBezTo>
                <a:cubicBezTo>
                  <a:pt x="994054" y="482003"/>
                  <a:pt x="1050878" y="474992"/>
                  <a:pt x="1105469" y="479541"/>
                </a:cubicBezTo>
                <a:cubicBezTo>
                  <a:pt x="1123666" y="484090"/>
                  <a:pt x="1142025" y="488036"/>
                  <a:pt x="1160060" y="493189"/>
                </a:cubicBezTo>
                <a:cubicBezTo>
                  <a:pt x="1173892" y="497141"/>
                  <a:pt x="1187047" y="503348"/>
                  <a:pt x="1201003" y="506837"/>
                </a:cubicBezTo>
                <a:cubicBezTo>
                  <a:pt x="1223507" y="512463"/>
                  <a:pt x="1246598" y="515452"/>
                  <a:pt x="1269242" y="520484"/>
                </a:cubicBezTo>
                <a:cubicBezTo>
                  <a:pt x="1287552" y="524553"/>
                  <a:pt x="1305636" y="529583"/>
                  <a:pt x="1323833" y="534132"/>
                </a:cubicBezTo>
                <a:cubicBezTo>
                  <a:pt x="1337481" y="547780"/>
                  <a:pt x="1352421" y="560248"/>
                  <a:pt x="1364777" y="575075"/>
                </a:cubicBezTo>
                <a:cubicBezTo>
                  <a:pt x="1375278" y="587676"/>
                  <a:pt x="1380474" y="604420"/>
                  <a:pt x="1392072" y="616019"/>
                </a:cubicBezTo>
                <a:cubicBezTo>
                  <a:pt x="1403670" y="627617"/>
                  <a:pt x="1418026" y="636652"/>
                  <a:pt x="1433015" y="643314"/>
                </a:cubicBezTo>
                <a:cubicBezTo>
                  <a:pt x="1497901" y="672152"/>
                  <a:pt x="1528119" y="672813"/>
                  <a:pt x="1596788" y="684257"/>
                </a:cubicBezTo>
                <a:cubicBezTo>
                  <a:pt x="1682460" y="741372"/>
                  <a:pt x="1645870" y="738848"/>
                  <a:pt x="1692323" y="73884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526088" y="4084639"/>
            <a:ext cx="996950" cy="446087"/>
          </a:xfrm>
          <a:custGeom>
            <a:avLst/>
            <a:gdLst>
              <a:gd name="connsiteX0" fmla="*/ 0 w 996287"/>
              <a:gd name="connsiteY0" fmla="*/ 0 h 446378"/>
              <a:gd name="connsiteX1" fmla="*/ 191069 w 996287"/>
              <a:gd name="connsiteY1" fmla="*/ 13648 h 446378"/>
              <a:gd name="connsiteX2" fmla="*/ 272956 w 996287"/>
              <a:gd name="connsiteY2" fmla="*/ 40943 h 446378"/>
              <a:gd name="connsiteX3" fmla="*/ 395786 w 996287"/>
              <a:gd name="connsiteY3" fmla="*/ 136477 h 446378"/>
              <a:gd name="connsiteX4" fmla="*/ 436729 w 996287"/>
              <a:gd name="connsiteY4" fmla="*/ 163773 h 446378"/>
              <a:gd name="connsiteX5" fmla="*/ 477672 w 996287"/>
              <a:gd name="connsiteY5" fmla="*/ 191069 h 446378"/>
              <a:gd name="connsiteX6" fmla="*/ 641445 w 996287"/>
              <a:gd name="connsiteY6" fmla="*/ 232012 h 446378"/>
              <a:gd name="connsiteX7" fmla="*/ 723332 w 996287"/>
              <a:gd name="connsiteY7" fmla="*/ 286603 h 446378"/>
              <a:gd name="connsiteX8" fmla="*/ 900753 w 996287"/>
              <a:gd name="connsiteY8" fmla="*/ 327546 h 446378"/>
              <a:gd name="connsiteX9" fmla="*/ 941696 w 996287"/>
              <a:gd name="connsiteY9" fmla="*/ 382137 h 446378"/>
              <a:gd name="connsiteX10" fmla="*/ 955344 w 996287"/>
              <a:gd name="connsiteY10" fmla="*/ 436728 h 446378"/>
              <a:gd name="connsiteX11" fmla="*/ 996287 w 996287"/>
              <a:gd name="connsiteY11" fmla="*/ 436728 h 44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6287" h="446378">
                <a:moveTo>
                  <a:pt x="0" y="0"/>
                </a:moveTo>
                <a:cubicBezTo>
                  <a:pt x="63690" y="4549"/>
                  <a:pt x="127923" y="4176"/>
                  <a:pt x="191069" y="13648"/>
                </a:cubicBezTo>
                <a:cubicBezTo>
                  <a:pt x="219523" y="17916"/>
                  <a:pt x="272956" y="40943"/>
                  <a:pt x="272956" y="40943"/>
                </a:cubicBezTo>
                <a:cubicBezTo>
                  <a:pt x="337097" y="105084"/>
                  <a:pt x="297838" y="71178"/>
                  <a:pt x="395786" y="136477"/>
                </a:cubicBezTo>
                <a:lnTo>
                  <a:pt x="436729" y="163773"/>
                </a:lnTo>
                <a:cubicBezTo>
                  <a:pt x="450377" y="172872"/>
                  <a:pt x="462111" y="185882"/>
                  <a:pt x="477672" y="191069"/>
                </a:cubicBezTo>
                <a:cubicBezTo>
                  <a:pt x="585811" y="227114"/>
                  <a:pt x="531178" y="213634"/>
                  <a:pt x="641445" y="232012"/>
                </a:cubicBezTo>
                <a:lnTo>
                  <a:pt x="723332" y="286603"/>
                </a:lnTo>
                <a:cubicBezTo>
                  <a:pt x="802316" y="339258"/>
                  <a:pt x="747955" y="312266"/>
                  <a:pt x="900753" y="327546"/>
                </a:cubicBezTo>
                <a:cubicBezTo>
                  <a:pt x="914401" y="345743"/>
                  <a:pt x="931524" y="361792"/>
                  <a:pt x="941696" y="382137"/>
                </a:cubicBezTo>
                <a:cubicBezTo>
                  <a:pt x="950084" y="398914"/>
                  <a:pt x="942081" y="423465"/>
                  <a:pt x="955344" y="436728"/>
                </a:cubicBezTo>
                <a:cubicBezTo>
                  <a:pt x="964994" y="446378"/>
                  <a:pt x="982639" y="436728"/>
                  <a:pt x="996287" y="43672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Slide Number Placeholder 51"/>
          <p:cNvSpPr txBox="1">
            <a:spLocks noGrp="1"/>
          </p:cNvSpPr>
          <p:nvPr/>
        </p:nvSpPr>
        <p:spPr>
          <a:xfrm>
            <a:off x="10963835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44229F2-5593-4631-8937-D8A02F509288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37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4" name="Footer Placeholder 53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rot="5400000">
            <a:off x="3995738" y="3840163"/>
            <a:ext cx="2989263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62" name="TextBox 83"/>
          <p:cNvSpPr txBox="1">
            <a:spLocks noChangeArrowheads="1"/>
          </p:cNvSpPr>
          <p:nvPr/>
        </p:nvSpPr>
        <p:spPr bwMode="auto">
          <a:xfrm>
            <a:off x="6205539" y="2200276"/>
            <a:ext cx="1741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</a:rPr>
              <a:t>Rupture Plane</a:t>
            </a:r>
          </a:p>
        </p:txBody>
      </p:sp>
      <p:sp>
        <p:nvSpPr>
          <p:cNvPr id="39963" name="Line 66"/>
          <p:cNvSpPr>
            <a:spLocks noChangeShapeType="1"/>
          </p:cNvSpPr>
          <p:nvPr/>
        </p:nvSpPr>
        <p:spPr bwMode="auto">
          <a:xfrm flipH="1">
            <a:off x="5476876" y="2400300"/>
            <a:ext cx="809625" cy="8191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Freeform 59"/>
          <p:cNvSpPr/>
          <p:nvPr/>
        </p:nvSpPr>
        <p:spPr>
          <a:xfrm flipH="1">
            <a:off x="2928938" y="2152651"/>
            <a:ext cx="539750" cy="333851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965" name="Line 69"/>
          <p:cNvSpPr>
            <a:spLocks noChangeShapeType="1"/>
          </p:cNvSpPr>
          <p:nvPr/>
        </p:nvSpPr>
        <p:spPr bwMode="auto">
          <a:xfrm>
            <a:off x="3086101" y="5481638"/>
            <a:ext cx="28289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6" name="Line 70"/>
          <p:cNvSpPr>
            <a:spLocks noChangeShapeType="1"/>
          </p:cNvSpPr>
          <p:nvPr/>
        </p:nvSpPr>
        <p:spPr bwMode="auto">
          <a:xfrm>
            <a:off x="5910263" y="5367339"/>
            <a:ext cx="0" cy="128587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8126414" y="2028826"/>
            <a:ext cx="2427287" cy="14144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Now consider a much wider plate.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39968" name="Freeform 74"/>
          <p:cNvSpPr>
            <a:spLocks/>
          </p:cNvSpPr>
          <p:nvPr/>
        </p:nvSpPr>
        <p:spPr bwMode="auto">
          <a:xfrm>
            <a:off x="3838575" y="2362200"/>
            <a:ext cx="2609850" cy="2971800"/>
          </a:xfrm>
          <a:custGeom>
            <a:avLst/>
            <a:gdLst>
              <a:gd name="T0" fmla="*/ 2147483647 w 1644"/>
              <a:gd name="T1" fmla="*/ 2147483647 h 1872"/>
              <a:gd name="T2" fmla="*/ 2147483647 w 1644"/>
              <a:gd name="T3" fmla="*/ 2147483647 h 1872"/>
              <a:gd name="T4" fmla="*/ 0 w 1644"/>
              <a:gd name="T5" fmla="*/ 2147483647 h 1872"/>
              <a:gd name="T6" fmla="*/ 0 w 1644"/>
              <a:gd name="T7" fmla="*/ 0 h 1872"/>
              <a:gd name="T8" fmla="*/ 2147483647 w 1644"/>
              <a:gd name="T9" fmla="*/ 0 h 1872"/>
              <a:gd name="T10" fmla="*/ 2147483647 w 1644"/>
              <a:gd name="T11" fmla="*/ 347781563 h 1872"/>
              <a:gd name="T12" fmla="*/ 483870000 w 1644"/>
              <a:gd name="T13" fmla="*/ 1663303125 h 1872"/>
              <a:gd name="T14" fmla="*/ 483870000 w 1644"/>
              <a:gd name="T15" fmla="*/ 2147483647 h 1872"/>
              <a:gd name="T16" fmla="*/ 2147483647 w 1644"/>
              <a:gd name="T17" fmla="*/ 2147483647 h 187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44"/>
              <a:gd name="T28" fmla="*/ 0 h 1872"/>
              <a:gd name="T29" fmla="*/ 1644 w 1644"/>
              <a:gd name="T30" fmla="*/ 1872 h 187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44" h="1872">
                <a:moveTo>
                  <a:pt x="1644" y="1740"/>
                </a:moveTo>
                <a:lnTo>
                  <a:pt x="1596" y="1872"/>
                </a:lnTo>
                <a:lnTo>
                  <a:pt x="0" y="1872"/>
                </a:lnTo>
                <a:lnTo>
                  <a:pt x="0" y="0"/>
                </a:lnTo>
                <a:lnTo>
                  <a:pt x="1374" y="0"/>
                </a:lnTo>
                <a:lnTo>
                  <a:pt x="1374" y="138"/>
                </a:lnTo>
                <a:lnTo>
                  <a:pt x="192" y="660"/>
                </a:lnTo>
                <a:lnTo>
                  <a:pt x="192" y="1080"/>
                </a:lnTo>
                <a:lnTo>
                  <a:pt x="1644" y="1740"/>
                </a:lnTo>
                <a:close/>
              </a:path>
            </a:pathLst>
          </a:custGeom>
          <a:solidFill>
            <a:srgbClr val="FAD9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69" name="TextBox 88"/>
          <p:cNvSpPr txBox="1">
            <a:spLocks noChangeArrowheads="1"/>
          </p:cNvSpPr>
          <p:nvPr/>
        </p:nvSpPr>
        <p:spPr bwMode="auto">
          <a:xfrm>
            <a:off x="3816351" y="2349501"/>
            <a:ext cx="22336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Portion of member carrying no tension.</a:t>
            </a:r>
          </a:p>
        </p:txBody>
      </p:sp>
      <p:sp>
        <p:nvSpPr>
          <p:cNvPr id="39970" name="Line 71"/>
          <p:cNvSpPr>
            <a:spLocks noChangeShapeType="1"/>
          </p:cNvSpPr>
          <p:nvPr/>
        </p:nvSpPr>
        <p:spPr bwMode="auto">
          <a:xfrm flipH="1">
            <a:off x="3457575" y="2147888"/>
            <a:ext cx="2395538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71" name="Line 72"/>
          <p:cNvSpPr>
            <a:spLocks noChangeShapeType="1"/>
          </p:cNvSpPr>
          <p:nvPr/>
        </p:nvSpPr>
        <p:spPr bwMode="auto">
          <a:xfrm>
            <a:off x="5838825" y="2143125"/>
            <a:ext cx="0" cy="2095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70"/>
          <p:cNvGrpSpPr>
            <a:grpSpLocks/>
          </p:cNvGrpSpPr>
          <p:nvPr/>
        </p:nvGrpSpPr>
        <p:grpSpPr bwMode="auto">
          <a:xfrm>
            <a:off x="4095750" y="3630614"/>
            <a:ext cx="298450" cy="211137"/>
            <a:chOff x="2486168" y="3954249"/>
            <a:chExt cx="297976" cy="211902"/>
          </a:xfrm>
        </p:grpSpPr>
        <p:sp>
          <p:nvSpPr>
            <p:cNvPr id="31" name="Freeform 30"/>
            <p:cNvSpPr/>
            <p:nvPr/>
          </p:nvSpPr>
          <p:spPr>
            <a:xfrm>
              <a:off x="2497263" y="4013199"/>
              <a:ext cx="286881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 flipV="1">
              <a:off x="2486168" y="3954249"/>
              <a:ext cx="286882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638425" y="2009776"/>
            <a:ext cx="5386388" cy="408146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lowchart: Document 34"/>
          <p:cNvSpPr>
            <a:spLocks noChangeArrowheads="1"/>
          </p:cNvSpPr>
          <p:nvPr/>
        </p:nvSpPr>
        <p:spPr bwMode="auto">
          <a:xfrm rot="-5400000">
            <a:off x="3698876" y="2486026"/>
            <a:ext cx="3003550" cy="2733675"/>
          </a:xfrm>
          <a:prstGeom prst="flowChartDocument">
            <a:avLst/>
          </a:prstGeom>
          <a:solidFill>
            <a:srgbClr val="C00000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4021139" y="3400425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035425" y="3844925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148139" y="2595563"/>
            <a:ext cx="1862137" cy="806450"/>
          </a:xfrm>
          <a:custGeom>
            <a:avLst/>
            <a:gdLst>
              <a:gd name="connsiteX0" fmla="*/ 0 w 1861852"/>
              <a:gd name="connsiteY0" fmla="*/ 806657 h 806657"/>
              <a:gd name="connsiteX1" fmla="*/ 150125 w 1861852"/>
              <a:gd name="connsiteY1" fmla="*/ 765714 h 806657"/>
              <a:gd name="connsiteX2" fmla="*/ 191068 w 1861852"/>
              <a:gd name="connsiteY2" fmla="*/ 752066 h 806657"/>
              <a:gd name="connsiteX3" fmla="*/ 232012 w 1861852"/>
              <a:gd name="connsiteY3" fmla="*/ 738418 h 806657"/>
              <a:gd name="connsiteX4" fmla="*/ 300250 w 1861852"/>
              <a:gd name="connsiteY4" fmla="*/ 656531 h 806657"/>
              <a:gd name="connsiteX5" fmla="*/ 436728 w 1861852"/>
              <a:gd name="connsiteY5" fmla="*/ 615588 h 806657"/>
              <a:gd name="connsiteX6" fmla="*/ 477671 w 1861852"/>
              <a:gd name="connsiteY6" fmla="*/ 588293 h 806657"/>
              <a:gd name="connsiteX7" fmla="*/ 545910 w 1861852"/>
              <a:gd name="connsiteY7" fmla="*/ 520054 h 806657"/>
              <a:gd name="connsiteX8" fmla="*/ 655092 w 1861852"/>
              <a:gd name="connsiteY8" fmla="*/ 451815 h 806657"/>
              <a:gd name="connsiteX9" fmla="*/ 696035 w 1861852"/>
              <a:gd name="connsiteY9" fmla="*/ 424519 h 806657"/>
              <a:gd name="connsiteX10" fmla="*/ 900752 w 1861852"/>
              <a:gd name="connsiteY10" fmla="*/ 410872 h 806657"/>
              <a:gd name="connsiteX11" fmla="*/ 928047 w 1861852"/>
              <a:gd name="connsiteY11" fmla="*/ 369928 h 806657"/>
              <a:gd name="connsiteX12" fmla="*/ 1050877 w 1861852"/>
              <a:gd name="connsiteY12" fmla="*/ 301690 h 806657"/>
              <a:gd name="connsiteX13" fmla="*/ 1201003 w 1861852"/>
              <a:gd name="connsiteY13" fmla="*/ 288042 h 806657"/>
              <a:gd name="connsiteX14" fmla="*/ 1241946 w 1861852"/>
              <a:gd name="connsiteY14" fmla="*/ 274394 h 806657"/>
              <a:gd name="connsiteX15" fmla="*/ 1337480 w 1861852"/>
              <a:gd name="connsiteY15" fmla="*/ 165212 h 806657"/>
              <a:gd name="connsiteX16" fmla="*/ 1487606 w 1861852"/>
              <a:gd name="connsiteY16" fmla="*/ 151564 h 806657"/>
              <a:gd name="connsiteX17" fmla="*/ 1569492 w 1861852"/>
              <a:gd name="connsiteY17" fmla="*/ 110621 h 806657"/>
              <a:gd name="connsiteX18" fmla="*/ 1651379 w 1861852"/>
              <a:gd name="connsiteY18" fmla="*/ 83325 h 806657"/>
              <a:gd name="connsiteX19" fmla="*/ 1801504 w 1861852"/>
              <a:gd name="connsiteY19" fmla="*/ 15087 h 806657"/>
              <a:gd name="connsiteX20" fmla="*/ 1856095 w 1861852"/>
              <a:gd name="connsiteY20" fmla="*/ 1439 h 80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61852" h="806657">
                <a:moveTo>
                  <a:pt x="0" y="806657"/>
                </a:moveTo>
                <a:cubicBezTo>
                  <a:pt x="96448" y="787367"/>
                  <a:pt x="46236" y="800343"/>
                  <a:pt x="150125" y="765714"/>
                </a:cubicBezTo>
                <a:lnTo>
                  <a:pt x="191068" y="752066"/>
                </a:lnTo>
                <a:lnTo>
                  <a:pt x="232012" y="738418"/>
                </a:lnTo>
                <a:cubicBezTo>
                  <a:pt x="249000" y="712935"/>
                  <a:pt x="272435" y="671984"/>
                  <a:pt x="300250" y="656531"/>
                </a:cubicBezTo>
                <a:cubicBezTo>
                  <a:pt x="327432" y="641430"/>
                  <a:pt x="401488" y="624398"/>
                  <a:pt x="436728" y="615588"/>
                </a:cubicBezTo>
                <a:cubicBezTo>
                  <a:pt x="450376" y="606490"/>
                  <a:pt x="466073" y="599891"/>
                  <a:pt x="477671" y="588293"/>
                </a:cubicBezTo>
                <a:cubicBezTo>
                  <a:pt x="568656" y="497308"/>
                  <a:pt x="436730" y="592840"/>
                  <a:pt x="545910" y="520054"/>
                </a:cubicBezTo>
                <a:cubicBezTo>
                  <a:pt x="611389" y="421837"/>
                  <a:pt x="518663" y="542770"/>
                  <a:pt x="655092" y="451815"/>
                </a:cubicBezTo>
                <a:cubicBezTo>
                  <a:pt x="668740" y="442716"/>
                  <a:pt x="679856" y="427216"/>
                  <a:pt x="696035" y="424519"/>
                </a:cubicBezTo>
                <a:cubicBezTo>
                  <a:pt x="763495" y="413276"/>
                  <a:pt x="832513" y="415421"/>
                  <a:pt x="900752" y="410872"/>
                </a:cubicBezTo>
                <a:cubicBezTo>
                  <a:pt x="909850" y="397224"/>
                  <a:pt x="915703" y="380729"/>
                  <a:pt x="928047" y="369928"/>
                </a:cubicBezTo>
                <a:cubicBezTo>
                  <a:pt x="952445" y="348580"/>
                  <a:pt x="1009271" y="307634"/>
                  <a:pt x="1050877" y="301690"/>
                </a:cubicBezTo>
                <a:cubicBezTo>
                  <a:pt x="1100620" y="294584"/>
                  <a:pt x="1150961" y="292591"/>
                  <a:pt x="1201003" y="288042"/>
                </a:cubicBezTo>
                <a:cubicBezTo>
                  <a:pt x="1214651" y="283493"/>
                  <a:pt x="1231774" y="284566"/>
                  <a:pt x="1241946" y="274394"/>
                </a:cubicBezTo>
                <a:cubicBezTo>
                  <a:pt x="1267585" y="248755"/>
                  <a:pt x="1288267" y="175758"/>
                  <a:pt x="1337480" y="165212"/>
                </a:cubicBezTo>
                <a:cubicBezTo>
                  <a:pt x="1386613" y="154683"/>
                  <a:pt x="1437564" y="156113"/>
                  <a:pt x="1487606" y="151564"/>
                </a:cubicBezTo>
                <a:cubicBezTo>
                  <a:pt x="1636908" y="101799"/>
                  <a:pt x="1410772" y="181164"/>
                  <a:pt x="1569492" y="110621"/>
                </a:cubicBezTo>
                <a:cubicBezTo>
                  <a:pt x="1595784" y="98935"/>
                  <a:pt x="1627439" y="99285"/>
                  <a:pt x="1651379" y="83325"/>
                </a:cubicBezTo>
                <a:cubicBezTo>
                  <a:pt x="1769607" y="4506"/>
                  <a:pt x="1689047" y="43201"/>
                  <a:pt x="1801504" y="15087"/>
                </a:cubicBezTo>
                <a:cubicBezTo>
                  <a:pt x="1861852" y="0"/>
                  <a:pt x="1823289" y="1439"/>
                  <a:pt x="1856095" y="1439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175126" y="4084638"/>
            <a:ext cx="2265363" cy="1054100"/>
          </a:xfrm>
          <a:custGeom>
            <a:avLst/>
            <a:gdLst>
              <a:gd name="connsiteX0" fmla="*/ 0 w 2265528"/>
              <a:gd name="connsiteY0" fmla="*/ 0 h 1053754"/>
              <a:gd name="connsiteX1" fmla="*/ 40943 w 2265528"/>
              <a:gd name="connsiteY1" fmla="*/ 27295 h 1053754"/>
              <a:gd name="connsiteX2" fmla="*/ 109182 w 2265528"/>
              <a:gd name="connsiteY2" fmla="*/ 40943 h 1053754"/>
              <a:gd name="connsiteX3" fmla="*/ 136478 w 2265528"/>
              <a:gd name="connsiteY3" fmla="*/ 81886 h 1053754"/>
              <a:gd name="connsiteX4" fmla="*/ 177421 w 2265528"/>
              <a:gd name="connsiteY4" fmla="*/ 95534 h 1053754"/>
              <a:gd name="connsiteX5" fmla="*/ 272955 w 2265528"/>
              <a:gd name="connsiteY5" fmla="*/ 122830 h 1053754"/>
              <a:gd name="connsiteX6" fmla="*/ 300251 w 2265528"/>
              <a:gd name="connsiteY6" fmla="*/ 204716 h 1053754"/>
              <a:gd name="connsiteX7" fmla="*/ 382137 w 2265528"/>
              <a:gd name="connsiteY7" fmla="*/ 218364 h 1053754"/>
              <a:gd name="connsiteX8" fmla="*/ 532263 w 2265528"/>
              <a:gd name="connsiteY8" fmla="*/ 286603 h 1053754"/>
              <a:gd name="connsiteX9" fmla="*/ 614149 w 2265528"/>
              <a:gd name="connsiteY9" fmla="*/ 341194 h 1053754"/>
              <a:gd name="connsiteX10" fmla="*/ 627797 w 2265528"/>
              <a:gd name="connsiteY10" fmla="*/ 395785 h 1053754"/>
              <a:gd name="connsiteX11" fmla="*/ 682388 w 2265528"/>
              <a:gd name="connsiteY11" fmla="*/ 409433 h 1053754"/>
              <a:gd name="connsiteX12" fmla="*/ 832514 w 2265528"/>
              <a:gd name="connsiteY12" fmla="*/ 436728 h 1053754"/>
              <a:gd name="connsiteX13" fmla="*/ 873457 w 2265528"/>
              <a:gd name="connsiteY13" fmla="*/ 464024 h 1053754"/>
              <a:gd name="connsiteX14" fmla="*/ 968991 w 2265528"/>
              <a:gd name="connsiteY14" fmla="*/ 491319 h 1053754"/>
              <a:gd name="connsiteX15" fmla="*/ 1009934 w 2265528"/>
              <a:gd name="connsiteY15" fmla="*/ 518615 h 1053754"/>
              <a:gd name="connsiteX16" fmla="*/ 1091821 w 2265528"/>
              <a:gd name="connsiteY16" fmla="*/ 545910 h 1053754"/>
              <a:gd name="connsiteX17" fmla="*/ 1337481 w 2265528"/>
              <a:gd name="connsiteY17" fmla="*/ 586854 h 1053754"/>
              <a:gd name="connsiteX18" fmla="*/ 1351128 w 2265528"/>
              <a:gd name="connsiteY18" fmla="*/ 627797 h 1053754"/>
              <a:gd name="connsiteX19" fmla="*/ 1405720 w 2265528"/>
              <a:gd name="connsiteY19" fmla="*/ 668740 h 1053754"/>
              <a:gd name="connsiteX20" fmla="*/ 1460311 w 2265528"/>
              <a:gd name="connsiteY20" fmla="*/ 682388 h 1053754"/>
              <a:gd name="connsiteX21" fmla="*/ 1569493 w 2265528"/>
              <a:gd name="connsiteY21" fmla="*/ 736979 h 1053754"/>
              <a:gd name="connsiteX22" fmla="*/ 1624084 w 2265528"/>
              <a:gd name="connsiteY22" fmla="*/ 764274 h 1053754"/>
              <a:gd name="connsiteX23" fmla="*/ 1705970 w 2265528"/>
              <a:gd name="connsiteY23" fmla="*/ 818866 h 1053754"/>
              <a:gd name="connsiteX24" fmla="*/ 1787857 w 2265528"/>
              <a:gd name="connsiteY24" fmla="*/ 846161 h 1053754"/>
              <a:gd name="connsiteX25" fmla="*/ 1828800 w 2265528"/>
              <a:gd name="connsiteY25" fmla="*/ 873457 h 1053754"/>
              <a:gd name="connsiteX26" fmla="*/ 1910687 w 2265528"/>
              <a:gd name="connsiteY26" fmla="*/ 887104 h 1053754"/>
              <a:gd name="connsiteX27" fmla="*/ 1992573 w 2265528"/>
              <a:gd name="connsiteY27" fmla="*/ 914400 h 1053754"/>
              <a:gd name="connsiteX28" fmla="*/ 2033517 w 2265528"/>
              <a:gd name="connsiteY28" fmla="*/ 941695 h 1053754"/>
              <a:gd name="connsiteX29" fmla="*/ 2129051 w 2265528"/>
              <a:gd name="connsiteY29" fmla="*/ 968991 h 1053754"/>
              <a:gd name="connsiteX30" fmla="*/ 2169994 w 2265528"/>
              <a:gd name="connsiteY30" fmla="*/ 996286 h 1053754"/>
              <a:gd name="connsiteX31" fmla="*/ 2197290 w 2265528"/>
              <a:gd name="connsiteY31" fmla="*/ 1037230 h 1053754"/>
              <a:gd name="connsiteX32" fmla="*/ 2265528 w 2265528"/>
              <a:gd name="connsiteY32" fmla="*/ 1050877 h 105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65528" h="1053754">
                <a:moveTo>
                  <a:pt x="0" y="0"/>
                </a:moveTo>
                <a:cubicBezTo>
                  <a:pt x="13648" y="9098"/>
                  <a:pt x="25585" y="21536"/>
                  <a:pt x="40943" y="27295"/>
                </a:cubicBezTo>
                <a:cubicBezTo>
                  <a:pt x="62663" y="35440"/>
                  <a:pt x="89041" y="29434"/>
                  <a:pt x="109182" y="40943"/>
                </a:cubicBezTo>
                <a:cubicBezTo>
                  <a:pt x="123423" y="49081"/>
                  <a:pt x="123670" y="71639"/>
                  <a:pt x="136478" y="81886"/>
                </a:cubicBezTo>
                <a:cubicBezTo>
                  <a:pt x="147712" y="90873"/>
                  <a:pt x="163589" y="91582"/>
                  <a:pt x="177421" y="95534"/>
                </a:cubicBezTo>
                <a:cubicBezTo>
                  <a:pt x="297379" y="129808"/>
                  <a:pt x="174788" y="90107"/>
                  <a:pt x="272955" y="122830"/>
                </a:cubicBezTo>
                <a:cubicBezTo>
                  <a:pt x="282054" y="150125"/>
                  <a:pt x="271871" y="199986"/>
                  <a:pt x="300251" y="204716"/>
                </a:cubicBezTo>
                <a:cubicBezTo>
                  <a:pt x="327546" y="209265"/>
                  <a:pt x="355124" y="212361"/>
                  <a:pt x="382137" y="218364"/>
                </a:cubicBezTo>
                <a:cubicBezTo>
                  <a:pt x="425615" y="228026"/>
                  <a:pt x="512228" y="273246"/>
                  <a:pt x="532263" y="286603"/>
                </a:cubicBezTo>
                <a:lnTo>
                  <a:pt x="614149" y="341194"/>
                </a:lnTo>
                <a:cubicBezTo>
                  <a:pt x="618698" y="359391"/>
                  <a:pt x="614534" y="382522"/>
                  <a:pt x="627797" y="395785"/>
                </a:cubicBezTo>
                <a:cubicBezTo>
                  <a:pt x="641060" y="409048"/>
                  <a:pt x="664353" y="404280"/>
                  <a:pt x="682388" y="409433"/>
                </a:cubicBezTo>
                <a:cubicBezTo>
                  <a:pt x="780563" y="437483"/>
                  <a:pt x="651854" y="414145"/>
                  <a:pt x="832514" y="436728"/>
                </a:cubicBezTo>
                <a:cubicBezTo>
                  <a:pt x="846162" y="445827"/>
                  <a:pt x="858786" y="456688"/>
                  <a:pt x="873457" y="464024"/>
                </a:cubicBezTo>
                <a:cubicBezTo>
                  <a:pt x="893039" y="473815"/>
                  <a:pt x="951496" y="486945"/>
                  <a:pt x="968991" y="491319"/>
                </a:cubicBezTo>
                <a:cubicBezTo>
                  <a:pt x="982639" y="500418"/>
                  <a:pt x="994945" y="511953"/>
                  <a:pt x="1009934" y="518615"/>
                </a:cubicBezTo>
                <a:cubicBezTo>
                  <a:pt x="1036226" y="530300"/>
                  <a:pt x="1091821" y="545910"/>
                  <a:pt x="1091821" y="545910"/>
                </a:cubicBezTo>
                <a:cubicBezTo>
                  <a:pt x="1212997" y="626696"/>
                  <a:pt x="1019125" y="507265"/>
                  <a:pt x="1337481" y="586854"/>
                </a:cubicBezTo>
                <a:cubicBezTo>
                  <a:pt x="1351437" y="590343"/>
                  <a:pt x="1341918" y="616746"/>
                  <a:pt x="1351128" y="627797"/>
                </a:cubicBezTo>
                <a:cubicBezTo>
                  <a:pt x="1365690" y="645271"/>
                  <a:pt x="1385375" y="658568"/>
                  <a:pt x="1405720" y="668740"/>
                </a:cubicBezTo>
                <a:cubicBezTo>
                  <a:pt x="1422497" y="677128"/>
                  <a:pt x="1442997" y="675174"/>
                  <a:pt x="1460311" y="682388"/>
                </a:cubicBezTo>
                <a:cubicBezTo>
                  <a:pt x="1497871" y="698038"/>
                  <a:pt x="1533099" y="718782"/>
                  <a:pt x="1569493" y="736979"/>
                </a:cubicBezTo>
                <a:cubicBezTo>
                  <a:pt x="1587690" y="746077"/>
                  <a:pt x="1607156" y="752989"/>
                  <a:pt x="1624084" y="764274"/>
                </a:cubicBezTo>
                <a:cubicBezTo>
                  <a:pt x="1651379" y="782471"/>
                  <a:pt x="1674848" y="808492"/>
                  <a:pt x="1705970" y="818866"/>
                </a:cubicBezTo>
                <a:cubicBezTo>
                  <a:pt x="1733266" y="827964"/>
                  <a:pt x="1763917" y="830201"/>
                  <a:pt x="1787857" y="846161"/>
                </a:cubicBezTo>
                <a:cubicBezTo>
                  <a:pt x="1801505" y="855260"/>
                  <a:pt x="1813239" y="868270"/>
                  <a:pt x="1828800" y="873457"/>
                </a:cubicBezTo>
                <a:cubicBezTo>
                  <a:pt x="1855052" y="882208"/>
                  <a:pt x="1883391" y="882555"/>
                  <a:pt x="1910687" y="887104"/>
                </a:cubicBezTo>
                <a:cubicBezTo>
                  <a:pt x="1937982" y="896203"/>
                  <a:pt x="1968633" y="898441"/>
                  <a:pt x="1992573" y="914400"/>
                </a:cubicBezTo>
                <a:cubicBezTo>
                  <a:pt x="2006221" y="923498"/>
                  <a:pt x="2018441" y="935234"/>
                  <a:pt x="2033517" y="941695"/>
                </a:cubicBezTo>
                <a:cubicBezTo>
                  <a:pt x="2094735" y="967931"/>
                  <a:pt x="2075935" y="942433"/>
                  <a:pt x="2129051" y="968991"/>
                </a:cubicBezTo>
                <a:cubicBezTo>
                  <a:pt x="2143722" y="976326"/>
                  <a:pt x="2156346" y="987188"/>
                  <a:pt x="2169994" y="996286"/>
                </a:cubicBezTo>
                <a:cubicBezTo>
                  <a:pt x="2179093" y="1009934"/>
                  <a:pt x="2184482" y="1026983"/>
                  <a:pt x="2197290" y="1037230"/>
                </a:cubicBezTo>
                <a:cubicBezTo>
                  <a:pt x="2217945" y="1053754"/>
                  <a:pt x="2242137" y="1050877"/>
                  <a:pt x="2265528" y="1050877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969" name="Freeform 65"/>
          <p:cNvSpPr>
            <a:spLocks/>
          </p:cNvSpPr>
          <p:nvPr/>
        </p:nvSpPr>
        <p:spPr bwMode="auto">
          <a:xfrm>
            <a:off x="3838575" y="2362200"/>
            <a:ext cx="2609850" cy="2971800"/>
          </a:xfrm>
          <a:custGeom>
            <a:avLst/>
            <a:gdLst>
              <a:gd name="T0" fmla="*/ 2147483647 w 1644"/>
              <a:gd name="T1" fmla="*/ 2147483647 h 1872"/>
              <a:gd name="T2" fmla="*/ 2147483647 w 1644"/>
              <a:gd name="T3" fmla="*/ 2147483647 h 1872"/>
              <a:gd name="T4" fmla="*/ 0 w 1644"/>
              <a:gd name="T5" fmla="*/ 2147483647 h 1872"/>
              <a:gd name="T6" fmla="*/ 0 w 1644"/>
              <a:gd name="T7" fmla="*/ 0 h 1872"/>
              <a:gd name="T8" fmla="*/ 2147483647 w 1644"/>
              <a:gd name="T9" fmla="*/ 0 h 1872"/>
              <a:gd name="T10" fmla="*/ 2147483647 w 1644"/>
              <a:gd name="T11" fmla="*/ 347781563 h 1872"/>
              <a:gd name="T12" fmla="*/ 483870000 w 1644"/>
              <a:gd name="T13" fmla="*/ 1663303125 h 1872"/>
              <a:gd name="T14" fmla="*/ 483870000 w 1644"/>
              <a:gd name="T15" fmla="*/ 2147483647 h 1872"/>
              <a:gd name="T16" fmla="*/ 2147483647 w 1644"/>
              <a:gd name="T17" fmla="*/ 2147483647 h 187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44"/>
              <a:gd name="T28" fmla="*/ 0 h 1872"/>
              <a:gd name="T29" fmla="*/ 1644 w 1644"/>
              <a:gd name="T30" fmla="*/ 1872 h 187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44" h="1872">
                <a:moveTo>
                  <a:pt x="1644" y="1740"/>
                </a:moveTo>
                <a:lnTo>
                  <a:pt x="1596" y="1872"/>
                </a:lnTo>
                <a:lnTo>
                  <a:pt x="0" y="1872"/>
                </a:lnTo>
                <a:lnTo>
                  <a:pt x="0" y="0"/>
                </a:lnTo>
                <a:lnTo>
                  <a:pt x="1374" y="0"/>
                </a:lnTo>
                <a:lnTo>
                  <a:pt x="1374" y="138"/>
                </a:lnTo>
                <a:lnTo>
                  <a:pt x="192" y="660"/>
                </a:lnTo>
                <a:lnTo>
                  <a:pt x="192" y="1080"/>
                </a:lnTo>
                <a:lnTo>
                  <a:pt x="1644" y="1740"/>
                </a:lnTo>
                <a:close/>
              </a:path>
            </a:pathLst>
          </a:custGeom>
          <a:solidFill>
            <a:srgbClr val="FAD9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446839" y="3749675"/>
            <a:ext cx="820737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4672014" y="3405188"/>
            <a:ext cx="255587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343525" y="3405188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6847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3578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975" name="TextBox 54"/>
          <p:cNvSpPr txBox="1">
            <a:spLocks noChangeArrowheads="1"/>
          </p:cNvSpPr>
          <p:nvPr/>
        </p:nvSpPr>
        <p:spPr bwMode="auto">
          <a:xfrm>
            <a:off x="6399213" y="326231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1" name="Straight Connector 60"/>
          <p:cNvCxnSpPr/>
          <p:nvPr/>
        </p:nvCxnSpPr>
        <p:spPr>
          <a:xfrm rot="16200000" flipV="1">
            <a:off x="4372769" y="3818732"/>
            <a:ext cx="3003550" cy="68262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7" name="TextBox 63"/>
          <p:cNvSpPr txBox="1">
            <a:spLocks noChangeArrowheads="1"/>
          </p:cNvSpPr>
          <p:nvPr/>
        </p:nvSpPr>
        <p:spPr bwMode="auto">
          <a:xfrm>
            <a:off x="2619375" y="5457826"/>
            <a:ext cx="540543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At the rupture plane (right bolts) forces have not engaged the entire plate. </a:t>
            </a:r>
          </a:p>
        </p:txBody>
      </p:sp>
      <p:sp>
        <p:nvSpPr>
          <p:cNvPr id="63" name="Freeform 62"/>
          <p:cNvSpPr/>
          <p:nvPr/>
        </p:nvSpPr>
        <p:spPr>
          <a:xfrm>
            <a:off x="4789489" y="2870201"/>
            <a:ext cx="1241425" cy="517525"/>
          </a:xfrm>
          <a:custGeom>
            <a:avLst/>
            <a:gdLst>
              <a:gd name="connsiteX0" fmla="*/ 0 w 1241947"/>
              <a:gd name="connsiteY0" fmla="*/ 518615 h 518615"/>
              <a:gd name="connsiteX1" fmla="*/ 27296 w 1241947"/>
              <a:gd name="connsiteY1" fmla="*/ 477672 h 518615"/>
              <a:gd name="connsiteX2" fmla="*/ 122830 w 1241947"/>
              <a:gd name="connsiteY2" fmla="*/ 409433 h 518615"/>
              <a:gd name="connsiteX3" fmla="*/ 163773 w 1241947"/>
              <a:gd name="connsiteY3" fmla="*/ 395785 h 518615"/>
              <a:gd name="connsiteX4" fmla="*/ 245660 w 1241947"/>
              <a:gd name="connsiteY4" fmla="*/ 341194 h 518615"/>
              <a:gd name="connsiteX5" fmla="*/ 300251 w 1241947"/>
              <a:gd name="connsiteY5" fmla="*/ 327546 h 518615"/>
              <a:gd name="connsiteX6" fmla="*/ 341194 w 1241947"/>
              <a:gd name="connsiteY6" fmla="*/ 313899 h 518615"/>
              <a:gd name="connsiteX7" fmla="*/ 423081 w 1241947"/>
              <a:gd name="connsiteY7" fmla="*/ 300251 h 518615"/>
              <a:gd name="connsiteX8" fmla="*/ 436729 w 1241947"/>
              <a:gd name="connsiteY8" fmla="*/ 259308 h 518615"/>
              <a:gd name="connsiteX9" fmla="*/ 477672 w 1241947"/>
              <a:gd name="connsiteY9" fmla="*/ 232012 h 518615"/>
              <a:gd name="connsiteX10" fmla="*/ 655093 w 1241947"/>
              <a:gd name="connsiteY10" fmla="*/ 204717 h 518615"/>
              <a:gd name="connsiteX11" fmla="*/ 736979 w 1241947"/>
              <a:gd name="connsiteY11" fmla="*/ 163773 h 518615"/>
              <a:gd name="connsiteX12" fmla="*/ 777923 w 1241947"/>
              <a:gd name="connsiteY12" fmla="*/ 136478 h 518615"/>
              <a:gd name="connsiteX13" fmla="*/ 1009935 w 1241947"/>
              <a:gd name="connsiteY13" fmla="*/ 109182 h 518615"/>
              <a:gd name="connsiteX14" fmla="*/ 1132765 w 1241947"/>
              <a:gd name="connsiteY14" fmla="*/ 68239 h 518615"/>
              <a:gd name="connsiteX15" fmla="*/ 1214651 w 1241947"/>
              <a:gd name="connsiteY15" fmla="*/ 40943 h 518615"/>
              <a:gd name="connsiteX16" fmla="*/ 1241947 w 1241947"/>
              <a:gd name="connsiteY16" fmla="*/ 0 h 5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41947" h="518615">
                <a:moveTo>
                  <a:pt x="0" y="518615"/>
                </a:moveTo>
                <a:cubicBezTo>
                  <a:pt x="9099" y="504967"/>
                  <a:pt x="15698" y="489270"/>
                  <a:pt x="27296" y="477672"/>
                </a:cubicBezTo>
                <a:cubicBezTo>
                  <a:pt x="33481" y="471487"/>
                  <a:pt x="107329" y="417184"/>
                  <a:pt x="122830" y="409433"/>
                </a:cubicBezTo>
                <a:cubicBezTo>
                  <a:pt x="135697" y="402999"/>
                  <a:pt x="151197" y="402771"/>
                  <a:pt x="163773" y="395785"/>
                </a:cubicBezTo>
                <a:cubicBezTo>
                  <a:pt x="192450" y="379853"/>
                  <a:pt x="213834" y="349151"/>
                  <a:pt x="245660" y="341194"/>
                </a:cubicBezTo>
                <a:cubicBezTo>
                  <a:pt x="263857" y="336645"/>
                  <a:pt x="282216" y="332699"/>
                  <a:pt x="300251" y="327546"/>
                </a:cubicBezTo>
                <a:cubicBezTo>
                  <a:pt x="314083" y="323594"/>
                  <a:pt x="327151" y="317020"/>
                  <a:pt x="341194" y="313899"/>
                </a:cubicBezTo>
                <a:cubicBezTo>
                  <a:pt x="368207" y="307896"/>
                  <a:pt x="395785" y="304800"/>
                  <a:pt x="423081" y="300251"/>
                </a:cubicBezTo>
                <a:cubicBezTo>
                  <a:pt x="427630" y="286603"/>
                  <a:pt x="427742" y="270542"/>
                  <a:pt x="436729" y="259308"/>
                </a:cubicBezTo>
                <a:cubicBezTo>
                  <a:pt x="446976" y="246500"/>
                  <a:pt x="463001" y="239348"/>
                  <a:pt x="477672" y="232012"/>
                </a:cubicBezTo>
                <a:cubicBezTo>
                  <a:pt x="526857" y="207419"/>
                  <a:pt x="615949" y="208631"/>
                  <a:pt x="655093" y="204717"/>
                </a:cubicBezTo>
                <a:cubicBezTo>
                  <a:pt x="772416" y="126500"/>
                  <a:pt x="623984" y="220270"/>
                  <a:pt x="736979" y="163773"/>
                </a:cubicBezTo>
                <a:cubicBezTo>
                  <a:pt x="751650" y="156438"/>
                  <a:pt x="762212" y="141191"/>
                  <a:pt x="777923" y="136478"/>
                </a:cubicBezTo>
                <a:cubicBezTo>
                  <a:pt x="808095" y="127427"/>
                  <a:pt x="998673" y="110308"/>
                  <a:pt x="1009935" y="109182"/>
                </a:cubicBezTo>
                <a:cubicBezTo>
                  <a:pt x="1085529" y="58787"/>
                  <a:pt x="1015084" y="97660"/>
                  <a:pt x="1132765" y="68239"/>
                </a:cubicBezTo>
                <a:cubicBezTo>
                  <a:pt x="1160678" y="61261"/>
                  <a:pt x="1214651" y="40943"/>
                  <a:pt x="1214651" y="40943"/>
                </a:cubicBezTo>
                <a:lnTo>
                  <a:pt x="1241947" y="0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5472113" y="3087689"/>
            <a:ext cx="627062" cy="314325"/>
          </a:xfrm>
          <a:custGeom>
            <a:avLst/>
            <a:gdLst>
              <a:gd name="connsiteX0" fmla="*/ 0 w 627797"/>
              <a:gd name="connsiteY0" fmla="*/ 313899 h 313899"/>
              <a:gd name="connsiteX1" fmla="*/ 54591 w 627797"/>
              <a:gd name="connsiteY1" fmla="*/ 300251 h 313899"/>
              <a:gd name="connsiteX2" fmla="*/ 136478 w 627797"/>
              <a:gd name="connsiteY2" fmla="*/ 245660 h 313899"/>
              <a:gd name="connsiteX3" fmla="*/ 177421 w 627797"/>
              <a:gd name="connsiteY3" fmla="*/ 232012 h 313899"/>
              <a:gd name="connsiteX4" fmla="*/ 218365 w 627797"/>
              <a:gd name="connsiteY4" fmla="*/ 204717 h 313899"/>
              <a:gd name="connsiteX5" fmla="*/ 300251 w 627797"/>
              <a:gd name="connsiteY5" fmla="*/ 177421 h 313899"/>
              <a:gd name="connsiteX6" fmla="*/ 409433 w 627797"/>
              <a:gd name="connsiteY6" fmla="*/ 150126 h 313899"/>
              <a:gd name="connsiteX7" fmla="*/ 436729 w 627797"/>
              <a:gd name="connsiteY7" fmla="*/ 109182 h 313899"/>
              <a:gd name="connsiteX8" fmla="*/ 518615 w 627797"/>
              <a:gd name="connsiteY8" fmla="*/ 68239 h 313899"/>
              <a:gd name="connsiteX9" fmla="*/ 545911 w 627797"/>
              <a:gd name="connsiteY9" fmla="*/ 27296 h 313899"/>
              <a:gd name="connsiteX10" fmla="*/ 627797 w 627797"/>
              <a:gd name="connsiteY10" fmla="*/ 0 h 31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7797" h="313899">
                <a:moveTo>
                  <a:pt x="0" y="313899"/>
                </a:moveTo>
                <a:cubicBezTo>
                  <a:pt x="18197" y="309350"/>
                  <a:pt x="37814" y="308639"/>
                  <a:pt x="54591" y="300251"/>
                </a:cubicBezTo>
                <a:cubicBezTo>
                  <a:pt x="83933" y="285580"/>
                  <a:pt x="105356" y="256034"/>
                  <a:pt x="136478" y="245660"/>
                </a:cubicBezTo>
                <a:cubicBezTo>
                  <a:pt x="150126" y="241111"/>
                  <a:pt x="164554" y="238446"/>
                  <a:pt x="177421" y="232012"/>
                </a:cubicBezTo>
                <a:cubicBezTo>
                  <a:pt x="192092" y="224677"/>
                  <a:pt x="203376" y="211379"/>
                  <a:pt x="218365" y="204717"/>
                </a:cubicBezTo>
                <a:cubicBezTo>
                  <a:pt x="244657" y="193032"/>
                  <a:pt x="272956" y="186520"/>
                  <a:pt x="300251" y="177421"/>
                </a:cubicBezTo>
                <a:cubicBezTo>
                  <a:pt x="363200" y="156437"/>
                  <a:pt x="327087" y="166594"/>
                  <a:pt x="409433" y="150126"/>
                </a:cubicBezTo>
                <a:cubicBezTo>
                  <a:pt x="418532" y="136478"/>
                  <a:pt x="425130" y="120781"/>
                  <a:pt x="436729" y="109182"/>
                </a:cubicBezTo>
                <a:cubicBezTo>
                  <a:pt x="463184" y="82727"/>
                  <a:pt x="485316" y="79339"/>
                  <a:pt x="518615" y="68239"/>
                </a:cubicBezTo>
                <a:cubicBezTo>
                  <a:pt x="527714" y="54591"/>
                  <a:pt x="532002" y="35989"/>
                  <a:pt x="545911" y="27296"/>
                </a:cubicBezTo>
                <a:cubicBezTo>
                  <a:pt x="570309" y="12047"/>
                  <a:pt x="627797" y="0"/>
                  <a:pt x="627797" y="0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0980" name="Group 71"/>
          <p:cNvGrpSpPr>
            <a:grpSpLocks/>
          </p:cNvGrpSpPr>
          <p:nvPr/>
        </p:nvGrpSpPr>
        <p:grpSpPr bwMode="auto">
          <a:xfrm>
            <a:off x="4794250" y="3632201"/>
            <a:ext cx="298450" cy="212725"/>
            <a:chOff x="2486168" y="3954249"/>
            <a:chExt cx="297976" cy="211902"/>
          </a:xfrm>
        </p:grpSpPr>
        <p:sp>
          <p:nvSpPr>
            <p:cNvPr id="73" name="Freeform 72"/>
            <p:cNvSpPr/>
            <p:nvPr/>
          </p:nvSpPr>
          <p:spPr>
            <a:xfrm>
              <a:off x="2497263" y="4012760"/>
              <a:ext cx="286881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flipV="1">
              <a:off x="2486168" y="3954249"/>
              <a:ext cx="286882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40981" name="Group 74"/>
          <p:cNvGrpSpPr>
            <a:grpSpLocks/>
          </p:cNvGrpSpPr>
          <p:nvPr/>
        </p:nvGrpSpPr>
        <p:grpSpPr bwMode="auto">
          <a:xfrm>
            <a:off x="5451475" y="3621089"/>
            <a:ext cx="298450" cy="212725"/>
            <a:chOff x="2486168" y="3954249"/>
            <a:chExt cx="297976" cy="211902"/>
          </a:xfrm>
        </p:grpSpPr>
        <p:sp>
          <p:nvSpPr>
            <p:cNvPr id="76" name="Freeform 75"/>
            <p:cNvSpPr/>
            <p:nvPr/>
          </p:nvSpPr>
          <p:spPr>
            <a:xfrm>
              <a:off x="2497263" y="4012759"/>
              <a:ext cx="286881" cy="15339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 flipV="1">
              <a:off x="2486168" y="3954249"/>
              <a:ext cx="286882" cy="153391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4843463" y="4054476"/>
            <a:ext cx="1693862" cy="741363"/>
          </a:xfrm>
          <a:custGeom>
            <a:avLst/>
            <a:gdLst>
              <a:gd name="connsiteX0" fmla="*/ 0 w 1692323"/>
              <a:gd name="connsiteY0" fmla="*/ 42813 h 741372"/>
              <a:gd name="connsiteX1" fmla="*/ 54591 w 1692323"/>
              <a:gd name="connsiteY1" fmla="*/ 56460 h 741372"/>
              <a:gd name="connsiteX2" fmla="*/ 259308 w 1692323"/>
              <a:gd name="connsiteY2" fmla="*/ 83756 h 741372"/>
              <a:gd name="connsiteX3" fmla="*/ 341194 w 1692323"/>
              <a:gd name="connsiteY3" fmla="*/ 151995 h 741372"/>
              <a:gd name="connsiteX4" fmla="*/ 477672 w 1692323"/>
              <a:gd name="connsiteY4" fmla="*/ 261177 h 741372"/>
              <a:gd name="connsiteX5" fmla="*/ 668741 w 1692323"/>
              <a:gd name="connsiteY5" fmla="*/ 274825 h 741372"/>
              <a:gd name="connsiteX6" fmla="*/ 723332 w 1692323"/>
              <a:gd name="connsiteY6" fmla="*/ 288472 h 741372"/>
              <a:gd name="connsiteX7" fmla="*/ 832514 w 1692323"/>
              <a:gd name="connsiteY7" fmla="*/ 315768 h 741372"/>
              <a:gd name="connsiteX8" fmla="*/ 873457 w 1692323"/>
              <a:gd name="connsiteY8" fmla="*/ 343063 h 741372"/>
              <a:gd name="connsiteX9" fmla="*/ 928048 w 1692323"/>
              <a:gd name="connsiteY9" fmla="*/ 424950 h 741372"/>
              <a:gd name="connsiteX10" fmla="*/ 941696 w 1692323"/>
              <a:gd name="connsiteY10" fmla="*/ 465893 h 741372"/>
              <a:gd name="connsiteX11" fmla="*/ 1105469 w 1692323"/>
              <a:gd name="connsiteY11" fmla="*/ 479541 h 741372"/>
              <a:gd name="connsiteX12" fmla="*/ 1160060 w 1692323"/>
              <a:gd name="connsiteY12" fmla="*/ 493189 h 741372"/>
              <a:gd name="connsiteX13" fmla="*/ 1201003 w 1692323"/>
              <a:gd name="connsiteY13" fmla="*/ 506837 h 741372"/>
              <a:gd name="connsiteX14" fmla="*/ 1269242 w 1692323"/>
              <a:gd name="connsiteY14" fmla="*/ 520484 h 741372"/>
              <a:gd name="connsiteX15" fmla="*/ 1323833 w 1692323"/>
              <a:gd name="connsiteY15" fmla="*/ 534132 h 741372"/>
              <a:gd name="connsiteX16" fmla="*/ 1364777 w 1692323"/>
              <a:gd name="connsiteY16" fmla="*/ 575075 h 741372"/>
              <a:gd name="connsiteX17" fmla="*/ 1392072 w 1692323"/>
              <a:gd name="connsiteY17" fmla="*/ 616019 h 741372"/>
              <a:gd name="connsiteX18" fmla="*/ 1433015 w 1692323"/>
              <a:gd name="connsiteY18" fmla="*/ 643314 h 741372"/>
              <a:gd name="connsiteX19" fmla="*/ 1596788 w 1692323"/>
              <a:gd name="connsiteY19" fmla="*/ 684257 h 741372"/>
              <a:gd name="connsiteX20" fmla="*/ 1692323 w 1692323"/>
              <a:gd name="connsiteY20" fmla="*/ 738848 h 74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92323" h="741372">
                <a:moveTo>
                  <a:pt x="0" y="42813"/>
                </a:moveTo>
                <a:cubicBezTo>
                  <a:pt x="18197" y="47362"/>
                  <a:pt x="35979" y="54134"/>
                  <a:pt x="54591" y="56460"/>
                </a:cubicBezTo>
                <a:cubicBezTo>
                  <a:pt x="268318" y="83175"/>
                  <a:pt x="157042" y="49667"/>
                  <a:pt x="259308" y="83756"/>
                </a:cubicBezTo>
                <a:cubicBezTo>
                  <a:pt x="445984" y="270432"/>
                  <a:pt x="170199" y="0"/>
                  <a:pt x="341194" y="151995"/>
                </a:cubicBezTo>
                <a:cubicBezTo>
                  <a:pt x="374235" y="181364"/>
                  <a:pt x="421881" y="251878"/>
                  <a:pt x="477672" y="261177"/>
                </a:cubicBezTo>
                <a:cubicBezTo>
                  <a:pt x="540655" y="271674"/>
                  <a:pt x="605051" y="270276"/>
                  <a:pt x="668741" y="274825"/>
                </a:cubicBezTo>
                <a:cubicBezTo>
                  <a:pt x="686938" y="279374"/>
                  <a:pt x="705022" y="284403"/>
                  <a:pt x="723332" y="288472"/>
                </a:cubicBezTo>
                <a:cubicBezTo>
                  <a:pt x="751365" y="294701"/>
                  <a:pt x="803248" y="301135"/>
                  <a:pt x="832514" y="315768"/>
                </a:cubicBezTo>
                <a:cubicBezTo>
                  <a:pt x="847185" y="323103"/>
                  <a:pt x="859809" y="333965"/>
                  <a:pt x="873457" y="343063"/>
                </a:cubicBezTo>
                <a:cubicBezTo>
                  <a:pt x="891654" y="370359"/>
                  <a:pt x="917674" y="393828"/>
                  <a:pt x="928048" y="424950"/>
                </a:cubicBezTo>
                <a:cubicBezTo>
                  <a:pt x="932597" y="438598"/>
                  <a:pt x="927946" y="461662"/>
                  <a:pt x="941696" y="465893"/>
                </a:cubicBezTo>
                <a:cubicBezTo>
                  <a:pt x="994054" y="482003"/>
                  <a:pt x="1050878" y="474992"/>
                  <a:pt x="1105469" y="479541"/>
                </a:cubicBezTo>
                <a:cubicBezTo>
                  <a:pt x="1123666" y="484090"/>
                  <a:pt x="1142025" y="488036"/>
                  <a:pt x="1160060" y="493189"/>
                </a:cubicBezTo>
                <a:cubicBezTo>
                  <a:pt x="1173892" y="497141"/>
                  <a:pt x="1187047" y="503348"/>
                  <a:pt x="1201003" y="506837"/>
                </a:cubicBezTo>
                <a:cubicBezTo>
                  <a:pt x="1223507" y="512463"/>
                  <a:pt x="1246598" y="515452"/>
                  <a:pt x="1269242" y="520484"/>
                </a:cubicBezTo>
                <a:cubicBezTo>
                  <a:pt x="1287552" y="524553"/>
                  <a:pt x="1305636" y="529583"/>
                  <a:pt x="1323833" y="534132"/>
                </a:cubicBezTo>
                <a:cubicBezTo>
                  <a:pt x="1337481" y="547780"/>
                  <a:pt x="1352421" y="560248"/>
                  <a:pt x="1364777" y="575075"/>
                </a:cubicBezTo>
                <a:cubicBezTo>
                  <a:pt x="1375278" y="587676"/>
                  <a:pt x="1380474" y="604420"/>
                  <a:pt x="1392072" y="616019"/>
                </a:cubicBezTo>
                <a:cubicBezTo>
                  <a:pt x="1403670" y="627617"/>
                  <a:pt x="1418026" y="636652"/>
                  <a:pt x="1433015" y="643314"/>
                </a:cubicBezTo>
                <a:cubicBezTo>
                  <a:pt x="1497901" y="672152"/>
                  <a:pt x="1528119" y="672813"/>
                  <a:pt x="1596788" y="684257"/>
                </a:cubicBezTo>
                <a:cubicBezTo>
                  <a:pt x="1682460" y="741372"/>
                  <a:pt x="1645870" y="738848"/>
                  <a:pt x="1692323" y="73884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526088" y="4084639"/>
            <a:ext cx="996950" cy="446087"/>
          </a:xfrm>
          <a:custGeom>
            <a:avLst/>
            <a:gdLst>
              <a:gd name="connsiteX0" fmla="*/ 0 w 996287"/>
              <a:gd name="connsiteY0" fmla="*/ 0 h 446378"/>
              <a:gd name="connsiteX1" fmla="*/ 191069 w 996287"/>
              <a:gd name="connsiteY1" fmla="*/ 13648 h 446378"/>
              <a:gd name="connsiteX2" fmla="*/ 272956 w 996287"/>
              <a:gd name="connsiteY2" fmla="*/ 40943 h 446378"/>
              <a:gd name="connsiteX3" fmla="*/ 395786 w 996287"/>
              <a:gd name="connsiteY3" fmla="*/ 136477 h 446378"/>
              <a:gd name="connsiteX4" fmla="*/ 436729 w 996287"/>
              <a:gd name="connsiteY4" fmla="*/ 163773 h 446378"/>
              <a:gd name="connsiteX5" fmla="*/ 477672 w 996287"/>
              <a:gd name="connsiteY5" fmla="*/ 191069 h 446378"/>
              <a:gd name="connsiteX6" fmla="*/ 641445 w 996287"/>
              <a:gd name="connsiteY6" fmla="*/ 232012 h 446378"/>
              <a:gd name="connsiteX7" fmla="*/ 723332 w 996287"/>
              <a:gd name="connsiteY7" fmla="*/ 286603 h 446378"/>
              <a:gd name="connsiteX8" fmla="*/ 900753 w 996287"/>
              <a:gd name="connsiteY8" fmla="*/ 327546 h 446378"/>
              <a:gd name="connsiteX9" fmla="*/ 941696 w 996287"/>
              <a:gd name="connsiteY9" fmla="*/ 382137 h 446378"/>
              <a:gd name="connsiteX10" fmla="*/ 955344 w 996287"/>
              <a:gd name="connsiteY10" fmla="*/ 436728 h 446378"/>
              <a:gd name="connsiteX11" fmla="*/ 996287 w 996287"/>
              <a:gd name="connsiteY11" fmla="*/ 436728 h 44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6287" h="446378">
                <a:moveTo>
                  <a:pt x="0" y="0"/>
                </a:moveTo>
                <a:cubicBezTo>
                  <a:pt x="63690" y="4549"/>
                  <a:pt x="127923" y="4176"/>
                  <a:pt x="191069" y="13648"/>
                </a:cubicBezTo>
                <a:cubicBezTo>
                  <a:pt x="219523" y="17916"/>
                  <a:pt x="272956" y="40943"/>
                  <a:pt x="272956" y="40943"/>
                </a:cubicBezTo>
                <a:cubicBezTo>
                  <a:pt x="337097" y="105084"/>
                  <a:pt x="297838" y="71178"/>
                  <a:pt x="395786" y="136477"/>
                </a:cubicBezTo>
                <a:lnTo>
                  <a:pt x="436729" y="163773"/>
                </a:lnTo>
                <a:cubicBezTo>
                  <a:pt x="450377" y="172872"/>
                  <a:pt x="462111" y="185882"/>
                  <a:pt x="477672" y="191069"/>
                </a:cubicBezTo>
                <a:cubicBezTo>
                  <a:pt x="585811" y="227114"/>
                  <a:pt x="531178" y="213634"/>
                  <a:pt x="641445" y="232012"/>
                </a:cubicBezTo>
                <a:lnTo>
                  <a:pt x="723332" y="286603"/>
                </a:lnTo>
                <a:cubicBezTo>
                  <a:pt x="802316" y="339258"/>
                  <a:pt x="747955" y="312266"/>
                  <a:pt x="900753" y="327546"/>
                </a:cubicBezTo>
                <a:cubicBezTo>
                  <a:pt x="914401" y="345743"/>
                  <a:pt x="931524" y="361792"/>
                  <a:pt x="941696" y="382137"/>
                </a:cubicBezTo>
                <a:cubicBezTo>
                  <a:pt x="950084" y="398914"/>
                  <a:pt x="942081" y="423465"/>
                  <a:pt x="955344" y="436728"/>
                </a:cubicBezTo>
                <a:cubicBezTo>
                  <a:pt x="964994" y="446378"/>
                  <a:pt x="982639" y="436728"/>
                  <a:pt x="996287" y="436728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Slide Number Placeholder 51"/>
          <p:cNvSpPr txBox="1">
            <a:spLocks noGrp="1"/>
          </p:cNvSpPr>
          <p:nvPr/>
        </p:nvSpPr>
        <p:spPr>
          <a:xfrm>
            <a:off x="10999694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0EDF58F-959C-4F40-9211-E0D9AD7E242C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38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54" name="Footer Placeholder 53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rot="5400000">
            <a:off x="3995738" y="3840163"/>
            <a:ext cx="2989263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87" name="TextBox 88"/>
          <p:cNvSpPr txBox="1">
            <a:spLocks noChangeArrowheads="1"/>
          </p:cNvSpPr>
          <p:nvPr/>
        </p:nvSpPr>
        <p:spPr bwMode="auto">
          <a:xfrm>
            <a:off x="3816351" y="2349501"/>
            <a:ext cx="22336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Portion of member carrying no tension.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650164" y="3525839"/>
            <a:ext cx="1728787" cy="606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bg1"/>
                </a:solidFill>
              </a:rPr>
              <a:t>Effective length of rupture plane</a:t>
            </a:r>
          </a:p>
        </p:txBody>
      </p:sp>
      <p:sp>
        <p:nvSpPr>
          <p:cNvPr id="40989" name="TextBox 83"/>
          <p:cNvSpPr txBox="1">
            <a:spLocks noChangeArrowheads="1"/>
          </p:cNvSpPr>
          <p:nvPr/>
        </p:nvSpPr>
        <p:spPr bwMode="auto">
          <a:xfrm>
            <a:off x="6205539" y="2200276"/>
            <a:ext cx="1741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</a:rPr>
              <a:t>Rupture Plane</a:t>
            </a:r>
          </a:p>
        </p:txBody>
      </p:sp>
      <p:sp>
        <p:nvSpPr>
          <p:cNvPr id="40990" name="Line 55"/>
          <p:cNvSpPr>
            <a:spLocks noChangeShapeType="1"/>
          </p:cNvSpPr>
          <p:nvPr/>
        </p:nvSpPr>
        <p:spPr bwMode="auto">
          <a:xfrm flipH="1">
            <a:off x="5476876" y="2400300"/>
            <a:ext cx="809625" cy="8191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8126414" y="2028826"/>
            <a:ext cx="2427287" cy="14144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Now consider a much wider plate.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60" name="Freeform 59"/>
          <p:cNvSpPr/>
          <p:nvPr/>
        </p:nvSpPr>
        <p:spPr>
          <a:xfrm flipH="1">
            <a:off x="2928938" y="2152651"/>
            <a:ext cx="539750" cy="333851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993" name="Line 58"/>
          <p:cNvSpPr>
            <a:spLocks noChangeShapeType="1"/>
          </p:cNvSpPr>
          <p:nvPr/>
        </p:nvSpPr>
        <p:spPr bwMode="auto">
          <a:xfrm>
            <a:off x="3086101" y="5481638"/>
            <a:ext cx="28289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4" name="Line 59"/>
          <p:cNvSpPr>
            <a:spLocks noChangeShapeType="1"/>
          </p:cNvSpPr>
          <p:nvPr/>
        </p:nvSpPr>
        <p:spPr bwMode="auto">
          <a:xfrm>
            <a:off x="5910263" y="5367339"/>
            <a:ext cx="0" cy="128587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5" name="Line 60"/>
          <p:cNvSpPr>
            <a:spLocks noChangeShapeType="1"/>
          </p:cNvSpPr>
          <p:nvPr/>
        </p:nvSpPr>
        <p:spPr bwMode="auto">
          <a:xfrm flipH="1">
            <a:off x="3457575" y="2147888"/>
            <a:ext cx="2395538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6" name="Line 61"/>
          <p:cNvSpPr>
            <a:spLocks noChangeShapeType="1"/>
          </p:cNvSpPr>
          <p:nvPr/>
        </p:nvSpPr>
        <p:spPr bwMode="auto">
          <a:xfrm>
            <a:off x="5838825" y="2143125"/>
            <a:ext cx="0" cy="2095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7" name="Line 62"/>
          <p:cNvSpPr>
            <a:spLocks noChangeShapeType="1"/>
          </p:cNvSpPr>
          <p:nvPr/>
        </p:nvSpPr>
        <p:spPr bwMode="auto">
          <a:xfrm>
            <a:off x="5591176" y="2838450"/>
            <a:ext cx="20478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8" name="Line 63"/>
          <p:cNvSpPr>
            <a:spLocks noChangeShapeType="1"/>
          </p:cNvSpPr>
          <p:nvPr/>
        </p:nvSpPr>
        <p:spPr bwMode="auto">
          <a:xfrm>
            <a:off x="5572125" y="4676775"/>
            <a:ext cx="20193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99" name="Line 64"/>
          <p:cNvSpPr>
            <a:spLocks noChangeShapeType="1"/>
          </p:cNvSpPr>
          <p:nvPr/>
        </p:nvSpPr>
        <p:spPr bwMode="auto">
          <a:xfrm>
            <a:off x="7486650" y="2847975"/>
            <a:ext cx="0" cy="1828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638425" y="2009776"/>
            <a:ext cx="5386388" cy="4081463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48" name="Flowchart: Document 47"/>
          <p:cNvSpPr>
            <a:spLocks noChangeArrowheads="1"/>
          </p:cNvSpPr>
          <p:nvPr/>
        </p:nvSpPr>
        <p:spPr bwMode="auto">
          <a:xfrm rot="16200000">
            <a:off x="3679826" y="2505076"/>
            <a:ext cx="3003550" cy="2733675"/>
          </a:xfrm>
          <a:prstGeom prst="flowChartDocument">
            <a:avLst/>
          </a:prstGeom>
          <a:solidFill>
            <a:srgbClr val="C00000"/>
          </a:solidFill>
          <a:ln w="381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02539" y="3544889"/>
            <a:ext cx="1728787" cy="606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i="1" dirty="0" err="1">
                <a:solidFill>
                  <a:schemeClr val="bg1"/>
                </a:solidFill>
              </a:rPr>
              <a:t>l</a:t>
            </a:r>
            <a:r>
              <a:rPr lang="en-US" sz="1600" i="1" baseline="-25000" dirty="0" err="1">
                <a:solidFill>
                  <a:schemeClr val="bg1"/>
                </a:solidFill>
              </a:rPr>
              <a:t>w</a:t>
            </a:r>
            <a:r>
              <a:rPr lang="en-US" sz="1600" dirty="0">
                <a:solidFill>
                  <a:schemeClr val="bg1"/>
                </a:solidFill>
              </a:rPr>
              <a:t>= width of Whitmore Section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126414" y="2028826"/>
            <a:ext cx="2427287" cy="14144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solidFill>
                  <a:schemeClr val="bg1"/>
                </a:solidFill>
              </a:rPr>
              <a:t>This concept describes the Whitmore Section.</a:t>
            </a:r>
          </a:p>
          <a:p>
            <a:pPr eaLnBrk="0" hangingPunct="0">
              <a:defRPr/>
            </a:pPr>
            <a:endParaRPr lang="en-US" baseline="-25000">
              <a:solidFill>
                <a:schemeClr val="bg1"/>
              </a:solidFill>
            </a:endParaRPr>
          </a:p>
        </p:txBody>
      </p:sp>
      <p:grpSp>
        <p:nvGrpSpPr>
          <p:cNvPr id="41990" name="Group 70"/>
          <p:cNvGrpSpPr>
            <a:grpSpLocks/>
          </p:cNvGrpSpPr>
          <p:nvPr/>
        </p:nvGrpSpPr>
        <p:grpSpPr bwMode="auto">
          <a:xfrm>
            <a:off x="4095750" y="3630614"/>
            <a:ext cx="298450" cy="211137"/>
            <a:chOff x="2486168" y="3954249"/>
            <a:chExt cx="297976" cy="211902"/>
          </a:xfrm>
        </p:grpSpPr>
        <p:sp>
          <p:nvSpPr>
            <p:cNvPr id="31" name="Freeform 30"/>
            <p:cNvSpPr/>
            <p:nvPr/>
          </p:nvSpPr>
          <p:spPr>
            <a:xfrm>
              <a:off x="2497263" y="4013199"/>
              <a:ext cx="286881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 flipV="1">
              <a:off x="2486168" y="3954249"/>
              <a:ext cx="286882" cy="152952"/>
            </a:xfrm>
            <a:custGeom>
              <a:avLst/>
              <a:gdLst>
                <a:gd name="connsiteX0" fmla="*/ 0 w 286603"/>
                <a:gd name="connsiteY0" fmla="*/ 136477 h 153709"/>
                <a:gd name="connsiteX1" fmla="*/ 109182 w 286603"/>
                <a:gd name="connsiteY1" fmla="*/ 81886 h 153709"/>
                <a:gd name="connsiteX2" fmla="*/ 150125 w 286603"/>
                <a:gd name="connsiteY2" fmla="*/ 68238 h 153709"/>
                <a:gd name="connsiteX3" fmla="*/ 259307 w 286603"/>
                <a:gd name="connsiteY3" fmla="*/ 54591 h 153709"/>
                <a:gd name="connsiteX4" fmla="*/ 286603 w 286603"/>
                <a:gd name="connsiteY4" fmla="*/ 0 h 15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603" h="153709">
                  <a:moveTo>
                    <a:pt x="0" y="136477"/>
                  </a:moveTo>
                  <a:cubicBezTo>
                    <a:pt x="177581" y="106879"/>
                    <a:pt x="19403" y="153709"/>
                    <a:pt x="109182" y="81886"/>
                  </a:cubicBezTo>
                  <a:cubicBezTo>
                    <a:pt x="120416" y="72899"/>
                    <a:pt x="135971" y="70811"/>
                    <a:pt x="150125" y="68238"/>
                  </a:cubicBezTo>
                  <a:cubicBezTo>
                    <a:pt x="186211" y="61677"/>
                    <a:pt x="222913" y="59140"/>
                    <a:pt x="259307" y="54591"/>
                  </a:cubicBezTo>
                  <a:cubicBezTo>
                    <a:pt x="274989" y="7544"/>
                    <a:pt x="262782" y="23819"/>
                    <a:pt x="286603" y="0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1" name="Oval 40"/>
          <p:cNvSpPr/>
          <p:nvPr/>
        </p:nvSpPr>
        <p:spPr>
          <a:xfrm>
            <a:off x="4021139" y="3400425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4035425" y="3844925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6446839" y="3749675"/>
            <a:ext cx="820737" cy="1588"/>
          </a:xfrm>
          <a:prstGeom prst="straightConnector1">
            <a:avLst/>
          </a:prstGeom>
          <a:ln w="88900">
            <a:solidFill>
              <a:schemeClr val="bg1"/>
            </a:solidFill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4672014" y="3405188"/>
            <a:ext cx="255587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343525" y="3405188"/>
            <a:ext cx="255588" cy="241300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6847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357814" y="3848100"/>
            <a:ext cx="255587" cy="24288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998" name="TextBox 54"/>
          <p:cNvSpPr txBox="1">
            <a:spLocks noChangeArrowheads="1"/>
          </p:cNvSpPr>
          <p:nvPr/>
        </p:nvSpPr>
        <p:spPr bwMode="auto">
          <a:xfrm>
            <a:off x="6399213" y="326231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1" name="Straight Connector 60"/>
          <p:cNvCxnSpPr/>
          <p:nvPr/>
        </p:nvCxnSpPr>
        <p:spPr>
          <a:xfrm rot="16200000" flipV="1">
            <a:off x="4372769" y="3818732"/>
            <a:ext cx="3003550" cy="68262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Slide Number Placeholder 51"/>
          <p:cNvSpPr txBox="1">
            <a:spLocks noGrp="1"/>
          </p:cNvSpPr>
          <p:nvPr/>
        </p:nvSpPr>
        <p:spPr>
          <a:xfrm>
            <a:off x="10981765" y="630013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850D30F-42B5-4BCE-86D1-38F35BE837C6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39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4" name="Footer Placeholder 53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60" name="Freeform 59"/>
          <p:cNvSpPr/>
          <p:nvPr/>
        </p:nvSpPr>
        <p:spPr>
          <a:xfrm flipH="1">
            <a:off x="2928938" y="2152651"/>
            <a:ext cx="539750" cy="333851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003" name="Line 58"/>
          <p:cNvSpPr>
            <a:spLocks noChangeShapeType="1"/>
          </p:cNvSpPr>
          <p:nvPr/>
        </p:nvSpPr>
        <p:spPr bwMode="auto">
          <a:xfrm>
            <a:off x="3086101" y="5481638"/>
            <a:ext cx="2828925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4" name="Line 59"/>
          <p:cNvSpPr>
            <a:spLocks noChangeShapeType="1"/>
          </p:cNvSpPr>
          <p:nvPr/>
        </p:nvSpPr>
        <p:spPr bwMode="auto">
          <a:xfrm>
            <a:off x="5910263" y="5367339"/>
            <a:ext cx="0" cy="128587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5" name="Line 60"/>
          <p:cNvSpPr>
            <a:spLocks noChangeShapeType="1"/>
          </p:cNvSpPr>
          <p:nvPr/>
        </p:nvSpPr>
        <p:spPr bwMode="auto">
          <a:xfrm flipH="1">
            <a:off x="3457575" y="2147888"/>
            <a:ext cx="2395538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6" name="Line 61"/>
          <p:cNvSpPr>
            <a:spLocks noChangeShapeType="1"/>
          </p:cNvSpPr>
          <p:nvPr/>
        </p:nvSpPr>
        <p:spPr bwMode="auto">
          <a:xfrm>
            <a:off x="5838825" y="2143125"/>
            <a:ext cx="0" cy="20955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7" name="Line 62"/>
          <p:cNvSpPr>
            <a:spLocks noChangeShapeType="1"/>
          </p:cNvSpPr>
          <p:nvPr/>
        </p:nvSpPr>
        <p:spPr bwMode="auto">
          <a:xfrm>
            <a:off x="5591176" y="2838450"/>
            <a:ext cx="20478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8" name="Line 63"/>
          <p:cNvSpPr>
            <a:spLocks noChangeShapeType="1"/>
          </p:cNvSpPr>
          <p:nvPr/>
        </p:nvSpPr>
        <p:spPr bwMode="auto">
          <a:xfrm>
            <a:off x="5572125" y="4676775"/>
            <a:ext cx="20193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9" name="Line 64"/>
          <p:cNvSpPr>
            <a:spLocks noChangeShapeType="1"/>
          </p:cNvSpPr>
          <p:nvPr/>
        </p:nvSpPr>
        <p:spPr bwMode="auto">
          <a:xfrm>
            <a:off x="7486650" y="2847975"/>
            <a:ext cx="0" cy="1828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  <p:cxnSp>
        <p:nvCxnSpPr>
          <p:cNvPr id="82" name="Straight Connector 81"/>
          <p:cNvCxnSpPr/>
          <p:nvPr/>
        </p:nvCxnSpPr>
        <p:spPr>
          <a:xfrm rot="5400000" flipH="1" flipV="1">
            <a:off x="4533901" y="2482851"/>
            <a:ext cx="568325" cy="1260475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16200000" flipH="1">
            <a:off x="4537076" y="3735389"/>
            <a:ext cx="576263" cy="1271587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4189413" y="3370264"/>
            <a:ext cx="1293812" cy="142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4219576" y="4083050"/>
            <a:ext cx="1292225" cy="127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5" name="TextBox 71"/>
          <p:cNvSpPr txBox="1">
            <a:spLocks noChangeArrowheads="1"/>
          </p:cNvSpPr>
          <p:nvPr/>
        </p:nvSpPr>
        <p:spPr bwMode="auto">
          <a:xfrm>
            <a:off x="4800601" y="3000375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30</a:t>
            </a:r>
            <a:r>
              <a:rPr lang="en-US" altLang="en-US" baseline="30000"/>
              <a:t>o</a:t>
            </a:r>
          </a:p>
        </p:txBody>
      </p:sp>
      <p:sp>
        <p:nvSpPr>
          <p:cNvPr id="42016" name="TextBox 85"/>
          <p:cNvSpPr txBox="1">
            <a:spLocks noChangeArrowheads="1"/>
          </p:cNvSpPr>
          <p:nvPr/>
        </p:nvSpPr>
        <p:spPr bwMode="auto">
          <a:xfrm>
            <a:off x="4803776" y="4025900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30</a:t>
            </a:r>
            <a:r>
              <a:rPr lang="en-US" altLang="en-US" baseline="30000"/>
              <a:t>o</a:t>
            </a:r>
          </a:p>
        </p:txBody>
      </p:sp>
      <p:sp>
        <p:nvSpPr>
          <p:cNvPr id="42017" name="Line 69"/>
          <p:cNvSpPr>
            <a:spLocks noChangeShapeType="1"/>
          </p:cNvSpPr>
          <p:nvPr/>
        </p:nvSpPr>
        <p:spPr bwMode="auto">
          <a:xfrm>
            <a:off x="5495925" y="2809876"/>
            <a:ext cx="0" cy="185737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0" name="Arc 89"/>
          <p:cNvSpPr/>
          <p:nvPr/>
        </p:nvSpPr>
        <p:spPr>
          <a:xfrm flipV="1">
            <a:off x="4549775" y="3921126"/>
            <a:ext cx="190500" cy="328613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1" name="Arc 90"/>
          <p:cNvSpPr/>
          <p:nvPr/>
        </p:nvSpPr>
        <p:spPr>
          <a:xfrm>
            <a:off x="4565650" y="3216276"/>
            <a:ext cx="192088" cy="327025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128"/>
          <p:cNvSpPr>
            <a:spLocks noChangeShapeType="1"/>
          </p:cNvSpPr>
          <p:nvPr/>
        </p:nvSpPr>
        <p:spPr bwMode="auto">
          <a:xfrm flipH="1">
            <a:off x="8134350" y="3470275"/>
            <a:ext cx="12700" cy="6921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73339" y="1766888"/>
            <a:ext cx="7920037" cy="8445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When a member is loaded, the strength is limited by the yielding of the entire cross section.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609850" y="2881313"/>
            <a:ext cx="6807200" cy="3122612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3879850" y="3006725"/>
            <a:ext cx="0" cy="2438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3879850" y="5445125"/>
            <a:ext cx="32004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327650" y="544512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D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841625" y="3513138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i="1">
                <a:solidFill>
                  <a:schemeClr val="bg1"/>
                </a:solidFill>
              </a:rPr>
              <a:t>P=F</a:t>
            </a:r>
            <a:r>
              <a:rPr lang="en-US" altLang="en-US" i="1" baseline="-25000">
                <a:solidFill>
                  <a:schemeClr val="bg1"/>
                </a:solidFill>
              </a:rPr>
              <a:t>y</a:t>
            </a:r>
            <a:r>
              <a:rPr lang="en-US" altLang="en-US" i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153" name="Text Box 15"/>
          <p:cNvSpPr txBox="1">
            <a:spLocks noChangeArrowheads="1"/>
          </p:cNvSpPr>
          <p:nvPr/>
        </p:nvSpPr>
        <p:spPr bwMode="auto">
          <a:xfrm>
            <a:off x="4260850" y="5445125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</a:rPr>
              <a:t>y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0</a:t>
            </a:r>
            <a:endParaRPr lang="en-US" altLang="en-US" i="1">
              <a:solidFill>
                <a:schemeClr val="bg1"/>
              </a:solidFill>
            </a:endParaRPr>
          </a:p>
        </p:txBody>
      </p:sp>
      <p:sp>
        <p:nvSpPr>
          <p:cNvPr id="6154" name="Line 19"/>
          <p:cNvSpPr>
            <a:spLocks noChangeShapeType="1"/>
          </p:cNvSpPr>
          <p:nvPr/>
        </p:nvSpPr>
        <p:spPr bwMode="auto">
          <a:xfrm flipV="1">
            <a:off x="3879850" y="3692525"/>
            <a:ext cx="609600" cy="1752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5" name="Line 20"/>
          <p:cNvSpPr>
            <a:spLocks noChangeShapeType="1"/>
          </p:cNvSpPr>
          <p:nvPr/>
        </p:nvSpPr>
        <p:spPr bwMode="auto">
          <a:xfrm>
            <a:off x="4489450" y="3692525"/>
            <a:ext cx="2209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6" name="Line 23"/>
          <p:cNvSpPr>
            <a:spLocks noChangeShapeType="1"/>
          </p:cNvSpPr>
          <p:nvPr/>
        </p:nvSpPr>
        <p:spPr bwMode="auto">
          <a:xfrm>
            <a:off x="4489450" y="3692525"/>
            <a:ext cx="0" cy="175260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7" name="Line 24"/>
          <p:cNvSpPr>
            <a:spLocks noChangeShapeType="1"/>
          </p:cNvSpPr>
          <p:nvPr/>
        </p:nvSpPr>
        <p:spPr bwMode="auto">
          <a:xfrm>
            <a:off x="3879850" y="3692525"/>
            <a:ext cx="53340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TextBox 55"/>
          <p:cNvSpPr txBox="1">
            <a:spLocks noChangeArrowheads="1"/>
          </p:cNvSpPr>
          <p:nvPr/>
        </p:nvSpPr>
        <p:spPr bwMode="auto">
          <a:xfrm flipH="1">
            <a:off x="7200901" y="4333876"/>
            <a:ext cx="352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j-lt"/>
              </a:rPr>
              <a:t>L</a:t>
            </a:r>
            <a:endParaRPr lang="en-US" i="1" baseline="-25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8072438" y="3471863"/>
            <a:ext cx="157162" cy="679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8319EF7-291A-4B3C-85EC-1DF24BB3B5C4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Tension Theory</a:t>
            </a:r>
          </a:p>
        </p:txBody>
      </p:sp>
      <p:sp>
        <p:nvSpPr>
          <p:cNvPr id="6162" name="Line 41"/>
          <p:cNvSpPr>
            <a:spLocks noChangeShapeType="1"/>
          </p:cNvSpPr>
          <p:nvPr/>
        </p:nvSpPr>
        <p:spPr bwMode="auto">
          <a:xfrm flipH="1">
            <a:off x="7572375" y="4149725"/>
            <a:ext cx="2159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3" name="Line 42"/>
          <p:cNvSpPr>
            <a:spLocks noChangeShapeType="1"/>
          </p:cNvSpPr>
          <p:nvPr/>
        </p:nvSpPr>
        <p:spPr bwMode="auto">
          <a:xfrm flipH="1">
            <a:off x="7591425" y="4968875"/>
            <a:ext cx="2159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4" name="Line 43"/>
          <p:cNvSpPr>
            <a:spLocks noChangeShapeType="1"/>
          </p:cNvSpPr>
          <p:nvPr/>
        </p:nvSpPr>
        <p:spPr bwMode="auto">
          <a:xfrm>
            <a:off x="7680325" y="4143375"/>
            <a:ext cx="0" cy="8255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arrow" w="lg" len="lg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5" name="Line 48"/>
          <p:cNvSpPr>
            <a:spLocks noChangeShapeType="1"/>
          </p:cNvSpPr>
          <p:nvPr/>
        </p:nvSpPr>
        <p:spPr bwMode="auto">
          <a:xfrm>
            <a:off x="8062913" y="4148138"/>
            <a:ext cx="15716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547938" y="649289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Yielding on Gross Area</a:t>
            </a:r>
          </a:p>
        </p:txBody>
      </p:sp>
      <p:sp>
        <p:nvSpPr>
          <p:cNvPr id="6167" name="Line 128"/>
          <p:cNvSpPr>
            <a:spLocks noChangeShapeType="1"/>
          </p:cNvSpPr>
          <p:nvPr/>
        </p:nvSpPr>
        <p:spPr bwMode="auto">
          <a:xfrm flipH="1">
            <a:off x="8134350" y="3479800"/>
            <a:ext cx="12700" cy="6921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8072438" y="3481388"/>
            <a:ext cx="157162" cy="679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69" name="Line 128"/>
          <p:cNvSpPr>
            <a:spLocks noChangeShapeType="1"/>
          </p:cNvSpPr>
          <p:nvPr/>
        </p:nvSpPr>
        <p:spPr bwMode="auto">
          <a:xfrm flipH="1" flipV="1">
            <a:off x="8120064" y="4949825"/>
            <a:ext cx="14287" cy="6921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0" name="Text Box 131"/>
          <p:cNvSpPr txBox="1">
            <a:spLocks noChangeArrowheads="1"/>
          </p:cNvSpPr>
          <p:nvPr/>
        </p:nvSpPr>
        <p:spPr bwMode="auto">
          <a:xfrm flipH="1">
            <a:off x="7539038" y="5083175"/>
            <a:ext cx="533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bg1"/>
                </a:solidFill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6171" name="Text Box 137"/>
          <p:cNvSpPr txBox="1">
            <a:spLocks noChangeArrowheads="1"/>
          </p:cNvSpPr>
          <p:nvPr/>
        </p:nvSpPr>
        <p:spPr bwMode="auto">
          <a:xfrm>
            <a:off x="7566025" y="3438525"/>
            <a:ext cx="533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>
                <a:solidFill>
                  <a:schemeClr val="bg1"/>
                </a:solidFill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6172" name="TextBox 55"/>
          <p:cNvSpPr txBox="1">
            <a:spLocks noChangeArrowheads="1"/>
          </p:cNvSpPr>
          <p:nvPr/>
        </p:nvSpPr>
        <p:spPr bwMode="auto">
          <a:xfrm>
            <a:off x="8591550" y="4094163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D</a:t>
            </a:r>
          </a:p>
        </p:txBody>
      </p:sp>
      <p:sp>
        <p:nvSpPr>
          <p:cNvPr id="6173" name="Line 128"/>
          <p:cNvSpPr>
            <a:spLocks noChangeShapeType="1"/>
          </p:cNvSpPr>
          <p:nvPr/>
        </p:nvSpPr>
        <p:spPr bwMode="auto">
          <a:xfrm flipH="1">
            <a:off x="8140700" y="3308350"/>
            <a:ext cx="12700" cy="69215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4" name="Line 39"/>
          <p:cNvSpPr>
            <a:spLocks noChangeShapeType="1"/>
          </p:cNvSpPr>
          <p:nvPr/>
        </p:nvSpPr>
        <p:spPr bwMode="auto">
          <a:xfrm flipV="1">
            <a:off x="8545513" y="3754438"/>
            <a:ext cx="0" cy="2667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5" name="Line 51"/>
          <p:cNvSpPr>
            <a:spLocks noChangeShapeType="1"/>
          </p:cNvSpPr>
          <p:nvPr/>
        </p:nvSpPr>
        <p:spPr bwMode="auto">
          <a:xfrm>
            <a:off x="8434388" y="3995738"/>
            <a:ext cx="2143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6" name="Line 52"/>
          <p:cNvSpPr>
            <a:spLocks noChangeShapeType="1"/>
          </p:cNvSpPr>
          <p:nvPr/>
        </p:nvSpPr>
        <p:spPr bwMode="auto">
          <a:xfrm>
            <a:off x="8420101" y="4157663"/>
            <a:ext cx="2143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7" name="Line 53"/>
          <p:cNvSpPr>
            <a:spLocks noChangeShapeType="1"/>
          </p:cNvSpPr>
          <p:nvPr/>
        </p:nvSpPr>
        <p:spPr bwMode="auto">
          <a:xfrm>
            <a:off x="7867651" y="3981450"/>
            <a:ext cx="500063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8" name="Line 38"/>
          <p:cNvSpPr>
            <a:spLocks noChangeShapeType="1"/>
          </p:cNvSpPr>
          <p:nvPr/>
        </p:nvSpPr>
        <p:spPr bwMode="auto">
          <a:xfrm>
            <a:off x="8545513" y="3990976"/>
            <a:ext cx="0" cy="1555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9" name="Line 40"/>
          <p:cNvSpPr>
            <a:spLocks noChangeShapeType="1"/>
          </p:cNvSpPr>
          <p:nvPr/>
        </p:nvSpPr>
        <p:spPr bwMode="auto">
          <a:xfrm>
            <a:off x="8550275" y="4132263"/>
            <a:ext cx="0" cy="3492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180" name="Group 14"/>
          <p:cNvGrpSpPr>
            <a:grpSpLocks/>
          </p:cNvGrpSpPr>
          <p:nvPr/>
        </p:nvGrpSpPr>
        <p:grpSpPr bwMode="auto">
          <a:xfrm rot="-5400000">
            <a:off x="7711282" y="4307682"/>
            <a:ext cx="815975" cy="500062"/>
            <a:chOff x="1271588" y="471488"/>
            <a:chExt cx="6119817" cy="500063"/>
          </a:xfrm>
        </p:grpSpPr>
        <p:sp>
          <p:nvSpPr>
            <p:cNvPr id="6185" name="Rectangle 17"/>
            <p:cNvSpPr>
              <a:spLocks noChangeArrowheads="1"/>
            </p:cNvSpPr>
            <p:nvPr/>
          </p:nvSpPr>
          <p:spPr bwMode="auto">
            <a:xfrm flipH="1">
              <a:off x="1271592" y="471488"/>
              <a:ext cx="6119813" cy="50006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6186" name="Rectangle 18"/>
            <p:cNvSpPr>
              <a:spLocks noChangeArrowheads="1"/>
            </p:cNvSpPr>
            <p:nvPr/>
          </p:nvSpPr>
          <p:spPr bwMode="auto">
            <a:xfrm flipH="1">
              <a:off x="1271588" y="566738"/>
              <a:ext cx="6115050" cy="30956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6181" name="Freeform 42"/>
          <p:cNvSpPr>
            <a:spLocks/>
          </p:cNvSpPr>
          <p:nvPr/>
        </p:nvSpPr>
        <p:spPr bwMode="auto">
          <a:xfrm>
            <a:off x="7867651" y="3971925"/>
            <a:ext cx="47625" cy="985838"/>
          </a:xfrm>
          <a:custGeom>
            <a:avLst/>
            <a:gdLst>
              <a:gd name="T0" fmla="*/ 10499990 w 36"/>
              <a:gd name="T1" fmla="*/ 1580287093 h 615"/>
              <a:gd name="T2" fmla="*/ 63003906 w 36"/>
              <a:gd name="T3" fmla="*/ 863376082 h 615"/>
              <a:gd name="T4" fmla="*/ 0 w 36"/>
              <a:gd name="T5" fmla="*/ 0 h 615"/>
              <a:gd name="T6" fmla="*/ 0 60000 65536"/>
              <a:gd name="T7" fmla="*/ 0 60000 65536"/>
              <a:gd name="T8" fmla="*/ 0 60000 65536"/>
              <a:gd name="T9" fmla="*/ 0 w 36"/>
              <a:gd name="T10" fmla="*/ 0 h 615"/>
              <a:gd name="T11" fmla="*/ 36 w 36"/>
              <a:gd name="T12" fmla="*/ 615 h 6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" h="615">
                <a:moveTo>
                  <a:pt x="6" y="615"/>
                </a:moveTo>
                <a:lnTo>
                  <a:pt x="36" y="336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2" name="Freeform 43"/>
          <p:cNvSpPr>
            <a:spLocks/>
          </p:cNvSpPr>
          <p:nvPr/>
        </p:nvSpPr>
        <p:spPr bwMode="auto">
          <a:xfrm>
            <a:off x="7948614" y="3981451"/>
            <a:ext cx="47625" cy="976313"/>
          </a:xfrm>
          <a:custGeom>
            <a:avLst/>
            <a:gdLst>
              <a:gd name="T0" fmla="*/ 10499990 w 36"/>
              <a:gd name="T1" fmla="*/ 1549897681 h 615"/>
              <a:gd name="T2" fmla="*/ 63003906 w 36"/>
              <a:gd name="T3" fmla="*/ 846772934 h 615"/>
              <a:gd name="T4" fmla="*/ 0 w 36"/>
              <a:gd name="T5" fmla="*/ 0 h 615"/>
              <a:gd name="T6" fmla="*/ 0 60000 65536"/>
              <a:gd name="T7" fmla="*/ 0 60000 65536"/>
              <a:gd name="T8" fmla="*/ 0 60000 65536"/>
              <a:gd name="T9" fmla="*/ 0 w 36"/>
              <a:gd name="T10" fmla="*/ 0 h 615"/>
              <a:gd name="T11" fmla="*/ 36 w 36"/>
              <a:gd name="T12" fmla="*/ 615 h 6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" h="615">
                <a:moveTo>
                  <a:pt x="6" y="615"/>
                </a:moveTo>
                <a:lnTo>
                  <a:pt x="36" y="336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3" name="Freeform 49"/>
          <p:cNvSpPr>
            <a:spLocks/>
          </p:cNvSpPr>
          <p:nvPr/>
        </p:nvSpPr>
        <p:spPr bwMode="auto">
          <a:xfrm>
            <a:off x="8315325" y="3995738"/>
            <a:ext cx="52388" cy="976312"/>
          </a:xfrm>
          <a:custGeom>
            <a:avLst/>
            <a:gdLst>
              <a:gd name="T0" fmla="*/ 68045662 w 33"/>
              <a:gd name="T1" fmla="*/ 1549894506 h 615"/>
              <a:gd name="T2" fmla="*/ 0 w 33"/>
              <a:gd name="T3" fmla="*/ 793848018 h 615"/>
              <a:gd name="T4" fmla="*/ 83166744 w 33"/>
              <a:gd name="T5" fmla="*/ 0 h 615"/>
              <a:gd name="T6" fmla="*/ 0 60000 65536"/>
              <a:gd name="T7" fmla="*/ 0 60000 65536"/>
              <a:gd name="T8" fmla="*/ 0 60000 65536"/>
              <a:gd name="T9" fmla="*/ 0 w 33"/>
              <a:gd name="T10" fmla="*/ 0 h 615"/>
              <a:gd name="T11" fmla="*/ 33 w 33"/>
              <a:gd name="T12" fmla="*/ 615 h 6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" h="615">
                <a:moveTo>
                  <a:pt x="27" y="615"/>
                </a:moveTo>
                <a:lnTo>
                  <a:pt x="0" y="315"/>
                </a:lnTo>
                <a:lnTo>
                  <a:pt x="33" y="0"/>
                </a:lnTo>
              </a:path>
            </a:pathLst>
          </a:cu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4" name="Freeform 50"/>
          <p:cNvSpPr>
            <a:spLocks/>
          </p:cNvSpPr>
          <p:nvPr/>
        </p:nvSpPr>
        <p:spPr bwMode="auto">
          <a:xfrm>
            <a:off x="8224839" y="4005263"/>
            <a:ext cx="52387" cy="976312"/>
          </a:xfrm>
          <a:custGeom>
            <a:avLst/>
            <a:gdLst>
              <a:gd name="T0" fmla="*/ 68042776 w 33"/>
              <a:gd name="T1" fmla="*/ 1549894506 h 615"/>
              <a:gd name="T2" fmla="*/ 0 w 33"/>
              <a:gd name="T3" fmla="*/ 793848018 h 615"/>
              <a:gd name="T4" fmla="*/ 83163569 w 33"/>
              <a:gd name="T5" fmla="*/ 0 h 615"/>
              <a:gd name="T6" fmla="*/ 0 60000 65536"/>
              <a:gd name="T7" fmla="*/ 0 60000 65536"/>
              <a:gd name="T8" fmla="*/ 0 60000 65536"/>
              <a:gd name="T9" fmla="*/ 0 w 33"/>
              <a:gd name="T10" fmla="*/ 0 h 615"/>
              <a:gd name="T11" fmla="*/ 33 w 33"/>
              <a:gd name="T12" fmla="*/ 615 h 6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" h="615">
                <a:moveTo>
                  <a:pt x="27" y="615"/>
                </a:moveTo>
                <a:lnTo>
                  <a:pt x="0" y="315"/>
                </a:lnTo>
                <a:lnTo>
                  <a:pt x="33" y="0"/>
                </a:lnTo>
              </a:path>
            </a:pathLst>
          </a:cu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247900" y="2787651"/>
            <a:ext cx="7410450" cy="9620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Accounts for distance required for stresses to distribute from connectors into the full cross section.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3775" y="4794251"/>
            <a:ext cx="6115050" cy="5984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Only a portion of the cross section is connected.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78062" y="5602289"/>
            <a:ext cx="6100763" cy="6000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</a:rPr>
              <a:t>Connection does not have sufficient length.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49488" y="3960814"/>
            <a:ext cx="3232150" cy="6175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Largest influence when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3775" y="1947863"/>
            <a:ext cx="2413000" cy="6588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800" b="1">
                <a:solidFill>
                  <a:schemeClr val="bg1"/>
                </a:solidFill>
              </a:rPr>
              <a:t>Shear Lag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7CCFB5-85DB-476D-8E7B-4B196B82A1C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40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263775" y="1947863"/>
            <a:ext cx="2413000" cy="6588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800" b="1">
                <a:solidFill>
                  <a:schemeClr val="bg1"/>
                </a:solidFill>
              </a:rPr>
              <a:t>Shear Lag</a:t>
            </a:r>
          </a:p>
        </p:txBody>
      </p:sp>
      <p:sp>
        <p:nvSpPr>
          <p:cNvPr id="10" name="Slide Number Placeholder 9"/>
          <p:cNvSpPr txBox="1">
            <a:spLocks noGrp="1"/>
          </p:cNvSpPr>
          <p:nvPr/>
        </p:nvSpPr>
        <p:spPr>
          <a:xfrm>
            <a:off x="10972800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6CC24F6-2605-49FE-B262-02C23CEDD0EB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41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78063" y="2833689"/>
            <a:ext cx="3656012" cy="12906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tabLst>
                <a:tab pos="347663" algn="l"/>
                <a:tab pos="6826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e	</a:t>
            </a:r>
            <a:r>
              <a:rPr lang="en-US">
                <a:solidFill>
                  <a:schemeClr val="bg1"/>
                </a:solidFill>
              </a:rPr>
              <a:t>=	Effective Net Area </a:t>
            </a:r>
          </a:p>
          <a:p>
            <a:pPr eaLnBrk="0" hangingPunct="0">
              <a:tabLst>
                <a:tab pos="347663" algn="l"/>
                <a:tab pos="6826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n	</a:t>
            </a:r>
            <a:r>
              <a:rPr lang="en-US">
                <a:solidFill>
                  <a:schemeClr val="bg1"/>
                </a:solidFill>
              </a:rPr>
              <a:t>=	Net Area</a:t>
            </a:r>
          </a:p>
          <a:p>
            <a:pPr eaLnBrk="0" hangingPunct="0">
              <a:tabLst>
                <a:tab pos="347663" algn="l"/>
                <a:tab pos="6826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e	</a:t>
            </a:r>
            <a:r>
              <a:rPr lang="en-US">
                <a:solidFill>
                  <a:schemeClr val="bg1"/>
                </a:solidFill>
              </a:rPr>
              <a:t>≠	</a:t>
            </a: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n</a:t>
            </a:r>
            <a:r>
              <a:rPr lang="en-US" baseline="-25000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</a:rPr>
              <a:t>Due to Shear Lag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 bwMode="auto">
          <a:xfrm>
            <a:off x="2538414" y="2048669"/>
            <a:ext cx="7281862" cy="4298950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3544888" y="2471738"/>
            <a:ext cx="5403850" cy="3452812"/>
          </a:xfrm>
          <a:custGeom>
            <a:avLst/>
            <a:gdLst>
              <a:gd name="connsiteX0" fmla="*/ 0 w 5404513"/>
              <a:gd name="connsiteY0" fmla="*/ 2565779 h 3452883"/>
              <a:gd name="connsiteX1" fmla="*/ 4244453 w 5404513"/>
              <a:gd name="connsiteY1" fmla="*/ 0 h 3452883"/>
              <a:gd name="connsiteX2" fmla="*/ 4285397 w 5404513"/>
              <a:gd name="connsiteY2" fmla="*/ 68239 h 3452883"/>
              <a:gd name="connsiteX3" fmla="*/ 4285397 w 5404513"/>
              <a:gd name="connsiteY3" fmla="*/ 627797 h 3452883"/>
              <a:gd name="connsiteX4" fmla="*/ 4353635 w 5404513"/>
              <a:gd name="connsiteY4" fmla="*/ 709683 h 3452883"/>
              <a:gd name="connsiteX5" fmla="*/ 4476465 w 5404513"/>
              <a:gd name="connsiteY5" fmla="*/ 723331 h 3452883"/>
              <a:gd name="connsiteX6" fmla="*/ 5213444 w 5404513"/>
              <a:gd name="connsiteY6" fmla="*/ 723331 h 3452883"/>
              <a:gd name="connsiteX7" fmla="*/ 5308979 w 5404513"/>
              <a:gd name="connsiteY7" fmla="*/ 750627 h 3452883"/>
              <a:gd name="connsiteX8" fmla="*/ 5404513 w 5404513"/>
              <a:gd name="connsiteY8" fmla="*/ 818865 h 3452883"/>
              <a:gd name="connsiteX9" fmla="*/ 1160059 w 5404513"/>
              <a:gd name="connsiteY9" fmla="*/ 3452883 h 3452883"/>
              <a:gd name="connsiteX10" fmla="*/ 0 w 5404513"/>
              <a:gd name="connsiteY10" fmla="*/ 3439236 h 3452883"/>
              <a:gd name="connsiteX11" fmla="*/ 0 w 5404513"/>
              <a:gd name="connsiteY11" fmla="*/ 2565779 h 345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04513" h="3452883">
                <a:moveTo>
                  <a:pt x="0" y="2565779"/>
                </a:moveTo>
                <a:lnTo>
                  <a:pt x="4244453" y="0"/>
                </a:lnTo>
                <a:lnTo>
                  <a:pt x="4285397" y="68239"/>
                </a:lnTo>
                <a:lnTo>
                  <a:pt x="4285397" y="627797"/>
                </a:lnTo>
                <a:lnTo>
                  <a:pt x="4353635" y="709683"/>
                </a:lnTo>
                <a:lnTo>
                  <a:pt x="4476465" y="723331"/>
                </a:lnTo>
                <a:lnTo>
                  <a:pt x="5213444" y="723331"/>
                </a:lnTo>
                <a:lnTo>
                  <a:pt x="5308979" y="750627"/>
                </a:lnTo>
                <a:lnTo>
                  <a:pt x="5404513" y="818865"/>
                </a:lnTo>
                <a:lnTo>
                  <a:pt x="1160059" y="3452883"/>
                </a:lnTo>
                <a:lnTo>
                  <a:pt x="0" y="3439236"/>
                </a:lnTo>
                <a:lnTo>
                  <a:pt x="0" y="256577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3548064" y="5038725"/>
            <a:ext cx="1190625" cy="876300"/>
          </a:xfrm>
          <a:custGeom>
            <a:avLst/>
            <a:gdLst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80975 w 1190625"/>
              <a:gd name="connsiteY8" fmla="*/ 700087 h 876300"/>
              <a:gd name="connsiteX9" fmla="*/ 133350 w 1190625"/>
              <a:gd name="connsiteY9" fmla="*/ 685800 h 876300"/>
              <a:gd name="connsiteX10" fmla="*/ 119063 w 1190625"/>
              <a:gd name="connsiteY10" fmla="*/ 600075 h 876300"/>
              <a:gd name="connsiteX11" fmla="*/ 109538 w 1190625"/>
              <a:gd name="connsiteY11" fmla="*/ 185737 h 876300"/>
              <a:gd name="connsiteX12" fmla="*/ 71438 w 1190625"/>
              <a:gd name="connsiteY12" fmla="*/ 57150 h 876300"/>
              <a:gd name="connsiteX13" fmla="*/ 0 w 1190625"/>
              <a:gd name="connsiteY13" fmla="*/ 0 h 876300"/>
              <a:gd name="connsiteX14" fmla="*/ 9525 w 1190625"/>
              <a:gd name="connsiteY14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33350 w 1190625"/>
              <a:gd name="connsiteY7" fmla="*/ 685800 h 876300"/>
              <a:gd name="connsiteX8" fmla="*/ 119063 w 1190625"/>
              <a:gd name="connsiteY8" fmla="*/ 600075 h 876300"/>
              <a:gd name="connsiteX9" fmla="*/ 109538 w 1190625"/>
              <a:gd name="connsiteY9" fmla="*/ 185737 h 876300"/>
              <a:gd name="connsiteX10" fmla="*/ 71438 w 1190625"/>
              <a:gd name="connsiteY10" fmla="*/ 57150 h 876300"/>
              <a:gd name="connsiteX11" fmla="*/ 0 w 1190625"/>
              <a:gd name="connsiteY11" fmla="*/ 0 h 876300"/>
              <a:gd name="connsiteX12" fmla="*/ 9525 w 1190625"/>
              <a:gd name="connsiteY12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85738 w 1190625"/>
              <a:gd name="connsiteY7" fmla="*/ 719137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0625" h="876300">
                <a:moveTo>
                  <a:pt x="9525" y="871537"/>
                </a:moveTo>
                <a:lnTo>
                  <a:pt x="1190625" y="876300"/>
                </a:lnTo>
                <a:lnTo>
                  <a:pt x="1157288" y="804862"/>
                </a:lnTo>
                <a:lnTo>
                  <a:pt x="1100138" y="771525"/>
                </a:lnTo>
                <a:lnTo>
                  <a:pt x="1028700" y="757237"/>
                </a:lnTo>
                <a:lnTo>
                  <a:pt x="280988" y="757237"/>
                </a:lnTo>
                <a:lnTo>
                  <a:pt x="233363" y="747712"/>
                </a:lnTo>
                <a:lnTo>
                  <a:pt x="185738" y="719137"/>
                </a:lnTo>
                <a:lnTo>
                  <a:pt x="133350" y="685800"/>
                </a:lnTo>
                <a:lnTo>
                  <a:pt x="119063" y="600075"/>
                </a:lnTo>
                <a:lnTo>
                  <a:pt x="109538" y="185737"/>
                </a:lnTo>
                <a:lnTo>
                  <a:pt x="71438" y="57150"/>
                </a:lnTo>
                <a:lnTo>
                  <a:pt x="0" y="0"/>
                </a:lnTo>
                <a:lnTo>
                  <a:pt x="9525" y="87153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/>
          <p:cNvCxnSpPr>
            <a:stCxn id="7" idx="12"/>
          </p:cNvCxnSpPr>
          <p:nvPr/>
        </p:nvCxnSpPr>
        <p:spPr bwMode="auto">
          <a:xfrm flipV="1">
            <a:off x="3560764" y="2471739"/>
            <a:ext cx="4213225" cy="25669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35" idx="4"/>
          </p:cNvCxnSpPr>
          <p:nvPr/>
        </p:nvCxnSpPr>
        <p:spPr bwMode="auto">
          <a:xfrm flipV="1">
            <a:off x="3741739" y="3181351"/>
            <a:ext cx="4156075" cy="2570163"/>
          </a:xfrm>
          <a:prstGeom prst="line">
            <a:avLst/>
          </a:prstGeom>
          <a:ln w="76200">
            <a:solidFill>
              <a:schemeClr val="tx1">
                <a:lumMod val="6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4727576" y="3302001"/>
            <a:ext cx="4206875" cy="260191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44"/>
          <p:cNvSpPr/>
          <p:nvPr/>
        </p:nvSpPr>
        <p:spPr bwMode="auto">
          <a:xfrm>
            <a:off x="7753350" y="2466975"/>
            <a:ext cx="1176338" cy="857250"/>
          </a:xfrm>
          <a:custGeom>
            <a:avLst/>
            <a:gdLst>
              <a:gd name="connsiteX0" fmla="*/ 0 w 1185862"/>
              <a:gd name="connsiteY0" fmla="*/ 0 h 871537"/>
              <a:gd name="connsiteX1" fmla="*/ 52387 w 1185862"/>
              <a:gd name="connsiteY1" fmla="*/ 47625 h 871537"/>
              <a:gd name="connsiteX2" fmla="*/ 90487 w 1185862"/>
              <a:gd name="connsiteY2" fmla="*/ 152400 h 871537"/>
              <a:gd name="connsiteX3" fmla="*/ 90487 w 1185862"/>
              <a:gd name="connsiteY3" fmla="*/ 423862 h 871537"/>
              <a:gd name="connsiteX4" fmla="*/ 90487 w 1185862"/>
              <a:gd name="connsiteY4" fmla="*/ 638175 h 871537"/>
              <a:gd name="connsiteX5" fmla="*/ 147637 w 1185862"/>
              <a:gd name="connsiteY5" fmla="*/ 733425 h 871537"/>
              <a:gd name="connsiteX6" fmla="*/ 228600 w 1185862"/>
              <a:gd name="connsiteY6" fmla="*/ 757237 h 871537"/>
              <a:gd name="connsiteX7" fmla="*/ 523875 w 1185862"/>
              <a:gd name="connsiteY7" fmla="*/ 757237 h 871537"/>
              <a:gd name="connsiteX8" fmla="*/ 1009650 w 1185862"/>
              <a:gd name="connsiteY8" fmla="*/ 752475 h 871537"/>
              <a:gd name="connsiteX9" fmla="*/ 1100137 w 1185862"/>
              <a:gd name="connsiteY9" fmla="*/ 771525 h 871537"/>
              <a:gd name="connsiteX10" fmla="*/ 1147762 w 1185862"/>
              <a:gd name="connsiteY10" fmla="*/ 814387 h 871537"/>
              <a:gd name="connsiteX11" fmla="*/ 1185862 w 1185862"/>
              <a:gd name="connsiteY11" fmla="*/ 871537 h 87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5862" h="871537">
                <a:moveTo>
                  <a:pt x="0" y="0"/>
                </a:moveTo>
                <a:cubicBezTo>
                  <a:pt x="18653" y="11112"/>
                  <a:pt x="37306" y="22225"/>
                  <a:pt x="52387" y="47625"/>
                </a:cubicBezTo>
                <a:cubicBezTo>
                  <a:pt x="67468" y="73025"/>
                  <a:pt x="84137" y="89694"/>
                  <a:pt x="90487" y="152400"/>
                </a:cubicBezTo>
                <a:cubicBezTo>
                  <a:pt x="96837" y="215106"/>
                  <a:pt x="90487" y="423862"/>
                  <a:pt x="90487" y="423862"/>
                </a:cubicBezTo>
                <a:cubicBezTo>
                  <a:pt x="90487" y="504824"/>
                  <a:pt x="80962" y="586581"/>
                  <a:pt x="90487" y="638175"/>
                </a:cubicBezTo>
                <a:cubicBezTo>
                  <a:pt x="100012" y="689769"/>
                  <a:pt x="124618" y="713581"/>
                  <a:pt x="147637" y="733425"/>
                </a:cubicBezTo>
                <a:cubicBezTo>
                  <a:pt x="170656" y="753269"/>
                  <a:pt x="165894" y="753268"/>
                  <a:pt x="228600" y="757237"/>
                </a:cubicBezTo>
                <a:cubicBezTo>
                  <a:pt x="291306" y="761206"/>
                  <a:pt x="523875" y="757237"/>
                  <a:pt x="523875" y="757237"/>
                </a:cubicBezTo>
                <a:lnTo>
                  <a:pt x="1009650" y="752475"/>
                </a:lnTo>
                <a:cubicBezTo>
                  <a:pt x="1105694" y="754856"/>
                  <a:pt x="1077118" y="761206"/>
                  <a:pt x="1100137" y="771525"/>
                </a:cubicBezTo>
                <a:cubicBezTo>
                  <a:pt x="1123156" y="781844"/>
                  <a:pt x="1133475" y="797718"/>
                  <a:pt x="1147762" y="814387"/>
                </a:cubicBezTo>
                <a:cubicBezTo>
                  <a:pt x="1162049" y="831056"/>
                  <a:pt x="1173955" y="851296"/>
                  <a:pt x="1185862" y="871537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7" name="Straight Arrow Connector 66"/>
          <p:cNvCxnSpPr/>
          <p:nvPr/>
        </p:nvCxnSpPr>
        <p:spPr bwMode="auto">
          <a:xfrm flipV="1">
            <a:off x="8116888" y="2674939"/>
            <a:ext cx="641350" cy="409575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6" name="TextBox 67"/>
          <p:cNvSpPr txBox="1">
            <a:spLocks noChangeArrowheads="1"/>
          </p:cNvSpPr>
          <p:nvPr/>
        </p:nvSpPr>
        <p:spPr bwMode="auto">
          <a:xfrm>
            <a:off x="7974013" y="238442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45067" name="TextBox 74"/>
          <p:cNvSpPr txBox="1">
            <a:spLocks noChangeArrowheads="1"/>
          </p:cNvSpPr>
          <p:nvPr/>
        </p:nvSpPr>
        <p:spPr bwMode="auto">
          <a:xfrm>
            <a:off x="6337300" y="5113338"/>
            <a:ext cx="2533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i="1">
                <a:solidFill>
                  <a:schemeClr val="bg1"/>
                </a:solidFill>
              </a:rPr>
              <a:t>l</a:t>
            </a:r>
            <a:r>
              <a:rPr lang="en-US" altLang="en-US" sz="1600">
                <a:solidFill>
                  <a:schemeClr val="bg1"/>
                </a:solidFill>
              </a:rPr>
              <a:t>= Length of Connection</a:t>
            </a:r>
          </a:p>
        </p:txBody>
      </p:sp>
      <p:grpSp>
        <p:nvGrpSpPr>
          <p:cNvPr id="45068" name="Group 41"/>
          <p:cNvGrpSpPr>
            <a:grpSpLocks/>
          </p:cNvGrpSpPr>
          <p:nvPr/>
        </p:nvGrpSpPr>
        <p:grpSpPr bwMode="auto">
          <a:xfrm>
            <a:off x="4833938" y="4986338"/>
            <a:ext cx="933450" cy="442912"/>
            <a:chOff x="3309938" y="4986338"/>
            <a:chExt cx="933450" cy="442912"/>
          </a:xfrm>
        </p:grpSpPr>
        <p:sp useBgFill="1">
          <p:nvSpPr>
            <p:cNvPr id="13" name="Oval 12"/>
            <p:cNvSpPr/>
            <p:nvPr/>
          </p:nvSpPr>
          <p:spPr bwMode="auto">
            <a:xfrm>
              <a:off x="3309938" y="53578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4" name="Oval 13"/>
            <p:cNvSpPr/>
            <p:nvPr/>
          </p:nvSpPr>
          <p:spPr bwMode="auto">
            <a:xfrm>
              <a:off x="3652838" y="51673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5" name="Oval 14"/>
            <p:cNvSpPr/>
            <p:nvPr/>
          </p:nvSpPr>
          <p:spPr bwMode="auto">
            <a:xfrm>
              <a:off x="3976688" y="4986338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Slide Number Placeholder 36"/>
          <p:cNvSpPr txBox="1">
            <a:spLocks noGrp="1"/>
          </p:cNvSpPr>
          <p:nvPr/>
        </p:nvSpPr>
        <p:spPr>
          <a:xfrm>
            <a:off x="10945906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AA2B944-1F9D-4518-9AAF-9135D62F46BD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42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9" name="Footer Placeholder 3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45071" name="Line 20"/>
          <p:cNvSpPr>
            <a:spLocks noChangeShapeType="1"/>
          </p:cNvSpPr>
          <p:nvPr/>
        </p:nvSpPr>
        <p:spPr bwMode="auto">
          <a:xfrm>
            <a:off x="5195888" y="5391150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2" name="Line 21"/>
          <p:cNvSpPr>
            <a:spLocks noChangeShapeType="1"/>
          </p:cNvSpPr>
          <p:nvPr/>
        </p:nvSpPr>
        <p:spPr bwMode="auto">
          <a:xfrm flipV="1">
            <a:off x="6076951" y="5019675"/>
            <a:ext cx="523875" cy="3762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3" name="Line 22"/>
          <p:cNvSpPr>
            <a:spLocks noChangeShapeType="1"/>
          </p:cNvSpPr>
          <p:nvPr/>
        </p:nvSpPr>
        <p:spPr bwMode="auto">
          <a:xfrm>
            <a:off x="5872163" y="5019675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4" name="Line 23"/>
          <p:cNvSpPr>
            <a:spLocks noChangeShapeType="1"/>
          </p:cNvSpPr>
          <p:nvPr/>
        </p:nvSpPr>
        <p:spPr bwMode="auto">
          <a:xfrm flipH="1">
            <a:off x="4776788" y="5391150"/>
            <a:ext cx="385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5" name="Line 24"/>
          <p:cNvSpPr>
            <a:spLocks noChangeShapeType="1"/>
          </p:cNvSpPr>
          <p:nvPr/>
        </p:nvSpPr>
        <p:spPr bwMode="auto">
          <a:xfrm flipH="1">
            <a:off x="5114926" y="5200650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76" name="Line 25"/>
          <p:cNvSpPr>
            <a:spLocks noChangeShapeType="1"/>
          </p:cNvSpPr>
          <p:nvPr/>
        </p:nvSpPr>
        <p:spPr bwMode="auto">
          <a:xfrm flipH="1">
            <a:off x="5438776" y="5019675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 bwMode="auto">
          <a:xfrm>
            <a:off x="2573338" y="2087563"/>
            <a:ext cx="7281862" cy="4298950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3544888" y="2471738"/>
            <a:ext cx="5403850" cy="3452812"/>
          </a:xfrm>
          <a:custGeom>
            <a:avLst/>
            <a:gdLst>
              <a:gd name="connsiteX0" fmla="*/ 0 w 5404513"/>
              <a:gd name="connsiteY0" fmla="*/ 2565779 h 3452883"/>
              <a:gd name="connsiteX1" fmla="*/ 4244453 w 5404513"/>
              <a:gd name="connsiteY1" fmla="*/ 0 h 3452883"/>
              <a:gd name="connsiteX2" fmla="*/ 4285397 w 5404513"/>
              <a:gd name="connsiteY2" fmla="*/ 68239 h 3452883"/>
              <a:gd name="connsiteX3" fmla="*/ 4285397 w 5404513"/>
              <a:gd name="connsiteY3" fmla="*/ 627797 h 3452883"/>
              <a:gd name="connsiteX4" fmla="*/ 4353635 w 5404513"/>
              <a:gd name="connsiteY4" fmla="*/ 709683 h 3452883"/>
              <a:gd name="connsiteX5" fmla="*/ 4476465 w 5404513"/>
              <a:gd name="connsiteY5" fmla="*/ 723331 h 3452883"/>
              <a:gd name="connsiteX6" fmla="*/ 5213444 w 5404513"/>
              <a:gd name="connsiteY6" fmla="*/ 723331 h 3452883"/>
              <a:gd name="connsiteX7" fmla="*/ 5308979 w 5404513"/>
              <a:gd name="connsiteY7" fmla="*/ 750627 h 3452883"/>
              <a:gd name="connsiteX8" fmla="*/ 5404513 w 5404513"/>
              <a:gd name="connsiteY8" fmla="*/ 818865 h 3452883"/>
              <a:gd name="connsiteX9" fmla="*/ 1160059 w 5404513"/>
              <a:gd name="connsiteY9" fmla="*/ 3452883 h 3452883"/>
              <a:gd name="connsiteX10" fmla="*/ 0 w 5404513"/>
              <a:gd name="connsiteY10" fmla="*/ 3439236 h 3452883"/>
              <a:gd name="connsiteX11" fmla="*/ 0 w 5404513"/>
              <a:gd name="connsiteY11" fmla="*/ 2565779 h 345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04513" h="3452883">
                <a:moveTo>
                  <a:pt x="0" y="2565779"/>
                </a:moveTo>
                <a:lnTo>
                  <a:pt x="4244453" y="0"/>
                </a:lnTo>
                <a:lnTo>
                  <a:pt x="4285397" y="68239"/>
                </a:lnTo>
                <a:lnTo>
                  <a:pt x="4285397" y="627797"/>
                </a:lnTo>
                <a:lnTo>
                  <a:pt x="4353635" y="709683"/>
                </a:lnTo>
                <a:lnTo>
                  <a:pt x="4476465" y="723331"/>
                </a:lnTo>
                <a:lnTo>
                  <a:pt x="5213444" y="723331"/>
                </a:lnTo>
                <a:lnTo>
                  <a:pt x="5308979" y="750627"/>
                </a:lnTo>
                <a:lnTo>
                  <a:pt x="5404513" y="818865"/>
                </a:lnTo>
                <a:lnTo>
                  <a:pt x="1160059" y="3452883"/>
                </a:lnTo>
                <a:lnTo>
                  <a:pt x="0" y="3439236"/>
                </a:lnTo>
                <a:lnTo>
                  <a:pt x="0" y="256577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3548064" y="5038725"/>
            <a:ext cx="1190625" cy="876300"/>
          </a:xfrm>
          <a:custGeom>
            <a:avLst/>
            <a:gdLst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80975 w 1190625"/>
              <a:gd name="connsiteY8" fmla="*/ 700087 h 876300"/>
              <a:gd name="connsiteX9" fmla="*/ 133350 w 1190625"/>
              <a:gd name="connsiteY9" fmla="*/ 685800 h 876300"/>
              <a:gd name="connsiteX10" fmla="*/ 119063 w 1190625"/>
              <a:gd name="connsiteY10" fmla="*/ 600075 h 876300"/>
              <a:gd name="connsiteX11" fmla="*/ 109538 w 1190625"/>
              <a:gd name="connsiteY11" fmla="*/ 185737 h 876300"/>
              <a:gd name="connsiteX12" fmla="*/ 71438 w 1190625"/>
              <a:gd name="connsiteY12" fmla="*/ 57150 h 876300"/>
              <a:gd name="connsiteX13" fmla="*/ 0 w 1190625"/>
              <a:gd name="connsiteY13" fmla="*/ 0 h 876300"/>
              <a:gd name="connsiteX14" fmla="*/ 9525 w 1190625"/>
              <a:gd name="connsiteY14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33350 w 1190625"/>
              <a:gd name="connsiteY7" fmla="*/ 685800 h 876300"/>
              <a:gd name="connsiteX8" fmla="*/ 119063 w 1190625"/>
              <a:gd name="connsiteY8" fmla="*/ 600075 h 876300"/>
              <a:gd name="connsiteX9" fmla="*/ 109538 w 1190625"/>
              <a:gd name="connsiteY9" fmla="*/ 185737 h 876300"/>
              <a:gd name="connsiteX10" fmla="*/ 71438 w 1190625"/>
              <a:gd name="connsiteY10" fmla="*/ 57150 h 876300"/>
              <a:gd name="connsiteX11" fmla="*/ 0 w 1190625"/>
              <a:gd name="connsiteY11" fmla="*/ 0 h 876300"/>
              <a:gd name="connsiteX12" fmla="*/ 9525 w 1190625"/>
              <a:gd name="connsiteY12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85738 w 1190625"/>
              <a:gd name="connsiteY7" fmla="*/ 719137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0625" h="876300">
                <a:moveTo>
                  <a:pt x="9525" y="871537"/>
                </a:moveTo>
                <a:lnTo>
                  <a:pt x="1190625" y="876300"/>
                </a:lnTo>
                <a:lnTo>
                  <a:pt x="1157288" y="804862"/>
                </a:lnTo>
                <a:lnTo>
                  <a:pt x="1100138" y="771525"/>
                </a:lnTo>
                <a:lnTo>
                  <a:pt x="1028700" y="757237"/>
                </a:lnTo>
                <a:lnTo>
                  <a:pt x="280988" y="757237"/>
                </a:lnTo>
                <a:lnTo>
                  <a:pt x="233363" y="747712"/>
                </a:lnTo>
                <a:lnTo>
                  <a:pt x="185738" y="719137"/>
                </a:lnTo>
                <a:lnTo>
                  <a:pt x="133350" y="685800"/>
                </a:lnTo>
                <a:lnTo>
                  <a:pt x="119063" y="600075"/>
                </a:lnTo>
                <a:lnTo>
                  <a:pt x="109538" y="185737"/>
                </a:lnTo>
                <a:lnTo>
                  <a:pt x="71438" y="57150"/>
                </a:lnTo>
                <a:lnTo>
                  <a:pt x="0" y="0"/>
                </a:lnTo>
                <a:lnTo>
                  <a:pt x="9525" y="87153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/>
          <p:cNvCxnSpPr>
            <a:stCxn id="7" idx="12"/>
          </p:cNvCxnSpPr>
          <p:nvPr/>
        </p:nvCxnSpPr>
        <p:spPr bwMode="auto">
          <a:xfrm flipV="1">
            <a:off x="3560764" y="2471739"/>
            <a:ext cx="4213225" cy="25669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35" idx="4"/>
          </p:cNvCxnSpPr>
          <p:nvPr/>
        </p:nvCxnSpPr>
        <p:spPr bwMode="auto">
          <a:xfrm flipV="1">
            <a:off x="3741739" y="3181351"/>
            <a:ext cx="4156075" cy="2570163"/>
          </a:xfrm>
          <a:prstGeom prst="line">
            <a:avLst/>
          </a:prstGeom>
          <a:ln w="76200">
            <a:solidFill>
              <a:schemeClr val="tx1">
                <a:lumMod val="6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4727576" y="3306763"/>
            <a:ext cx="4206875" cy="25971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 bwMode="auto">
          <a:xfrm flipV="1">
            <a:off x="8116888" y="2674939"/>
            <a:ext cx="641350" cy="409575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9" name="TextBox 74"/>
          <p:cNvSpPr txBox="1">
            <a:spLocks noChangeArrowheads="1"/>
          </p:cNvSpPr>
          <p:nvPr/>
        </p:nvSpPr>
        <p:spPr bwMode="auto">
          <a:xfrm>
            <a:off x="6337300" y="5113338"/>
            <a:ext cx="2533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i="1">
                <a:solidFill>
                  <a:schemeClr val="bg1"/>
                </a:solidFill>
              </a:rPr>
              <a:t>l</a:t>
            </a:r>
            <a:r>
              <a:rPr lang="en-US" altLang="en-US" sz="1600">
                <a:solidFill>
                  <a:schemeClr val="bg1"/>
                </a:solidFill>
              </a:rPr>
              <a:t>= Length of Connection</a:t>
            </a:r>
          </a:p>
        </p:txBody>
      </p:sp>
      <p:grpSp>
        <p:nvGrpSpPr>
          <p:cNvPr id="46090" name="Group 41"/>
          <p:cNvGrpSpPr>
            <a:grpSpLocks/>
          </p:cNvGrpSpPr>
          <p:nvPr/>
        </p:nvGrpSpPr>
        <p:grpSpPr bwMode="auto">
          <a:xfrm>
            <a:off x="4833938" y="4986338"/>
            <a:ext cx="933450" cy="442912"/>
            <a:chOff x="3309938" y="4986338"/>
            <a:chExt cx="933450" cy="442912"/>
          </a:xfrm>
        </p:grpSpPr>
        <p:sp useBgFill="1">
          <p:nvSpPr>
            <p:cNvPr id="13" name="Oval 12"/>
            <p:cNvSpPr/>
            <p:nvPr/>
          </p:nvSpPr>
          <p:spPr bwMode="auto">
            <a:xfrm>
              <a:off x="3309938" y="53578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4" name="Oval 13"/>
            <p:cNvSpPr/>
            <p:nvPr/>
          </p:nvSpPr>
          <p:spPr bwMode="auto">
            <a:xfrm>
              <a:off x="3652838" y="51673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5" name="Oval 14"/>
            <p:cNvSpPr/>
            <p:nvPr/>
          </p:nvSpPr>
          <p:spPr bwMode="auto">
            <a:xfrm>
              <a:off x="3976688" y="4986338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Slide Number Placeholder 36"/>
          <p:cNvSpPr txBox="1">
            <a:spLocks noGrp="1"/>
          </p:cNvSpPr>
          <p:nvPr/>
        </p:nvSpPr>
        <p:spPr>
          <a:xfrm>
            <a:off x="11026589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18912DC-4545-4E0C-A939-12B919B3D19C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43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9" name="Footer Placeholder 3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46093" name="Line 38"/>
          <p:cNvSpPr>
            <a:spLocks noChangeShapeType="1"/>
          </p:cNvSpPr>
          <p:nvPr/>
        </p:nvSpPr>
        <p:spPr bwMode="auto">
          <a:xfrm>
            <a:off x="5195888" y="5391150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4" name="Line 39"/>
          <p:cNvSpPr>
            <a:spLocks noChangeShapeType="1"/>
          </p:cNvSpPr>
          <p:nvPr/>
        </p:nvSpPr>
        <p:spPr bwMode="auto">
          <a:xfrm flipV="1">
            <a:off x="6076951" y="5019675"/>
            <a:ext cx="523875" cy="3762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5" name="Line 40"/>
          <p:cNvSpPr>
            <a:spLocks noChangeShapeType="1"/>
          </p:cNvSpPr>
          <p:nvPr/>
        </p:nvSpPr>
        <p:spPr bwMode="auto">
          <a:xfrm>
            <a:off x="5872163" y="5019675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6" name="Line 41"/>
          <p:cNvSpPr>
            <a:spLocks noChangeShapeType="1"/>
          </p:cNvSpPr>
          <p:nvPr/>
        </p:nvSpPr>
        <p:spPr bwMode="auto">
          <a:xfrm flipH="1">
            <a:off x="4776788" y="5391150"/>
            <a:ext cx="385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7" name="Line 42"/>
          <p:cNvSpPr>
            <a:spLocks noChangeShapeType="1"/>
          </p:cNvSpPr>
          <p:nvPr/>
        </p:nvSpPr>
        <p:spPr bwMode="auto">
          <a:xfrm flipH="1">
            <a:off x="5114926" y="5200650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8" name="Line 43"/>
          <p:cNvSpPr>
            <a:spLocks noChangeShapeType="1"/>
          </p:cNvSpPr>
          <p:nvPr/>
        </p:nvSpPr>
        <p:spPr bwMode="auto">
          <a:xfrm flipH="1">
            <a:off x="5438776" y="5019675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/>
          <p:nvPr/>
        </p:nvCxnSpPr>
        <p:spPr bwMode="auto">
          <a:xfrm rot="10800000" flipV="1">
            <a:off x="4970464" y="4992689"/>
            <a:ext cx="1209675" cy="95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flipH="1" flipV="1">
            <a:off x="4989514" y="4159250"/>
            <a:ext cx="14287" cy="85725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01" name="TextBox 36"/>
          <p:cNvSpPr txBox="1">
            <a:spLocks noChangeArrowheads="1"/>
          </p:cNvSpPr>
          <p:nvPr/>
        </p:nvSpPr>
        <p:spPr bwMode="auto">
          <a:xfrm>
            <a:off x="5980114" y="4251325"/>
            <a:ext cx="884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Rupture Plane</a:t>
            </a:r>
          </a:p>
        </p:txBody>
      </p:sp>
      <p:sp>
        <p:nvSpPr>
          <p:cNvPr id="46102" name="TextBox 67"/>
          <p:cNvSpPr txBox="1">
            <a:spLocks noChangeArrowheads="1"/>
          </p:cNvSpPr>
          <p:nvPr/>
        </p:nvSpPr>
        <p:spPr bwMode="auto">
          <a:xfrm>
            <a:off x="7974013" y="238442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7753350" y="2466975"/>
            <a:ext cx="1176338" cy="857250"/>
          </a:xfrm>
          <a:custGeom>
            <a:avLst/>
            <a:gdLst>
              <a:gd name="connsiteX0" fmla="*/ 0 w 1185862"/>
              <a:gd name="connsiteY0" fmla="*/ 0 h 871537"/>
              <a:gd name="connsiteX1" fmla="*/ 52387 w 1185862"/>
              <a:gd name="connsiteY1" fmla="*/ 47625 h 871537"/>
              <a:gd name="connsiteX2" fmla="*/ 90487 w 1185862"/>
              <a:gd name="connsiteY2" fmla="*/ 152400 h 871537"/>
              <a:gd name="connsiteX3" fmla="*/ 90487 w 1185862"/>
              <a:gd name="connsiteY3" fmla="*/ 423862 h 871537"/>
              <a:gd name="connsiteX4" fmla="*/ 90487 w 1185862"/>
              <a:gd name="connsiteY4" fmla="*/ 638175 h 871537"/>
              <a:gd name="connsiteX5" fmla="*/ 147637 w 1185862"/>
              <a:gd name="connsiteY5" fmla="*/ 733425 h 871537"/>
              <a:gd name="connsiteX6" fmla="*/ 228600 w 1185862"/>
              <a:gd name="connsiteY6" fmla="*/ 757237 h 871537"/>
              <a:gd name="connsiteX7" fmla="*/ 523875 w 1185862"/>
              <a:gd name="connsiteY7" fmla="*/ 757237 h 871537"/>
              <a:gd name="connsiteX8" fmla="*/ 1009650 w 1185862"/>
              <a:gd name="connsiteY8" fmla="*/ 752475 h 871537"/>
              <a:gd name="connsiteX9" fmla="*/ 1100137 w 1185862"/>
              <a:gd name="connsiteY9" fmla="*/ 771525 h 871537"/>
              <a:gd name="connsiteX10" fmla="*/ 1147762 w 1185862"/>
              <a:gd name="connsiteY10" fmla="*/ 814387 h 871537"/>
              <a:gd name="connsiteX11" fmla="*/ 1185862 w 1185862"/>
              <a:gd name="connsiteY11" fmla="*/ 871537 h 87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5862" h="871537">
                <a:moveTo>
                  <a:pt x="0" y="0"/>
                </a:moveTo>
                <a:cubicBezTo>
                  <a:pt x="18653" y="11112"/>
                  <a:pt x="37306" y="22225"/>
                  <a:pt x="52387" y="47625"/>
                </a:cubicBezTo>
                <a:cubicBezTo>
                  <a:pt x="67468" y="73025"/>
                  <a:pt x="84137" y="89694"/>
                  <a:pt x="90487" y="152400"/>
                </a:cubicBezTo>
                <a:cubicBezTo>
                  <a:pt x="96837" y="215106"/>
                  <a:pt x="90487" y="423862"/>
                  <a:pt x="90487" y="423862"/>
                </a:cubicBezTo>
                <a:cubicBezTo>
                  <a:pt x="90487" y="504824"/>
                  <a:pt x="80962" y="586581"/>
                  <a:pt x="90487" y="638175"/>
                </a:cubicBezTo>
                <a:cubicBezTo>
                  <a:pt x="100012" y="689769"/>
                  <a:pt x="124618" y="713581"/>
                  <a:pt x="147637" y="733425"/>
                </a:cubicBezTo>
                <a:cubicBezTo>
                  <a:pt x="170656" y="753269"/>
                  <a:pt x="165894" y="753268"/>
                  <a:pt x="228600" y="757237"/>
                </a:cubicBezTo>
                <a:cubicBezTo>
                  <a:pt x="291306" y="761206"/>
                  <a:pt x="523875" y="757237"/>
                  <a:pt x="523875" y="757237"/>
                </a:cubicBezTo>
                <a:lnTo>
                  <a:pt x="1009650" y="752475"/>
                </a:lnTo>
                <a:cubicBezTo>
                  <a:pt x="1105694" y="754856"/>
                  <a:pt x="1077118" y="761206"/>
                  <a:pt x="1100137" y="771525"/>
                </a:cubicBezTo>
                <a:cubicBezTo>
                  <a:pt x="1123156" y="781844"/>
                  <a:pt x="1133475" y="797718"/>
                  <a:pt x="1147762" y="814387"/>
                </a:cubicBezTo>
                <a:cubicBezTo>
                  <a:pt x="1162049" y="831056"/>
                  <a:pt x="1173955" y="851296"/>
                  <a:pt x="1185862" y="871537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104" name="Line 54"/>
          <p:cNvSpPr>
            <a:spLocks noChangeShapeType="1"/>
          </p:cNvSpPr>
          <p:nvPr/>
        </p:nvSpPr>
        <p:spPr bwMode="auto">
          <a:xfrm flipH="1">
            <a:off x="5314951" y="4457700"/>
            <a:ext cx="733425" cy="5143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 bwMode="auto">
          <a:xfrm>
            <a:off x="2573338" y="2087563"/>
            <a:ext cx="7281862" cy="4298950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3544888" y="2471738"/>
            <a:ext cx="5403850" cy="3452812"/>
          </a:xfrm>
          <a:custGeom>
            <a:avLst/>
            <a:gdLst>
              <a:gd name="connsiteX0" fmla="*/ 0 w 5404513"/>
              <a:gd name="connsiteY0" fmla="*/ 2565779 h 3452883"/>
              <a:gd name="connsiteX1" fmla="*/ 4244453 w 5404513"/>
              <a:gd name="connsiteY1" fmla="*/ 0 h 3452883"/>
              <a:gd name="connsiteX2" fmla="*/ 4285397 w 5404513"/>
              <a:gd name="connsiteY2" fmla="*/ 68239 h 3452883"/>
              <a:gd name="connsiteX3" fmla="*/ 4285397 w 5404513"/>
              <a:gd name="connsiteY3" fmla="*/ 627797 h 3452883"/>
              <a:gd name="connsiteX4" fmla="*/ 4353635 w 5404513"/>
              <a:gd name="connsiteY4" fmla="*/ 709683 h 3452883"/>
              <a:gd name="connsiteX5" fmla="*/ 4476465 w 5404513"/>
              <a:gd name="connsiteY5" fmla="*/ 723331 h 3452883"/>
              <a:gd name="connsiteX6" fmla="*/ 5213444 w 5404513"/>
              <a:gd name="connsiteY6" fmla="*/ 723331 h 3452883"/>
              <a:gd name="connsiteX7" fmla="*/ 5308979 w 5404513"/>
              <a:gd name="connsiteY7" fmla="*/ 750627 h 3452883"/>
              <a:gd name="connsiteX8" fmla="*/ 5404513 w 5404513"/>
              <a:gd name="connsiteY8" fmla="*/ 818865 h 3452883"/>
              <a:gd name="connsiteX9" fmla="*/ 1160059 w 5404513"/>
              <a:gd name="connsiteY9" fmla="*/ 3452883 h 3452883"/>
              <a:gd name="connsiteX10" fmla="*/ 0 w 5404513"/>
              <a:gd name="connsiteY10" fmla="*/ 3439236 h 3452883"/>
              <a:gd name="connsiteX11" fmla="*/ 0 w 5404513"/>
              <a:gd name="connsiteY11" fmla="*/ 2565779 h 345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04513" h="3452883">
                <a:moveTo>
                  <a:pt x="0" y="2565779"/>
                </a:moveTo>
                <a:lnTo>
                  <a:pt x="4244453" y="0"/>
                </a:lnTo>
                <a:lnTo>
                  <a:pt x="4285397" y="68239"/>
                </a:lnTo>
                <a:lnTo>
                  <a:pt x="4285397" y="627797"/>
                </a:lnTo>
                <a:lnTo>
                  <a:pt x="4353635" y="709683"/>
                </a:lnTo>
                <a:lnTo>
                  <a:pt x="4476465" y="723331"/>
                </a:lnTo>
                <a:lnTo>
                  <a:pt x="5213444" y="723331"/>
                </a:lnTo>
                <a:lnTo>
                  <a:pt x="5308979" y="750627"/>
                </a:lnTo>
                <a:lnTo>
                  <a:pt x="5404513" y="818865"/>
                </a:lnTo>
                <a:lnTo>
                  <a:pt x="1160059" y="3452883"/>
                </a:lnTo>
                <a:lnTo>
                  <a:pt x="0" y="3439236"/>
                </a:lnTo>
                <a:lnTo>
                  <a:pt x="0" y="256577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3548064" y="5038725"/>
            <a:ext cx="1190625" cy="876300"/>
          </a:xfrm>
          <a:custGeom>
            <a:avLst/>
            <a:gdLst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80975 w 1190625"/>
              <a:gd name="connsiteY8" fmla="*/ 700087 h 876300"/>
              <a:gd name="connsiteX9" fmla="*/ 133350 w 1190625"/>
              <a:gd name="connsiteY9" fmla="*/ 685800 h 876300"/>
              <a:gd name="connsiteX10" fmla="*/ 119063 w 1190625"/>
              <a:gd name="connsiteY10" fmla="*/ 600075 h 876300"/>
              <a:gd name="connsiteX11" fmla="*/ 109538 w 1190625"/>
              <a:gd name="connsiteY11" fmla="*/ 185737 h 876300"/>
              <a:gd name="connsiteX12" fmla="*/ 71438 w 1190625"/>
              <a:gd name="connsiteY12" fmla="*/ 57150 h 876300"/>
              <a:gd name="connsiteX13" fmla="*/ 0 w 1190625"/>
              <a:gd name="connsiteY13" fmla="*/ 0 h 876300"/>
              <a:gd name="connsiteX14" fmla="*/ 9525 w 1190625"/>
              <a:gd name="connsiteY14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33350 w 1190625"/>
              <a:gd name="connsiteY7" fmla="*/ 685800 h 876300"/>
              <a:gd name="connsiteX8" fmla="*/ 119063 w 1190625"/>
              <a:gd name="connsiteY8" fmla="*/ 600075 h 876300"/>
              <a:gd name="connsiteX9" fmla="*/ 109538 w 1190625"/>
              <a:gd name="connsiteY9" fmla="*/ 185737 h 876300"/>
              <a:gd name="connsiteX10" fmla="*/ 71438 w 1190625"/>
              <a:gd name="connsiteY10" fmla="*/ 57150 h 876300"/>
              <a:gd name="connsiteX11" fmla="*/ 0 w 1190625"/>
              <a:gd name="connsiteY11" fmla="*/ 0 h 876300"/>
              <a:gd name="connsiteX12" fmla="*/ 9525 w 1190625"/>
              <a:gd name="connsiteY12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85738 w 1190625"/>
              <a:gd name="connsiteY7" fmla="*/ 719137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0625" h="876300">
                <a:moveTo>
                  <a:pt x="9525" y="871537"/>
                </a:moveTo>
                <a:lnTo>
                  <a:pt x="1190625" y="876300"/>
                </a:lnTo>
                <a:lnTo>
                  <a:pt x="1157288" y="804862"/>
                </a:lnTo>
                <a:lnTo>
                  <a:pt x="1100138" y="771525"/>
                </a:lnTo>
                <a:lnTo>
                  <a:pt x="1028700" y="757237"/>
                </a:lnTo>
                <a:lnTo>
                  <a:pt x="280988" y="757237"/>
                </a:lnTo>
                <a:lnTo>
                  <a:pt x="233363" y="747712"/>
                </a:lnTo>
                <a:lnTo>
                  <a:pt x="185738" y="719137"/>
                </a:lnTo>
                <a:lnTo>
                  <a:pt x="133350" y="685800"/>
                </a:lnTo>
                <a:lnTo>
                  <a:pt x="119063" y="600075"/>
                </a:lnTo>
                <a:lnTo>
                  <a:pt x="109538" y="185737"/>
                </a:lnTo>
                <a:lnTo>
                  <a:pt x="71438" y="57150"/>
                </a:lnTo>
                <a:lnTo>
                  <a:pt x="0" y="0"/>
                </a:lnTo>
                <a:lnTo>
                  <a:pt x="9525" y="87153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/>
          <p:cNvCxnSpPr>
            <a:stCxn id="7" idx="12"/>
          </p:cNvCxnSpPr>
          <p:nvPr/>
        </p:nvCxnSpPr>
        <p:spPr bwMode="auto">
          <a:xfrm flipV="1">
            <a:off x="3560764" y="2471739"/>
            <a:ext cx="4213225" cy="25669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35" idx="4"/>
          </p:cNvCxnSpPr>
          <p:nvPr/>
        </p:nvCxnSpPr>
        <p:spPr bwMode="auto">
          <a:xfrm flipV="1">
            <a:off x="3741739" y="3181351"/>
            <a:ext cx="4156075" cy="2570163"/>
          </a:xfrm>
          <a:prstGeom prst="line">
            <a:avLst/>
          </a:prstGeom>
          <a:ln w="76200">
            <a:solidFill>
              <a:schemeClr val="tx1">
                <a:lumMod val="6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4727576" y="3311525"/>
            <a:ext cx="4206875" cy="25923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 bwMode="auto">
          <a:xfrm flipV="1">
            <a:off x="8116888" y="2674939"/>
            <a:ext cx="641350" cy="409575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3" name="TextBox 74"/>
          <p:cNvSpPr txBox="1">
            <a:spLocks noChangeArrowheads="1"/>
          </p:cNvSpPr>
          <p:nvPr/>
        </p:nvSpPr>
        <p:spPr bwMode="auto">
          <a:xfrm>
            <a:off x="6337300" y="5113338"/>
            <a:ext cx="2533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i="1">
                <a:solidFill>
                  <a:schemeClr val="bg1"/>
                </a:solidFill>
              </a:rPr>
              <a:t>l</a:t>
            </a:r>
            <a:r>
              <a:rPr lang="en-US" altLang="en-US" sz="1600">
                <a:solidFill>
                  <a:schemeClr val="bg1"/>
                </a:solidFill>
              </a:rPr>
              <a:t>= Length of Connection</a:t>
            </a:r>
          </a:p>
        </p:txBody>
      </p:sp>
      <p:grpSp>
        <p:nvGrpSpPr>
          <p:cNvPr id="47114" name="Group 41"/>
          <p:cNvGrpSpPr>
            <a:grpSpLocks/>
          </p:cNvGrpSpPr>
          <p:nvPr/>
        </p:nvGrpSpPr>
        <p:grpSpPr bwMode="auto">
          <a:xfrm>
            <a:off x="4833938" y="4986338"/>
            <a:ext cx="933450" cy="442912"/>
            <a:chOff x="3309938" y="4986338"/>
            <a:chExt cx="933450" cy="442912"/>
          </a:xfrm>
        </p:grpSpPr>
        <p:sp useBgFill="1">
          <p:nvSpPr>
            <p:cNvPr id="13" name="Oval 12"/>
            <p:cNvSpPr/>
            <p:nvPr/>
          </p:nvSpPr>
          <p:spPr bwMode="auto">
            <a:xfrm>
              <a:off x="3309938" y="53578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4" name="Oval 13"/>
            <p:cNvSpPr/>
            <p:nvPr/>
          </p:nvSpPr>
          <p:spPr bwMode="auto">
            <a:xfrm>
              <a:off x="3652838" y="51673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5" name="Oval 14"/>
            <p:cNvSpPr/>
            <p:nvPr/>
          </p:nvSpPr>
          <p:spPr bwMode="auto">
            <a:xfrm>
              <a:off x="3976688" y="4986338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Slide Number Placeholder 36"/>
          <p:cNvSpPr txBox="1">
            <a:spLocks noGrp="1"/>
          </p:cNvSpPr>
          <p:nvPr/>
        </p:nvSpPr>
        <p:spPr>
          <a:xfrm>
            <a:off x="11017623" y="62341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9D582B1-B229-47AB-9F88-77A7DAAF3036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44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9" name="Footer Placeholder 3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47117" name="Line 20"/>
          <p:cNvSpPr>
            <a:spLocks noChangeShapeType="1"/>
          </p:cNvSpPr>
          <p:nvPr/>
        </p:nvSpPr>
        <p:spPr bwMode="auto">
          <a:xfrm>
            <a:off x="5195888" y="5391150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18" name="Line 21"/>
          <p:cNvSpPr>
            <a:spLocks noChangeShapeType="1"/>
          </p:cNvSpPr>
          <p:nvPr/>
        </p:nvSpPr>
        <p:spPr bwMode="auto">
          <a:xfrm flipV="1">
            <a:off x="6076951" y="5019675"/>
            <a:ext cx="523875" cy="3762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19" name="Line 22"/>
          <p:cNvSpPr>
            <a:spLocks noChangeShapeType="1"/>
          </p:cNvSpPr>
          <p:nvPr/>
        </p:nvSpPr>
        <p:spPr bwMode="auto">
          <a:xfrm>
            <a:off x="5872163" y="5019675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20" name="Line 23"/>
          <p:cNvSpPr>
            <a:spLocks noChangeShapeType="1"/>
          </p:cNvSpPr>
          <p:nvPr/>
        </p:nvSpPr>
        <p:spPr bwMode="auto">
          <a:xfrm flipH="1">
            <a:off x="4776788" y="5391150"/>
            <a:ext cx="385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21" name="Line 24"/>
          <p:cNvSpPr>
            <a:spLocks noChangeShapeType="1"/>
          </p:cNvSpPr>
          <p:nvPr/>
        </p:nvSpPr>
        <p:spPr bwMode="auto">
          <a:xfrm flipH="1">
            <a:off x="5114926" y="5200650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22" name="Line 25"/>
          <p:cNvSpPr>
            <a:spLocks noChangeShapeType="1"/>
          </p:cNvSpPr>
          <p:nvPr/>
        </p:nvSpPr>
        <p:spPr bwMode="auto">
          <a:xfrm flipH="1">
            <a:off x="5438776" y="5019675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/>
          <p:nvPr/>
        </p:nvCxnSpPr>
        <p:spPr bwMode="auto">
          <a:xfrm rot="10800000" flipV="1">
            <a:off x="4970464" y="4992689"/>
            <a:ext cx="1209675" cy="95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flipH="1" flipV="1">
            <a:off x="4989514" y="4159250"/>
            <a:ext cx="14287" cy="85725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25" name="TextBox 36"/>
          <p:cNvSpPr txBox="1">
            <a:spLocks noChangeArrowheads="1"/>
          </p:cNvSpPr>
          <p:nvPr/>
        </p:nvSpPr>
        <p:spPr bwMode="auto">
          <a:xfrm>
            <a:off x="5980114" y="4251325"/>
            <a:ext cx="884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RupturePlane</a:t>
            </a:r>
          </a:p>
        </p:txBody>
      </p:sp>
      <p:sp>
        <p:nvSpPr>
          <p:cNvPr id="47126" name="TextBox 39"/>
          <p:cNvSpPr txBox="1">
            <a:spLocks noChangeArrowheads="1"/>
          </p:cNvSpPr>
          <p:nvPr/>
        </p:nvSpPr>
        <p:spPr bwMode="auto">
          <a:xfrm>
            <a:off x="3451225" y="2835275"/>
            <a:ext cx="151288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Distribution of Forces Through Section</a:t>
            </a:r>
          </a:p>
        </p:txBody>
      </p:sp>
      <p:cxnSp>
        <p:nvCxnSpPr>
          <p:cNvPr id="47127" name="Straight Arrow Connector 40"/>
          <p:cNvCxnSpPr>
            <a:cxnSpLocks noChangeShapeType="1"/>
          </p:cNvCxnSpPr>
          <p:nvPr/>
        </p:nvCxnSpPr>
        <p:spPr bwMode="auto">
          <a:xfrm>
            <a:off x="4324351" y="3521075"/>
            <a:ext cx="1096963" cy="83185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8" name="Line 32"/>
          <p:cNvSpPr>
            <a:spLocks noChangeShapeType="1"/>
          </p:cNvSpPr>
          <p:nvPr/>
        </p:nvSpPr>
        <p:spPr bwMode="auto">
          <a:xfrm>
            <a:off x="5105400" y="5386388"/>
            <a:ext cx="49053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29" name="Freeform 33"/>
          <p:cNvSpPr>
            <a:spLocks/>
          </p:cNvSpPr>
          <p:nvPr/>
        </p:nvSpPr>
        <p:spPr bwMode="auto">
          <a:xfrm>
            <a:off x="4829175" y="3633788"/>
            <a:ext cx="1028700" cy="1752600"/>
          </a:xfrm>
          <a:custGeom>
            <a:avLst/>
            <a:gdLst>
              <a:gd name="T0" fmla="*/ 0 w 648"/>
              <a:gd name="T1" fmla="*/ 2147483647 h 1104"/>
              <a:gd name="T2" fmla="*/ 0 w 648"/>
              <a:gd name="T3" fmla="*/ 2147483647 h 1104"/>
              <a:gd name="T4" fmla="*/ 287297813 w 648"/>
              <a:gd name="T5" fmla="*/ 1958160613 h 1104"/>
              <a:gd name="T6" fmla="*/ 642639050 w 648"/>
              <a:gd name="T7" fmla="*/ 1670862800 h 1104"/>
              <a:gd name="T8" fmla="*/ 1058465625 w 648"/>
              <a:gd name="T9" fmla="*/ 922377188 h 1104"/>
              <a:gd name="T10" fmla="*/ 1270158750 w 648"/>
              <a:gd name="T11" fmla="*/ 718243738 h 1104"/>
              <a:gd name="T12" fmla="*/ 1633061250 w 648"/>
              <a:gd name="T13" fmla="*/ 0 h 11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48"/>
              <a:gd name="T22" fmla="*/ 0 h 1104"/>
              <a:gd name="T23" fmla="*/ 648 w 648"/>
              <a:gd name="T24" fmla="*/ 1104 h 11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48" h="1104">
                <a:moveTo>
                  <a:pt x="0" y="1104"/>
                </a:moveTo>
                <a:lnTo>
                  <a:pt x="0" y="927"/>
                </a:lnTo>
                <a:lnTo>
                  <a:pt x="114" y="777"/>
                </a:lnTo>
                <a:lnTo>
                  <a:pt x="255" y="663"/>
                </a:lnTo>
                <a:lnTo>
                  <a:pt x="420" y="366"/>
                </a:lnTo>
                <a:lnTo>
                  <a:pt x="504" y="285"/>
                </a:lnTo>
                <a:lnTo>
                  <a:pt x="648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30" name="TextBox 67"/>
          <p:cNvSpPr txBox="1">
            <a:spLocks noChangeArrowheads="1"/>
          </p:cNvSpPr>
          <p:nvPr/>
        </p:nvSpPr>
        <p:spPr bwMode="auto">
          <a:xfrm>
            <a:off x="7974013" y="238442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7753350" y="2466975"/>
            <a:ext cx="1176338" cy="857250"/>
          </a:xfrm>
          <a:custGeom>
            <a:avLst/>
            <a:gdLst>
              <a:gd name="connsiteX0" fmla="*/ 0 w 1185862"/>
              <a:gd name="connsiteY0" fmla="*/ 0 h 871537"/>
              <a:gd name="connsiteX1" fmla="*/ 52387 w 1185862"/>
              <a:gd name="connsiteY1" fmla="*/ 47625 h 871537"/>
              <a:gd name="connsiteX2" fmla="*/ 90487 w 1185862"/>
              <a:gd name="connsiteY2" fmla="*/ 152400 h 871537"/>
              <a:gd name="connsiteX3" fmla="*/ 90487 w 1185862"/>
              <a:gd name="connsiteY3" fmla="*/ 423862 h 871537"/>
              <a:gd name="connsiteX4" fmla="*/ 90487 w 1185862"/>
              <a:gd name="connsiteY4" fmla="*/ 638175 h 871537"/>
              <a:gd name="connsiteX5" fmla="*/ 147637 w 1185862"/>
              <a:gd name="connsiteY5" fmla="*/ 733425 h 871537"/>
              <a:gd name="connsiteX6" fmla="*/ 228600 w 1185862"/>
              <a:gd name="connsiteY6" fmla="*/ 757237 h 871537"/>
              <a:gd name="connsiteX7" fmla="*/ 523875 w 1185862"/>
              <a:gd name="connsiteY7" fmla="*/ 757237 h 871537"/>
              <a:gd name="connsiteX8" fmla="*/ 1009650 w 1185862"/>
              <a:gd name="connsiteY8" fmla="*/ 752475 h 871537"/>
              <a:gd name="connsiteX9" fmla="*/ 1100137 w 1185862"/>
              <a:gd name="connsiteY9" fmla="*/ 771525 h 871537"/>
              <a:gd name="connsiteX10" fmla="*/ 1147762 w 1185862"/>
              <a:gd name="connsiteY10" fmla="*/ 814387 h 871537"/>
              <a:gd name="connsiteX11" fmla="*/ 1185862 w 1185862"/>
              <a:gd name="connsiteY11" fmla="*/ 871537 h 87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5862" h="871537">
                <a:moveTo>
                  <a:pt x="0" y="0"/>
                </a:moveTo>
                <a:cubicBezTo>
                  <a:pt x="18653" y="11112"/>
                  <a:pt x="37306" y="22225"/>
                  <a:pt x="52387" y="47625"/>
                </a:cubicBezTo>
                <a:cubicBezTo>
                  <a:pt x="67468" y="73025"/>
                  <a:pt x="84137" y="89694"/>
                  <a:pt x="90487" y="152400"/>
                </a:cubicBezTo>
                <a:cubicBezTo>
                  <a:pt x="96837" y="215106"/>
                  <a:pt x="90487" y="423862"/>
                  <a:pt x="90487" y="423862"/>
                </a:cubicBezTo>
                <a:cubicBezTo>
                  <a:pt x="90487" y="504824"/>
                  <a:pt x="80962" y="586581"/>
                  <a:pt x="90487" y="638175"/>
                </a:cubicBezTo>
                <a:cubicBezTo>
                  <a:pt x="100012" y="689769"/>
                  <a:pt x="124618" y="713581"/>
                  <a:pt x="147637" y="733425"/>
                </a:cubicBezTo>
                <a:cubicBezTo>
                  <a:pt x="170656" y="753269"/>
                  <a:pt x="165894" y="753268"/>
                  <a:pt x="228600" y="757237"/>
                </a:cubicBezTo>
                <a:cubicBezTo>
                  <a:pt x="291306" y="761206"/>
                  <a:pt x="523875" y="757237"/>
                  <a:pt x="523875" y="757237"/>
                </a:cubicBezTo>
                <a:lnTo>
                  <a:pt x="1009650" y="752475"/>
                </a:lnTo>
                <a:cubicBezTo>
                  <a:pt x="1105694" y="754856"/>
                  <a:pt x="1077118" y="761206"/>
                  <a:pt x="1100137" y="771525"/>
                </a:cubicBezTo>
                <a:cubicBezTo>
                  <a:pt x="1123156" y="781844"/>
                  <a:pt x="1133475" y="797718"/>
                  <a:pt x="1147762" y="814387"/>
                </a:cubicBezTo>
                <a:cubicBezTo>
                  <a:pt x="1162049" y="831056"/>
                  <a:pt x="1173955" y="851296"/>
                  <a:pt x="1185862" y="871537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132" name="Line 36"/>
          <p:cNvSpPr>
            <a:spLocks noChangeShapeType="1"/>
          </p:cNvSpPr>
          <p:nvPr/>
        </p:nvSpPr>
        <p:spPr bwMode="auto">
          <a:xfrm flipH="1">
            <a:off x="5314951" y="4457700"/>
            <a:ext cx="733425" cy="5143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 bwMode="auto">
          <a:xfrm>
            <a:off x="2573338" y="2087563"/>
            <a:ext cx="7281862" cy="4298950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3544888" y="2471738"/>
            <a:ext cx="5403850" cy="3452812"/>
          </a:xfrm>
          <a:custGeom>
            <a:avLst/>
            <a:gdLst>
              <a:gd name="connsiteX0" fmla="*/ 0 w 5404513"/>
              <a:gd name="connsiteY0" fmla="*/ 2565779 h 3452883"/>
              <a:gd name="connsiteX1" fmla="*/ 4244453 w 5404513"/>
              <a:gd name="connsiteY1" fmla="*/ 0 h 3452883"/>
              <a:gd name="connsiteX2" fmla="*/ 4285397 w 5404513"/>
              <a:gd name="connsiteY2" fmla="*/ 68239 h 3452883"/>
              <a:gd name="connsiteX3" fmla="*/ 4285397 w 5404513"/>
              <a:gd name="connsiteY3" fmla="*/ 627797 h 3452883"/>
              <a:gd name="connsiteX4" fmla="*/ 4353635 w 5404513"/>
              <a:gd name="connsiteY4" fmla="*/ 709683 h 3452883"/>
              <a:gd name="connsiteX5" fmla="*/ 4476465 w 5404513"/>
              <a:gd name="connsiteY5" fmla="*/ 723331 h 3452883"/>
              <a:gd name="connsiteX6" fmla="*/ 5213444 w 5404513"/>
              <a:gd name="connsiteY6" fmla="*/ 723331 h 3452883"/>
              <a:gd name="connsiteX7" fmla="*/ 5308979 w 5404513"/>
              <a:gd name="connsiteY7" fmla="*/ 750627 h 3452883"/>
              <a:gd name="connsiteX8" fmla="*/ 5404513 w 5404513"/>
              <a:gd name="connsiteY8" fmla="*/ 818865 h 3452883"/>
              <a:gd name="connsiteX9" fmla="*/ 1160059 w 5404513"/>
              <a:gd name="connsiteY9" fmla="*/ 3452883 h 3452883"/>
              <a:gd name="connsiteX10" fmla="*/ 0 w 5404513"/>
              <a:gd name="connsiteY10" fmla="*/ 3439236 h 3452883"/>
              <a:gd name="connsiteX11" fmla="*/ 0 w 5404513"/>
              <a:gd name="connsiteY11" fmla="*/ 2565779 h 345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04513" h="3452883">
                <a:moveTo>
                  <a:pt x="0" y="2565779"/>
                </a:moveTo>
                <a:lnTo>
                  <a:pt x="4244453" y="0"/>
                </a:lnTo>
                <a:lnTo>
                  <a:pt x="4285397" y="68239"/>
                </a:lnTo>
                <a:lnTo>
                  <a:pt x="4285397" y="627797"/>
                </a:lnTo>
                <a:lnTo>
                  <a:pt x="4353635" y="709683"/>
                </a:lnTo>
                <a:lnTo>
                  <a:pt x="4476465" y="723331"/>
                </a:lnTo>
                <a:lnTo>
                  <a:pt x="5213444" y="723331"/>
                </a:lnTo>
                <a:lnTo>
                  <a:pt x="5308979" y="750627"/>
                </a:lnTo>
                <a:lnTo>
                  <a:pt x="5404513" y="818865"/>
                </a:lnTo>
                <a:lnTo>
                  <a:pt x="1160059" y="3452883"/>
                </a:lnTo>
                <a:lnTo>
                  <a:pt x="0" y="3439236"/>
                </a:lnTo>
                <a:lnTo>
                  <a:pt x="0" y="256577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132" name="Freeform 41"/>
          <p:cNvSpPr>
            <a:spLocks/>
          </p:cNvSpPr>
          <p:nvPr/>
        </p:nvSpPr>
        <p:spPr bwMode="auto">
          <a:xfrm>
            <a:off x="4824413" y="2481264"/>
            <a:ext cx="4095750" cy="2905125"/>
          </a:xfrm>
          <a:custGeom>
            <a:avLst/>
            <a:gdLst>
              <a:gd name="T0" fmla="*/ 2147483647 w 2580"/>
              <a:gd name="T1" fmla="*/ 1307961888 h 1830"/>
              <a:gd name="T2" fmla="*/ 1164312188 w 2580"/>
              <a:gd name="T3" fmla="*/ 2147483647 h 1830"/>
              <a:gd name="T4" fmla="*/ 446066863 w 2580"/>
              <a:gd name="T5" fmla="*/ 2147483647 h 1830"/>
              <a:gd name="T6" fmla="*/ 393144375 w 2580"/>
              <a:gd name="T7" fmla="*/ 2147483647 h 1830"/>
              <a:gd name="T8" fmla="*/ 317539688 w 2580"/>
              <a:gd name="T9" fmla="*/ 2147483647 h 1830"/>
              <a:gd name="T10" fmla="*/ 272176875 w 2580"/>
              <a:gd name="T11" fmla="*/ 2147483647 h 1830"/>
              <a:gd name="T12" fmla="*/ 196572188 w 2580"/>
              <a:gd name="T13" fmla="*/ 2147483647 h 1830"/>
              <a:gd name="T14" fmla="*/ 136088438 w 2580"/>
              <a:gd name="T15" fmla="*/ 2147483647 h 1830"/>
              <a:gd name="T16" fmla="*/ 75604688 w 2580"/>
              <a:gd name="T17" fmla="*/ 2147483647 h 1830"/>
              <a:gd name="T18" fmla="*/ 22682200 w 2580"/>
              <a:gd name="T19" fmla="*/ 2147483647 h 1830"/>
              <a:gd name="T20" fmla="*/ 0 w 2580"/>
              <a:gd name="T21" fmla="*/ 2147483647 h 1830"/>
              <a:gd name="T22" fmla="*/ 287297813 w 2580"/>
              <a:gd name="T23" fmla="*/ 2147483647 h 1830"/>
              <a:gd name="T24" fmla="*/ 665321250 w 2580"/>
              <a:gd name="T25" fmla="*/ 2147483647 h 1830"/>
              <a:gd name="T26" fmla="*/ 1058465625 w 2580"/>
              <a:gd name="T27" fmla="*/ 2147483647 h 1830"/>
              <a:gd name="T28" fmla="*/ 1292840950 w 2580"/>
              <a:gd name="T29" fmla="*/ 2147483647 h 1830"/>
              <a:gd name="T30" fmla="*/ 1625501575 w 2580"/>
              <a:gd name="T31" fmla="*/ 1859875313 h 1830"/>
              <a:gd name="T32" fmla="*/ 2147483647 w 2580"/>
              <a:gd name="T33" fmla="*/ 0 h 1830"/>
              <a:gd name="T34" fmla="*/ 2147483647 w 2580"/>
              <a:gd name="T35" fmla="*/ 52924075 h 1830"/>
              <a:gd name="T36" fmla="*/ 2147483647 w 2580"/>
              <a:gd name="T37" fmla="*/ 143649700 h 1830"/>
              <a:gd name="T38" fmla="*/ 2147483647 w 2580"/>
              <a:gd name="T39" fmla="*/ 317539688 h 1830"/>
              <a:gd name="T40" fmla="*/ 2147483647 w 2580"/>
              <a:gd name="T41" fmla="*/ 536794075 h 1830"/>
              <a:gd name="T42" fmla="*/ 2147483647 w 2580"/>
              <a:gd name="T43" fmla="*/ 854333763 h 1830"/>
              <a:gd name="T44" fmla="*/ 2147483647 w 2580"/>
              <a:gd name="T45" fmla="*/ 975301263 h 1830"/>
              <a:gd name="T46" fmla="*/ 2147483647 w 2580"/>
              <a:gd name="T47" fmla="*/ 1111389700 h 1830"/>
              <a:gd name="T48" fmla="*/ 2147483647 w 2580"/>
              <a:gd name="T49" fmla="*/ 1164312188 h 1830"/>
              <a:gd name="T50" fmla="*/ 2147483647 w 2580"/>
              <a:gd name="T51" fmla="*/ 1164312188 h 1830"/>
              <a:gd name="T52" fmla="*/ 2147483647 w 2580"/>
              <a:gd name="T53" fmla="*/ 1164312188 h 1830"/>
              <a:gd name="T54" fmla="*/ 2147483647 w 2580"/>
              <a:gd name="T55" fmla="*/ 1164312188 h 1830"/>
              <a:gd name="T56" fmla="*/ 2147483647 w 2580"/>
              <a:gd name="T57" fmla="*/ 1164312188 h 1830"/>
              <a:gd name="T58" fmla="*/ 2147483647 w 2580"/>
              <a:gd name="T59" fmla="*/ 1164312188 h 1830"/>
              <a:gd name="T60" fmla="*/ 2147483647 w 2580"/>
              <a:gd name="T61" fmla="*/ 1186992800 h 1830"/>
              <a:gd name="T62" fmla="*/ 2147483647 w 2580"/>
              <a:gd name="T63" fmla="*/ 1224795938 h 1830"/>
              <a:gd name="T64" fmla="*/ 2147483647 w 2580"/>
              <a:gd name="T65" fmla="*/ 1307961888 h 18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80"/>
              <a:gd name="T100" fmla="*/ 0 h 1830"/>
              <a:gd name="T101" fmla="*/ 2580 w 2580"/>
              <a:gd name="T102" fmla="*/ 1830 h 183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80" h="1830">
                <a:moveTo>
                  <a:pt x="2580" y="519"/>
                </a:moveTo>
                <a:lnTo>
                  <a:pt x="462" y="1830"/>
                </a:lnTo>
                <a:lnTo>
                  <a:pt x="177" y="1830"/>
                </a:lnTo>
                <a:lnTo>
                  <a:pt x="156" y="1815"/>
                </a:lnTo>
                <a:lnTo>
                  <a:pt x="126" y="1809"/>
                </a:lnTo>
                <a:lnTo>
                  <a:pt x="108" y="1809"/>
                </a:lnTo>
                <a:lnTo>
                  <a:pt x="78" y="1809"/>
                </a:lnTo>
                <a:lnTo>
                  <a:pt x="54" y="1812"/>
                </a:lnTo>
                <a:lnTo>
                  <a:pt x="30" y="1815"/>
                </a:lnTo>
                <a:lnTo>
                  <a:pt x="9" y="1827"/>
                </a:lnTo>
                <a:lnTo>
                  <a:pt x="0" y="1656"/>
                </a:lnTo>
                <a:lnTo>
                  <a:pt x="114" y="1506"/>
                </a:lnTo>
                <a:lnTo>
                  <a:pt x="264" y="1383"/>
                </a:lnTo>
                <a:lnTo>
                  <a:pt x="420" y="1092"/>
                </a:lnTo>
                <a:lnTo>
                  <a:pt x="513" y="1008"/>
                </a:lnTo>
                <a:lnTo>
                  <a:pt x="645" y="738"/>
                </a:lnTo>
                <a:lnTo>
                  <a:pt x="1866" y="0"/>
                </a:lnTo>
                <a:lnTo>
                  <a:pt x="1884" y="21"/>
                </a:lnTo>
                <a:lnTo>
                  <a:pt x="1899" y="57"/>
                </a:lnTo>
                <a:lnTo>
                  <a:pt x="1902" y="126"/>
                </a:lnTo>
                <a:lnTo>
                  <a:pt x="1899" y="213"/>
                </a:lnTo>
                <a:lnTo>
                  <a:pt x="1899" y="339"/>
                </a:lnTo>
                <a:lnTo>
                  <a:pt x="1902" y="387"/>
                </a:lnTo>
                <a:lnTo>
                  <a:pt x="1914" y="441"/>
                </a:lnTo>
                <a:lnTo>
                  <a:pt x="1974" y="462"/>
                </a:lnTo>
                <a:lnTo>
                  <a:pt x="2037" y="462"/>
                </a:lnTo>
                <a:lnTo>
                  <a:pt x="2142" y="462"/>
                </a:lnTo>
                <a:lnTo>
                  <a:pt x="2241" y="462"/>
                </a:lnTo>
                <a:lnTo>
                  <a:pt x="2385" y="462"/>
                </a:lnTo>
                <a:lnTo>
                  <a:pt x="2499" y="462"/>
                </a:lnTo>
                <a:lnTo>
                  <a:pt x="2535" y="471"/>
                </a:lnTo>
                <a:lnTo>
                  <a:pt x="2550" y="486"/>
                </a:lnTo>
                <a:lnTo>
                  <a:pt x="2580" y="519"/>
                </a:lnTo>
                <a:close/>
              </a:path>
            </a:pathLst>
          </a:cu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3548064" y="5038725"/>
            <a:ext cx="1190625" cy="876300"/>
          </a:xfrm>
          <a:custGeom>
            <a:avLst/>
            <a:gdLst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80975 w 1190625"/>
              <a:gd name="connsiteY8" fmla="*/ 700087 h 876300"/>
              <a:gd name="connsiteX9" fmla="*/ 133350 w 1190625"/>
              <a:gd name="connsiteY9" fmla="*/ 685800 h 876300"/>
              <a:gd name="connsiteX10" fmla="*/ 119063 w 1190625"/>
              <a:gd name="connsiteY10" fmla="*/ 600075 h 876300"/>
              <a:gd name="connsiteX11" fmla="*/ 109538 w 1190625"/>
              <a:gd name="connsiteY11" fmla="*/ 185737 h 876300"/>
              <a:gd name="connsiteX12" fmla="*/ 71438 w 1190625"/>
              <a:gd name="connsiteY12" fmla="*/ 57150 h 876300"/>
              <a:gd name="connsiteX13" fmla="*/ 0 w 1190625"/>
              <a:gd name="connsiteY13" fmla="*/ 0 h 876300"/>
              <a:gd name="connsiteX14" fmla="*/ 9525 w 1190625"/>
              <a:gd name="connsiteY14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33350 w 1190625"/>
              <a:gd name="connsiteY7" fmla="*/ 685800 h 876300"/>
              <a:gd name="connsiteX8" fmla="*/ 119063 w 1190625"/>
              <a:gd name="connsiteY8" fmla="*/ 600075 h 876300"/>
              <a:gd name="connsiteX9" fmla="*/ 109538 w 1190625"/>
              <a:gd name="connsiteY9" fmla="*/ 185737 h 876300"/>
              <a:gd name="connsiteX10" fmla="*/ 71438 w 1190625"/>
              <a:gd name="connsiteY10" fmla="*/ 57150 h 876300"/>
              <a:gd name="connsiteX11" fmla="*/ 0 w 1190625"/>
              <a:gd name="connsiteY11" fmla="*/ 0 h 876300"/>
              <a:gd name="connsiteX12" fmla="*/ 9525 w 1190625"/>
              <a:gd name="connsiteY12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85738 w 1190625"/>
              <a:gd name="connsiteY7" fmla="*/ 719137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0625" h="876300">
                <a:moveTo>
                  <a:pt x="9525" y="871537"/>
                </a:moveTo>
                <a:lnTo>
                  <a:pt x="1190625" y="876300"/>
                </a:lnTo>
                <a:lnTo>
                  <a:pt x="1157288" y="804862"/>
                </a:lnTo>
                <a:lnTo>
                  <a:pt x="1100138" y="771525"/>
                </a:lnTo>
                <a:lnTo>
                  <a:pt x="1028700" y="757237"/>
                </a:lnTo>
                <a:lnTo>
                  <a:pt x="280988" y="757237"/>
                </a:lnTo>
                <a:lnTo>
                  <a:pt x="233363" y="747712"/>
                </a:lnTo>
                <a:lnTo>
                  <a:pt x="185738" y="719137"/>
                </a:lnTo>
                <a:lnTo>
                  <a:pt x="133350" y="685800"/>
                </a:lnTo>
                <a:lnTo>
                  <a:pt x="119063" y="600075"/>
                </a:lnTo>
                <a:lnTo>
                  <a:pt x="109538" y="185737"/>
                </a:lnTo>
                <a:lnTo>
                  <a:pt x="71438" y="57150"/>
                </a:lnTo>
                <a:lnTo>
                  <a:pt x="0" y="0"/>
                </a:lnTo>
                <a:lnTo>
                  <a:pt x="9525" y="87153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" name="Straight Connector 9"/>
          <p:cNvCxnSpPr>
            <a:endCxn id="35" idx="4"/>
          </p:cNvCxnSpPr>
          <p:nvPr/>
        </p:nvCxnSpPr>
        <p:spPr bwMode="auto">
          <a:xfrm flipV="1">
            <a:off x="3741739" y="3181351"/>
            <a:ext cx="4156075" cy="2570163"/>
          </a:xfrm>
          <a:prstGeom prst="line">
            <a:avLst/>
          </a:prstGeom>
          <a:ln w="76200">
            <a:solidFill>
              <a:schemeClr val="tx1">
                <a:lumMod val="6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5" name="TextBox 39"/>
          <p:cNvSpPr txBox="1">
            <a:spLocks noChangeArrowheads="1"/>
          </p:cNvSpPr>
          <p:nvPr/>
        </p:nvSpPr>
        <p:spPr bwMode="auto">
          <a:xfrm>
            <a:off x="5622926" y="2292351"/>
            <a:ext cx="18780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Section Carrying Tension Forces</a:t>
            </a:r>
          </a:p>
        </p:txBody>
      </p:sp>
      <p:cxnSp>
        <p:nvCxnSpPr>
          <p:cNvPr id="67" name="Straight Arrow Connector 66"/>
          <p:cNvCxnSpPr/>
          <p:nvPr/>
        </p:nvCxnSpPr>
        <p:spPr bwMode="auto">
          <a:xfrm flipV="1">
            <a:off x="8116888" y="2674939"/>
            <a:ext cx="641350" cy="409575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7" name="TextBox 74"/>
          <p:cNvSpPr txBox="1">
            <a:spLocks noChangeArrowheads="1"/>
          </p:cNvSpPr>
          <p:nvPr/>
        </p:nvSpPr>
        <p:spPr bwMode="auto">
          <a:xfrm>
            <a:off x="6337300" y="5113338"/>
            <a:ext cx="2533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i="1">
                <a:solidFill>
                  <a:schemeClr val="bg1"/>
                </a:solidFill>
              </a:rPr>
              <a:t>l</a:t>
            </a:r>
            <a:r>
              <a:rPr lang="en-US" altLang="en-US" sz="1600">
                <a:solidFill>
                  <a:schemeClr val="bg1"/>
                </a:solidFill>
              </a:rPr>
              <a:t>= Length of Connection</a:t>
            </a:r>
          </a:p>
        </p:txBody>
      </p:sp>
      <p:grpSp>
        <p:nvGrpSpPr>
          <p:cNvPr id="48138" name="Group 41"/>
          <p:cNvGrpSpPr>
            <a:grpSpLocks/>
          </p:cNvGrpSpPr>
          <p:nvPr/>
        </p:nvGrpSpPr>
        <p:grpSpPr bwMode="auto">
          <a:xfrm>
            <a:off x="4833938" y="4986338"/>
            <a:ext cx="933450" cy="442912"/>
            <a:chOff x="3309938" y="4986338"/>
            <a:chExt cx="933450" cy="442912"/>
          </a:xfrm>
        </p:grpSpPr>
        <p:sp useBgFill="1">
          <p:nvSpPr>
            <p:cNvPr id="13" name="Oval 12"/>
            <p:cNvSpPr/>
            <p:nvPr/>
          </p:nvSpPr>
          <p:spPr bwMode="auto">
            <a:xfrm>
              <a:off x="3309938" y="53578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4" name="Oval 13"/>
            <p:cNvSpPr/>
            <p:nvPr/>
          </p:nvSpPr>
          <p:spPr bwMode="auto">
            <a:xfrm>
              <a:off x="3652838" y="51673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5" name="Oval 14"/>
            <p:cNvSpPr/>
            <p:nvPr/>
          </p:nvSpPr>
          <p:spPr bwMode="auto">
            <a:xfrm>
              <a:off x="3976688" y="4986338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Slide Number Placeholder 36"/>
          <p:cNvSpPr txBox="1">
            <a:spLocks noGrp="1"/>
          </p:cNvSpPr>
          <p:nvPr/>
        </p:nvSpPr>
        <p:spPr>
          <a:xfrm>
            <a:off x="10901082" y="63865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63B17CF-16E8-44F9-BA66-2E8CD257D261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45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9" name="Footer Placeholder 3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48141" name="Line 20"/>
          <p:cNvSpPr>
            <a:spLocks noChangeShapeType="1"/>
          </p:cNvSpPr>
          <p:nvPr/>
        </p:nvSpPr>
        <p:spPr bwMode="auto">
          <a:xfrm>
            <a:off x="5214938" y="5391150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2" name="Line 21"/>
          <p:cNvSpPr>
            <a:spLocks noChangeShapeType="1"/>
          </p:cNvSpPr>
          <p:nvPr/>
        </p:nvSpPr>
        <p:spPr bwMode="auto">
          <a:xfrm flipV="1">
            <a:off x="6076951" y="5019675"/>
            <a:ext cx="523875" cy="3762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3" name="Line 22"/>
          <p:cNvSpPr>
            <a:spLocks noChangeShapeType="1"/>
          </p:cNvSpPr>
          <p:nvPr/>
        </p:nvSpPr>
        <p:spPr bwMode="auto">
          <a:xfrm>
            <a:off x="5872163" y="5019675"/>
            <a:ext cx="10715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4" name="Line 23"/>
          <p:cNvSpPr>
            <a:spLocks noChangeShapeType="1"/>
          </p:cNvSpPr>
          <p:nvPr/>
        </p:nvSpPr>
        <p:spPr bwMode="auto">
          <a:xfrm flipH="1">
            <a:off x="4776788" y="5391150"/>
            <a:ext cx="385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5" name="Line 24"/>
          <p:cNvSpPr>
            <a:spLocks noChangeShapeType="1"/>
          </p:cNvSpPr>
          <p:nvPr/>
        </p:nvSpPr>
        <p:spPr bwMode="auto">
          <a:xfrm flipH="1">
            <a:off x="5114926" y="5200650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/>
          <p:nvPr/>
        </p:nvCxnSpPr>
        <p:spPr bwMode="auto">
          <a:xfrm rot="10800000" flipV="1">
            <a:off x="4970464" y="4992689"/>
            <a:ext cx="1209675" cy="95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flipH="1" flipV="1">
            <a:off x="4989514" y="4159250"/>
            <a:ext cx="14287" cy="85725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8" name="TextBox 36"/>
          <p:cNvSpPr txBox="1">
            <a:spLocks noChangeArrowheads="1"/>
          </p:cNvSpPr>
          <p:nvPr/>
        </p:nvSpPr>
        <p:spPr bwMode="auto">
          <a:xfrm>
            <a:off x="5980114" y="4251325"/>
            <a:ext cx="884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RupturePlane</a:t>
            </a:r>
          </a:p>
        </p:txBody>
      </p:sp>
      <p:sp>
        <p:nvSpPr>
          <p:cNvPr id="48149" name="TextBox 39"/>
          <p:cNvSpPr txBox="1">
            <a:spLocks noChangeArrowheads="1"/>
          </p:cNvSpPr>
          <p:nvPr/>
        </p:nvSpPr>
        <p:spPr bwMode="auto">
          <a:xfrm>
            <a:off x="3451225" y="2835275"/>
            <a:ext cx="151288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Distribution of Forces Through Section</a:t>
            </a:r>
          </a:p>
        </p:txBody>
      </p:sp>
      <p:cxnSp>
        <p:nvCxnSpPr>
          <p:cNvPr id="48150" name="Straight Arrow Connector 40"/>
          <p:cNvCxnSpPr>
            <a:cxnSpLocks noChangeShapeType="1"/>
          </p:cNvCxnSpPr>
          <p:nvPr/>
        </p:nvCxnSpPr>
        <p:spPr bwMode="auto">
          <a:xfrm>
            <a:off x="4324351" y="3521075"/>
            <a:ext cx="1096963" cy="83185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51" name="TextBox 67"/>
          <p:cNvSpPr txBox="1">
            <a:spLocks noChangeArrowheads="1"/>
          </p:cNvSpPr>
          <p:nvPr/>
        </p:nvSpPr>
        <p:spPr bwMode="auto">
          <a:xfrm>
            <a:off x="7974013" y="238442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7753350" y="2466975"/>
            <a:ext cx="1176338" cy="857250"/>
          </a:xfrm>
          <a:custGeom>
            <a:avLst/>
            <a:gdLst>
              <a:gd name="connsiteX0" fmla="*/ 0 w 1185862"/>
              <a:gd name="connsiteY0" fmla="*/ 0 h 871537"/>
              <a:gd name="connsiteX1" fmla="*/ 52387 w 1185862"/>
              <a:gd name="connsiteY1" fmla="*/ 47625 h 871537"/>
              <a:gd name="connsiteX2" fmla="*/ 90487 w 1185862"/>
              <a:gd name="connsiteY2" fmla="*/ 152400 h 871537"/>
              <a:gd name="connsiteX3" fmla="*/ 90487 w 1185862"/>
              <a:gd name="connsiteY3" fmla="*/ 423862 h 871537"/>
              <a:gd name="connsiteX4" fmla="*/ 90487 w 1185862"/>
              <a:gd name="connsiteY4" fmla="*/ 638175 h 871537"/>
              <a:gd name="connsiteX5" fmla="*/ 147637 w 1185862"/>
              <a:gd name="connsiteY5" fmla="*/ 733425 h 871537"/>
              <a:gd name="connsiteX6" fmla="*/ 228600 w 1185862"/>
              <a:gd name="connsiteY6" fmla="*/ 757237 h 871537"/>
              <a:gd name="connsiteX7" fmla="*/ 523875 w 1185862"/>
              <a:gd name="connsiteY7" fmla="*/ 757237 h 871537"/>
              <a:gd name="connsiteX8" fmla="*/ 1009650 w 1185862"/>
              <a:gd name="connsiteY8" fmla="*/ 752475 h 871537"/>
              <a:gd name="connsiteX9" fmla="*/ 1100137 w 1185862"/>
              <a:gd name="connsiteY9" fmla="*/ 771525 h 871537"/>
              <a:gd name="connsiteX10" fmla="*/ 1147762 w 1185862"/>
              <a:gd name="connsiteY10" fmla="*/ 814387 h 871537"/>
              <a:gd name="connsiteX11" fmla="*/ 1185862 w 1185862"/>
              <a:gd name="connsiteY11" fmla="*/ 871537 h 87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5862" h="871537">
                <a:moveTo>
                  <a:pt x="0" y="0"/>
                </a:moveTo>
                <a:cubicBezTo>
                  <a:pt x="18653" y="11112"/>
                  <a:pt x="37306" y="22225"/>
                  <a:pt x="52387" y="47625"/>
                </a:cubicBezTo>
                <a:cubicBezTo>
                  <a:pt x="67468" y="73025"/>
                  <a:pt x="84137" y="89694"/>
                  <a:pt x="90487" y="152400"/>
                </a:cubicBezTo>
                <a:cubicBezTo>
                  <a:pt x="96837" y="215106"/>
                  <a:pt x="90487" y="423862"/>
                  <a:pt x="90487" y="423862"/>
                </a:cubicBezTo>
                <a:cubicBezTo>
                  <a:pt x="90487" y="504824"/>
                  <a:pt x="80962" y="586581"/>
                  <a:pt x="90487" y="638175"/>
                </a:cubicBezTo>
                <a:cubicBezTo>
                  <a:pt x="100012" y="689769"/>
                  <a:pt x="124618" y="713581"/>
                  <a:pt x="147637" y="733425"/>
                </a:cubicBezTo>
                <a:cubicBezTo>
                  <a:pt x="170656" y="753269"/>
                  <a:pt x="165894" y="753268"/>
                  <a:pt x="228600" y="757237"/>
                </a:cubicBezTo>
                <a:cubicBezTo>
                  <a:pt x="291306" y="761206"/>
                  <a:pt x="523875" y="757237"/>
                  <a:pt x="523875" y="757237"/>
                </a:cubicBezTo>
                <a:lnTo>
                  <a:pt x="1009650" y="752475"/>
                </a:lnTo>
                <a:cubicBezTo>
                  <a:pt x="1105694" y="754856"/>
                  <a:pt x="1077118" y="761206"/>
                  <a:pt x="1100137" y="771525"/>
                </a:cubicBezTo>
                <a:cubicBezTo>
                  <a:pt x="1123156" y="781844"/>
                  <a:pt x="1133475" y="797718"/>
                  <a:pt x="1147762" y="814387"/>
                </a:cubicBezTo>
                <a:cubicBezTo>
                  <a:pt x="1162049" y="831056"/>
                  <a:pt x="1173955" y="851296"/>
                  <a:pt x="1185862" y="871537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/>
          <p:cNvCxnSpPr>
            <a:stCxn id="7" idx="12"/>
          </p:cNvCxnSpPr>
          <p:nvPr/>
        </p:nvCxnSpPr>
        <p:spPr bwMode="auto">
          <a:xfrm flipV="1">
            <a:off x="3560764" y="2471739"/>
            <a:ext cx="4213225" cy="25669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4727575" y="3311525"/>
            <a:ext cx="4211638" cy="25923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55" name="Freeform 33"/>
          <p:cNvSpPr>
            <a:spLocks/>
          </p:cNvSpPr>
          <p:nvPr/>
        </p:nvSpPr>
        <p:spPr bwMode="auto">
          <a:xfrm>
            <a:off x="4829175" y="3633788"/>
            <a:ext cx="1028700" cy="1752600"/>
          </a:xfrm>
          <a:custGeom>
            <a:avLst/>
            <a:gdLst>
              <a:gd name="T0" fmla="*/ 0 w 648"/>
              <a:gd name="T1" fmla="*/ 2147483647 h 1104"/>
              <a:gd name="T2" fmla="*/ 0 w 648"/>
              <a:gd name="T3" fmla="*/ 2147483647 h 1104"/>
              <a:gd name="T4" fmla="*/ 287297813 w 648"/>
              <a:gd name="T5" fmla="*/ 1958160613 h 1104"/>
              <a:gd name="T6" fmla="*/ 642639050 w 648"/>
              <a:gd name="T7" fmla="*/ 1670862800 h 1104"/>
              <a:gd name="T8" fmla="*/ 1058465625 w 648"/>
              <a:gd name="T9" fmla="*/ 922377188 h 1104"/>
              <a:gd name="T10" fmla="*/ 1270158750 w 648"/>
              <a:gd name="T11" fmla="*/ 718243738 h 1104"/>
              <a:gd name="T12" fmla="*/ 1633061250 w 648"/>
              <a:gd name="T13" fmla="*/ 0 h 11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48"/>
              <a:gd name="T22" fmla="*/ 0 h 1104"/>
              <a:gd name="T23" fmla="*/ 648 w 648"/>
              <a:gd name="T24" fmla="*/ 1104 h 11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48" h="1104">
                <a:moveTo>
                  <a:pt x="0" y="1104"/>
                </a:moveTo>
                <a:lnTo>
                  <a:pt x="0" y="927"/>
                </a:lnTo>
                <a:lnTo>
                  <a:pt x="114" y="777"/>
                </a:lnTo>
                <a:lnTo>
                  <a:pt x="255" y="663"/>
                </a:lnTo>
                <a:lnTo>
                  <a:pt x="420" y="366"/>
                </a:lnTo>
                <a:lnTo>
                  <a:pt x="504" y="285"/>
                </a:lnTo>
                <a:lnTo>
                  <a:pt x="648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6" name="Line 42"/>
          <p:cNvSpPr>
            <a:spLocks noChangeShapeType="1"/>
          </p:cNvSpPr>
          <p:nvPr/>
        </p:nvSpPr>
        <p:spPr bwMode="auto">
          <a:xfrm>
            <a:off x="5100638" y="5386388"/>
            <a:ext cx="47625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8157" name="Straight Arrow Connector 30"/>
          <p:cNvCxnSpPr>
            <a:cxnSpLocks noChangeShapeType="1"/>
          </p:cNvCxnSpPr>
          <p:nvPr/>
        </p:nvCxnSpPr>
        <p:spPr bwMode="auto">
          <a:xfrm rot="16200000" flipH="1">
            <a:off x="5927725" y="3040063"/>
            <a:ext cx="844550" cy="41910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58" name="Line 25"/>
          <p:cNvSpPr>
            <a:spLocks noChangeShapeType="1"/>
          </p:cNvSpPr>
          <p:nvPr/>
        </p:nvSpPr>
        <p:spPr bwMode="auto">
          <a:xfrm flipH="1">
            <a:off x="5438776" y="5019675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59" name="Line 44"/>
          <p:cNvSpPr>
            <a:spLocks noChangeShapeType="1"/>
          </p:cNvSpPr>
          <p:nvPr/>
        </p:nvSpPr>
        <p:spPr bwMode="auto">
          <a:xfrm flipH="1">
            <a:off x="5314951" y="4457700"/>
            <a:ext cx="733425" cy="5143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 bwMode="auto">
          <a:xfrm>
            <a:off x="2573338" y="2087563"/>
            <a:ext cx="7281862" cy="4298950"/>
          </a:xfrm>
          <a:prstGeom prst="rect">
            <a:avLst/>
          </a:prstGeom>
          <a:solidFill>
            <a:schemeClr val="tx1"/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endParaRPr lang="en-US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35" name="Freeform 34"/>
          <p:cNvSpPr/>
          <p:nvPr/>
        </p:nvSpPr>
        <p:spPr bwMode="auto">
          <a:xfrm>
            <a:off x="3544888" y="2471738"/>
            <a:ext cx="5403850" cy="3452812"/>
          </a:xfrm>
          <a:custGeom>
            <a:avLst/>
            <a:gdLst>
              <a:gd name="connsiteX0" fmla="*/ 0 w 5404513"/>
              <a:gd name="connsiteY0" fmla="*/ 2565779 h 3452883"/>
              <a:gd name="connsiteX1" fmla="*/ 4244453 w 5404513"/>
              <a:gd name="connsiteY1" fmla="*/ 0 h 3452883"/>
              <a:gd name="connsiteX2" fmla="*/ 4285397 w 5404513"/>
              <a:gd name="connsiteY2" fmla="*/ 68239 h 3452883"/>
              <a:gd name="connsiteX3" fmla="*/ 4285397 w 5404513"/>
              <a:gd name="connsiteY3" fmla="*/ 627797 h 3452883"/>
              <a:gd name="connsiteX4" fmla="*/ 4353635 w 5404513"/>
              <a:gd name="connsiteY4" fmla="*/ 709683 h 3452883"/>
              <a:gd name="connsiteX5" fmla="*/ 4476465 w 5404513"/>
              <a:gd name="connsiteY5" fmla="*/ 723331 h 3452883"/>
              <a:gd name="connsiteX6" fmla="*/ 5213444 w 5404513"/>
              <a:gd name="connsiteY6" fmla="*/ 723331 h 3452883"/>
              <a:gd name="connsiteX7" fmla="*/ 5308979 w 5404513"/>
              <a:gd name="connsiteY7" fmla="*/ 750627 h 3452883"/>
              <a:gd name="connsiteX8" fmla="*/ 5404513 w 5404513"/>
              <a:gd name="connsiteY8" fmla="*/ 818865 h 3452883"/>
              <a:gd name="connsiteX9" fmla="*/ 1160059 w 5404513"/>
              <a:gd name="connsiteY9" fmla="*/ 3452883 h 3452883"/>
              <a:gd name="connsiteX10" fmla="*/ 0 w 5404513"/>
              <a:gd name="connsiteY10" fmla="*/ 3439236 h 3452883"/>
              <a:gd name="connsiteX11" fmla="*/ 0 w 5404513"/>
              <a:gd name="connsiteY11" fmla="*/ 2565779 h 345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04513" h="3452883">
                <a:moveTo>
                  <a:pt x="0" y="2565779"/>
                </a:moveTo>
                <a:lnTo>
                  <a:pt x="4244453" y="0"/>
                </a:lnTo>
                <a:lnTo>
                  <a:pt x="4285397" y="68239"/>
                </a:lnTo>
                <a:lnTo>
                  <a:pt x="4285397" y="627797"/>
                </a:lnTo>
                <a:lnTo>
                  <a:pt x="4353635" y="709683"/>
                </a:lnTo>
                <a:lnTo>
                  <a:pt x="4476465" y="723331"/>
                </a:lnTo>
                <a:lnTo>
                  <a:pt x="5213444" y="723331"/>
                </a:lnTo>
                <a:lnTo>
                  <a:pt x="5308979" y="750627"/>
                </a:lnTo>
                <a:lnTo>
                  <a:pt x="5404513" y="818865"/>
                </a:lnTo>
                <a:lnTo>
                  <a:pt x="1160059" y="3452883"/>
                </a:lnTo>
                <a:lnTo>
                  <a:pt x="0" y="3439236"/>
                </a:lnTo>
                <a:lnTo>
                  <a:pt x="0" y="256577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3548064" y="5038725"/>
            <a:ext cx="1190625" cy="876300"/>
          </a:xfrm>
          <a:custGeom>
            <a:avLst/>
            <a:gdLst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80975 w 1190625"/>
              <a:gd name="connsiteY8" fmla="*/ 700087 h 876300"/>
              <a:gd name="connsiteX9" fmla="*/ 133350 w 1190625"/>
              <a:gd name="connsiteY9" fmla="*/ 685800 h 876300"/>
              <a:gd name="connsiteX10" fmla="*/ 119063 w 1190625"/>
              <a:gd name="connsiteY10" fmla="*/ 600075 h 876300"/>
              <a:gd name="connsiteX11" fmla="*/ 109538 w 1190625"/>
              <a:gd name="connsiteY11" fmla="*/ 185737 h 876300"/>
              <a:gd name="connsiteX12" fmla="*/ 71438 w 1190625"/>
              <a:gd name="connsiteY12" fmla="*/ 57150 h 876300"/>
              <a:gd name="connsiteX13" fmla="*/ 0 w 1190625"/>
              <a:gd name="connsiteY13" fmla="*/ 0 h 876300"/>
              <a:gd name="connsiteX14" fmla="*/ 9525 w 1190625"/>
              <a:gd name="connsiteY14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90500 w 1190625"/>
              <a:gd name="connsiteY7" fmla="*/ 704850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33350 w 1190625"/>
              <a:gd name="connsiteY7" fmla="*/ 685800 h 876300"/>
              <a:gd name="connsiteX8" fmla="*/ 119063 w 1190625"/>
              <a:gd name="connsiteY8" fmla="*/ 600075 h 876300"/>
              <a:gd name="connsiteX9" fmla="*/ 109538 w 1190625"/>
              <a:gd name="connsiteY9" fmla="*/ 185737 h 876300"/>
              <a:gd name="connsiteX10" fmla="*/ 71438 w 1190625"/>
              <a:gd name="connsiteY10" fmla="*/ 57150 h 876300"/>
              <a:gd name="connsiteX11" fmla="*/ 0 w 1190625"/>
              <a:gd name="connsiteY11" fmla="*/ 0 h 876300"/>
              <a:gd name="connsiteX12" fmla="*/ 9525 w 1190625"/>
              <a:gd name="connsiteY12" fmla="*/ 871537 h 876300"/>
              <a:gd name="connsiteX0" fmla="*/ 9525 w 1190625"/>
              <a:gd name="connsiteY0" fmla="*/ 871537 h 876300"/>
              <a:gd name="connsiteX1" fmla="*/ 1190625 w 1190625"/>
              <a:gd name="connsiteY1" fmla="*/ 876300 h 876300"/>
              <a:gd name="connsiteX2" fmla="*/ 1157288 w 1190625"/>
              <a:gd name="connsiteY2" fmla="*/ 804862 h 876300"/>
              <a:gd name="connsiteX3" fmla="*/ 1100138 w 1190625"/>
              <a:gd name="connsiteY3" fmla="*/ 771525 h 876300"/>
              <a:gd name="connsiteX4" fmla="*/ 1028700 w 1190625"/>
              <a:gd name="connsiteY4" fmla="*/ 757237 h 876300"/>
              <a:gd name="connsiteX5" fmla="*/ 280988 w 1190625"/>
              <a:gd name="connsiteY5" fmla="*/ 757237 h 876300"/>
              <a:gd name="connsiteX6" fmla="*/ 233363 w 1190625"/>
              <a:gd name="connsiteY6" fmla="*/ 747712 h 876300"/>
              <a:gd name="connsiteX7" fmla="*/ 185738 w 1190625"/>
              <a:gd name="connsiteY7" fmla="*/ 719137 h 876300"/>
              <a:gd name="connsiteX8" fmla="*/ 133350 w 1190625"/>
              <a:gd name="connsiteY8" fmla="*/ 685800 h 876300"/>
              <a:gd name="connsiteX9" fmla="*/ 119063 w 1190625"/>
              <a:gd name="connsiteY9" fmla="*/ 600075 h 876300"/>
              <a:gd name="connsiteX10" fmla="*/ 109538 w 1190625"/>
              <a:gd name="connsiteY10" fmla="*/ 185737 h 876300"/>
              <a:gd name="connsiteX11" fmla="*/ 71438 w 1190625"/>
              <a:gd name="connsiteY11" fmla="*/ 57150 h 876300"/>
              <a:gd name="connsiteX12" fmla="*/ 0 w 1190625"/>
              <a:gd name="connsiteY12" fmla="*/ 0 h 876300"/>
              <a:gd name="connsiteX13" fmla="*/ 9525 w 1190625"/>
              <a:gd name="connsiteY13" fmla="*/ 871537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90625" h="876300">
                <a:moveTo>
                  <a:pt x="9525" y="871537"/>
                </a:moveTo>
                <a:lnTo>
                  <a:pt x="1190625" y="876300"/>
                </a:lnTo>
                <a:lnTo>
                  <a:pt x="1157288" y="804862"/>
                </a:lnTo>
                <a:lnTo>
                  <a:pt x="1100138" y="771525"/>
                </a:lnTo>
                <a:lnTo>
                  <a:pt x="1028700" y="757237"/>
                </a:lnTo>
                <a:lnTo>
                  <a:pt x="280988" y="757237"/>
                </a:lnTo>
                <a:lnTo>
                  <a:pt x="233363" y="747712"/>
                </a:lnTo>
                <a:lnTo>
                  <a:pt x="185738" y="719137"/>
                </a:lnTo>
                <a:lnTo>
                  <a:pt x="133350" y="685800"/>
                </a:lnTo>
                <a:lnTo>
                  <a:pt x="119063" y="600075"/>
                </a:lnTo>
                <a:lnTo>
                  <a:pt x="109538" y="185737"/>
                </a:lnTo>
                <a:lnTo>
                  <a:pt x="71438" y="57150"/>
                </a:lnTo>
                <a:lnTo>
                  <a:pt x="0" y="0"/>
                </a:lnTo>
                <a:lnTo>
                  <a:pt x="9525" y="87153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" name="Straight Connector 8"/>
          <p:cNvCxnSpPr>
            <a:stCxn id="7" idx="12"/>
          </p:cNvCxnSpPr>
          <p:nvPr/>
        </p:nvCxnSpPr>
        <p:spPr bwMode="auto">
          <a:xfrm flipV="1">
            <a:off x="3560764" y="2471739"/>
            <a:ext cx="4213225" cy="25669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35" idx="4"/>
          </p:cNvCxnSpPr>
          <p:nvPr/>
        </p:nvCxnSpPr>
        <p:spPr bwMode="auto">
          <a:xfrm flipV="1">
            <a:off x="3741739" y="3181351"/>
            <a:ext cx="4156075" cy="2570163"/>
          </a:xfrm>
          <a:prstGeom prst="line">
            <a:avLst/>
          </a:prstGeom>
          <a:ln w="76200">
            <a:solidFill>
              <a:schemeClr val="tx1">
                <a:lumMod val="6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4727575" y="3311525"/>
            <a:ext cx="4211638" cy="25923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 bwMode="auto">
          <a:xfrm flipV="1">
            <a:off x="8116888" y="2674939"/>
            <a:ext cx="641350" cy="409575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161" name="Group 41"/>
          <p:cNvGrpSpPr>
            <a:grpSpLocks/>
          </p:cNvGrpSpPr>
          <p:nvPr/>
        </p:nvGrpSpPr>
        <p:grpSpPr bwMode="auto">
          <a:xfrm>
            <a:off x="4833938" y="4986338"/>
            <a:ext cx="933450" cy="442912"/>
            <a:chOff x="3309938" y="4986338"/>
            <a:chExt cx="933450" cy="442912"/>
          </a:xfrm>
        </p:grpSpPr>
        <p:sp useBgFill="1">
          <p:nvSpPr>
            <p:cNvPr id="13" name="Oval 12"/>
            <p:cNvSpPr/>
            <p:nvPr/>
          </p:nvSpPr>
          <p:spPr bwMode="auto">
            <a:xfrm>
              <a:off x="3309938" y="53578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4" name="Oval 13"/>
            <p:cNvSpPr/>
            <p:nvPr/>
          </p:nvSpPr>
          <p:spPr bwMode="auto">
            <a:xfrm>
              <a:off x="3652838" y="5167313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 useBgFill="1">
          <p:nvSpPr>
            <p:cNvPr id="15" name="Oval 14"/>
            <p:cNvSpPr/>
            <p:nvPr/>
          </p:nvSpPr>
          <p:spPr bwMode="auto">
            <a:xfrm>
              <a:off x="3976688" y="4986338"/>
              <a:ext cx="266700" cy="71437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37" name="Slide Number Placeholder 36"/>
          <p:cNvSpPr txBox="1">
            <a:spLocks noGrp="1"/>
          </p:cNvSpPr>
          <p:nvPr/>
        </p:nvSpPr>
        <p:spPr>
          <a:xfrm>
            <a:off x="10858499" y="63865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A675421-2EEC-4346-A9A5-9FBDE536A918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46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39" name="Footer Placeholder 38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49164" name="Line 23"/>
          <p:cNvSpPr>
            <a:spLocks noChangeShapeType="1"/>
          </p:cNvSpPr>
          <p:nvPr/>
        </p:nvSpPr>
        <p:spPr bwMode="auto">
          <a:xfrm flipH="1">
            <a:off x="4776788" y="5391150"/>
            <a:ext cx="385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5" name="Line 24"/>
          <p:cNvSpPr>
            <a:spLocks noChangeShapeType="1"/>
          </p:cNvSpPr>
          <p:nvPr/>
        </p:nvSpPr>
        <p:spPr bwMode="auto">
          <a:xfrm flipH="1">
            <a:off x="5114926" y="5200650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6" name="Line 25"/>
          <p:cNvSpPr>
            <a:spLocks noChangeShapeType="1"/>
          </p:cNvSpPr>
          <p:nvPr/>
        </p:nvSpPr>
        <p:spPr bwMode="auto">
          <a:xfrm flipH="1">
            <a:off x="5438776" y="5019675"/>
            <a:ext cx="3857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/>
          <p:nvPr/>
        </p:nvCxnSpPr>
        <p:spPr bwMode="auto">
          <a:xfrm rot="10800000" flipV="1">
            <a:off x="4970464" y="4992689"/>
            <a:ext cx="1209675" cy="9525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flipH="1" flipV="1">
            <a:off x="4989514" y="4159250"/>
            <a:ext cx="14287" cy="85725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9" name="Line 32"/>
          <p:cNvSpPr>
            <a:spLocks noChangeShapeType="1"/>
          </p:cNvSpPr>
          <p:nvPr/>
        </p:nvSpPr>
        <p:spPr bwMode="auto">
          <a:xfrm>
            <a:off x="5105400" y="5386388"/>
            <a:ext cx="49053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70" name="Freeform 33"/>
          <p:cNvSpPr>
            <a:spLocks/>
          </p:cNvSpPr>
          <p:nvPr/>
        </p:nvSpPr>
        <p:spPr bwMode="auto">
          <a:xfrm>
            <a:off x="4829175" y="3633788"/>
            <a:ext cx="1028700" cy="1752600"/>
          </a:xfrm>
          <a:custGeom>
            <a:avLst/>
            <a:gdLst>
              <a:gd name="T0" fmla="*/ 0 w 648"/>
              <a:gd name="T1" fmla="*/ 2147483647 h 1104"/>
              <a:gd name="T2" fmla="*/ 0 w 648"/>
              <a:gd name="T3" fmla="*/ 2147483647 h 1104"/>
              <a:gd name="T4" fmla="*/ 287297813 w 648"/>
              <a:gd name="T5" fmla="*/ 1958160613 h 1104"/>
              <a:gd name="T6" fmla="*/ 642639050 w 648"/>
              <a:gd name="T7" fmla="*/ 1670862800 h 1104"/>
              <a:gd name="T8" fmla="*/ 1058465625 w 648"/>
              <a:gd name="T9" fmla="*/ 922377188 h 1104"/>
              <a:gd name="T10" fmla="*/ 1270158750 w 648"/>
              <a:gd name="T11" fmla="*/ 718243738 h 1104"/>
              <a:gd name="T12" fmla="*/ 1633061250 w 648"/>
              <a:gd name="T13" fmla="*/ 0 h 11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48"/>
              <a:gd name="T22" fmla="*/ 0 h 1104"/>
              <a:gd name="T23" fmla="*/ 648 w 648"/>
              <a:gd name="T24" fmla="*/ 1104 h 11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48" h="1104">
                <a:moveTo>
                  <a:pt x="0" y="1104"/>
                </a:moveTo>
                <a:lnTo>
                  <a:pt x="0" y="927"/>
                </a:lnTo>
                <a:lnTo>
                  <a:pt x="114" y="777"/>
                </a:lnTo>
                <a:lnTo>
                  <a:pt x="255" y="663"/>
                </a:lnTo>
                <a:lnTo>
                  <a:pt x="420" y="366"/>
                </a:lnTo>
                <a:lnTo>
                  <a:pt x="504" y="285"/>
                </a:lnTo>
                <a:lnTo>
                  <a:pt x="648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71" name="TextBox 56"/>
          <p:cNvSpPr txBox="1">
            <a:spLocks noChangeArrowheads="1"/>
          </p:cNvSpPr>
          <p:nvPr/>
        </p:nvSpPr>
        <p:spPr bwMode="auto">
          <a:xfrm>
            <a:off x="2771775" y="3032126"/>
            <a:ext cx="151288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Area not Effective in Tension Due to Shear Lag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149601" y="4097338"/>
            <a:ext cx="314325" cy="107950"/>
          </a:xfrm>
          <a:prstGeom prst="rect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4981576" y="4149725"/>
            <a:ext cx="123825" cy="660400"/>
          </a:xfrm>
          <a:custGeom>
            <a:avLst/>
            <a:gdLst>
              <a:gd name="connsiteX0" fmla="*/ 0 w 123825"/>
              <a:gd name="connsiteY0" fmla="*/ 0 h 647700"/>
              <a:gd name="connsiteX1" fmla="*/ 71438 w 123825"/>
              <a:gd name="connsiteY1" fmla="*/ 42863 h 647700"/>
              <a:gd name="connsiteX2" fmla="*/ 104775 w 123825"/>
              <a:gd name="connsiteY2" fmla="*/ 128588 h 647700"/>
              <a:gd name="connsiteX3" fmla="*/ 119063 w 123825"/>
              <a:gd name="connsiteY3" fmla="*/ 261938 h 647700"/>
              <a:gd name="connsiteX4" fmla="*/ 123825 w 123825"/>
              <a:gd name="connsiteY4" fmla="*/ 647700 h 647700"/>
              <a:gd name="connsiteX5" fmla="*/ 23813 w 123825"/>
              <a:gd name="connsiteY5" fmla="*/ 647700 h 647700"/>
              <a:gd name="connsiteX6" fmla="*/ 0 w 123825"/>
              <a:gd name="connsiteY6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" h="647700">
                <a:moveTo>
                  <a:pt x="0" y="0"/>
                </a:moveTo>
                <a:lnTo>
                  <a:pt x="71438" y="42863"/>
                </a:lnTo>
                <a:lnTo>
                  <a:pt x="104775" y="128588"/>
                </a:lnTo>
                <a:lnTo>
                  <a:pt x="119063" y="261938"/>
                </a:lnTo>
                <a:cubicBezTo>
                  <a:pt x="120650" y="390525"/>
                  <a:pt x="122238" y="519113"/>
                  <a:pt x="123825" y="647700"/>
                </a:cubicBezTo>
                <a:lnTo>
                  <a:pt x="23813" y="6477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000626" y="4814888"/>
            <a:ext cx="1166813" cy="190500"/>
          </a:xfrm>
          <a:custGeom>
            <a:avLst/>
            <a:gdLst>
              <a:gd name="connsiteX0" fmla="*/ 4762 w 1166812"/>
              <a:gd name="connsiteY0" fmla="*/ 0 h 242887"/>
              <a:gd name="connsiteX1" fmla="*/ 0 w 1166812"/>
              <a:gd name="connsiteY1" fmla="*/ 238125 h 242887"/>
              <a:gd name="connsiteX2" fmla="*/ 1166812 w 1166812"/>
              <a:gd name="connsiteY2" fmla="*/ 242887 h 242887"/>
              <a:gd name="connsiteX3" fmla="*/ 1123950 w 1166812"/>
              <a:gd name="connsiteY3" fmla="*/ 176212 h 242887"/>
              <a:gd name="connsiteX4" fmla="*/ 1081087 w 1166812"/>
              <a:gd name="connsiteY4" fmla="*/ 142875 h 242887"/>
              <a:gd name="connsiteX5" fmla="*/ 1028700 w 1166812"/>
              <a:gd name="connsiteY5" fmla="*/ 133350 h 242887"/>
              <a:gd name="connsiteX6" fmla="*/ 233362 w 1166812"/>
              <a:gd name="connsiteY6" fmla="*/ 123825 h 242887"/>
              <a:gd name="connsiteX7" fmla="*/ 161925 w 1166812"/>
              <a:gd name="connsiteY7" fmla="*/ 109537 h 242887"/>
              <a:gd name="connsiteX8" fmla="*/ 123825 w 1166812"/>
              <a:gd name="connsiteY8" fmla="*/ 80962 h 242887"/>
              <a:gd name="connsiteX9" fmla="*/ 100012 w 1166812"/>
              <a:gd name="connsiteY9" fmla="*/ 9525 h 242887"/>
              <a:gd name="connsiteX10" fmla="*/ 4762 w 1166812"/>
              <a:gd name="connsiteY10" fmla="*/ 0 h 242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66812" h="242887">
                <a:moveTo>
                  <a:pt x="4762" y="0"/>
                </a:moveTo>
                <a:cubicBezTo>
                  <a:pt x="3175" y="79375"/>
                  <a:pt x="1587" y="158750"/>
                  <a:pt x="0" y="238125"/>
                </a:cubicBezTo>
                <a:lnTo>
                  <a:pt x="1166812" y="242887"/>
                </a:lnTo>
                <a:lnTo>
                  <a:pt x="1123950" y="176212"/>
                </a:lnTo>
                <a:lnTo>
                  <a:pt x="1081087" y="142875"/>
                </a:lnTo>
                <a:lnTo>
                  <a:pt x="1028700" y="133350"/>
                </a:lnTo>
                <a:lnTo>
                  <a:pt x="233362" y="123825"/>
                </a:lnTo>
                <a:lnTo>
                  <a:pt x="161925" y="109537"/>
                </a:lnTo>
                <a:lnTo>
                  <a:pt x="123825" y="80962"/>
                </a:lnTo>
                <a:lnTo>
                  <a:pt x="100012" y="9525"/>
                </a:lnTo>
                <a:lnTo>
                  <a:pt x="4762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507038" y="4919664"/>
            <a:ext cx="258762" cy="8572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176" name="TextBox 49"/>
          <p:cNvSpPr txBox="1">
            <a:spLocks noChangeArrowheads="1"/>
          </p:cNvSpPr>
          <p:nvPr/>
        </p:nvSpPr>
        <p:spPr bwMode="auto">
          <a:xfrm>
            <a:off x="5854700" y="5608639"/>
            <a:ext cx="15128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Effective Net Area in Tension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437314" y="6154739"/>
            <a:ext cx="314325" cy="1095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310438" y="4394201"/>
            <a:ext cx="2989262" cy="1992313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Shear lag less influential when </a:t>
            </a:r>
            <a:r>
              <a:rPr lang="en-US" i="1" dirty="0">
                <a:solidFill>
                  <a:schemeClr val="bg1"/>
                </a:solidFill>
                <a:cs typeface="+mn-cs"/>
              </a:rPr>
              <a:t>l</a:t>
            </a:r>
            <a:r>
              <a:rPr lang="en-US" dirty="0">
                <a:solidFill>
                  <a:schemeClr val="bg1"/>
                </a:solidFill>
                <a:cs typeface="+mn-cs"/>
              </a:rPr>
              <a:t> is long, or if outstanding leg has minimal area or eccentricity</a:t>
            </a:r>
          </a:p>
        </p:txBody>
      </p:sp>
      <p:sp>
        <p:nvSpPr>
          <p:cNvPr id="49179" name="Line 48"/>
          <p:cNvSpPr>
            <a:spLocks noChangeShapeType="1"/>
          </p:cNvSpPr>
          <p:nvPr/>
        </p:nvSpPr>
        <p:spPr bwMode="auto">
          <a:xfrm>
            <a:off x="3714751" y="3971926"/>
            <a:ext cx="1285875" cy="5238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0" name="Line 49"/>
          <p:cNvSpPr>
            <a:spLocks noChangeShapeType="1"/>
          </p:cNvSpPr>
          <p:nvPr/>
        </p:nvSpPr>
        <p:spPr bwMode="auto">
          <a:xfrm flipH="1" flipV="1">
            <a:off x="5381625" y="5019676"/>
            <a:ext cx="552450" cy="7524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1" name="Line 50"/>
          <p:cNvSpPr>
            <a:spLocks noChangeShapeType="1"/>
          </p:cNvSpPr>
          <p:nvPr/>
        </p:nvSpPr>
        <p:spPr bwMode="auto">
          <a:xfrm flipH="1" flipV="1">
            <a:off x="5905500" y="5010151"/>
            <a:ext cx="19050" cy="7524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82" name="TextBox 67"/>
          <p:cNvSpPr txBox="1">
            <a:spLocks noChangeArrowheads="1"/>
          </p:cNvSpPr>
          <p:nvPr/>
        </p:nvSpPr>
        <p:spPr bwMode="auto">
          <a:xfrm>
            <a:off x="7974013" y="238442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45" name="Freeform 44"/>
          <p:cNvSpPr/>
          <p:nvPr/>
        </p:nvSpPr>
        <p:spPr bwMode="auto">
          <a:xfrm>
            <a:off x="7753350" y="2466975"/>
            <a:ext cx="1176338" cy="857250"/>
          </a:xfrm>
          <a:custGeom>
            <a:avLst/>
            <a:gdLst>
              <a:gd name="connsiteX0" fmla="*/ 0 w 1185862"/>
              <a:gd name="connsiteY0" fmla="*/ 0 h 871537"/>
              <a:gd name="connsiteX1" fmla="*/ 52387 w 1185862"/>
              <a:gd name="connsiteY1" fmla="*/ 47625 h 871537"/>
              <a:gd name="connsiteX2" fmla="*/ 90487 w 1185862"/>
              <a:gd name="connsiteY2" fmla="*/ 152400 h 871537"/>
              <a:gd name="connsiteX3" fmla="*/ 90487 w 1185862"/>
              <a:gd name="connsiteY3" fmla="*/ 423862 h 871537"/>
              <a:gd name="connsiteX4" fmla="*/ 90487 w 1185862"/>
              <a:gd name="connsiteY4" fmla="*/ 638175 h 871537"/>
              <a:gd name="connsiteX5" fmla="*/ 147637 w 1185862"/>
              <a:gd name="connsiteY5" fmla="*/ 733425 h 871537"/>
              <a:gd name="connsiteX6" fmla="*/ 228600 w 1185862"/>
              <a:gd name="connsiteY6" fmla="*/ 757237 h 871537"/>
              <a:gd name="connsiteX7" fmla="*/ 523875 w 1185862"/>
              <a:gd name="connsiteY7" fmla="*/ 757237 h 871537"/>
              <a:gd name="connsiteX8" fmla="*/ 1009650 w 1185862"/>
              <a:gd name="connsiteY8" fmla="*/ 752475 h 871537"/>
              <a:gd name="connsiteX9" fmla="*/ 1100137 w 1185862"/>
              <a:gd name="connsiteY9" fmla="*/ 771525 h 871537"/>
              <a:gd name="connsiteX10" fmla="*/ 1147762 w 1185862"/>
              <a:gd name="connsiteY10" fmla="*/ 814387 h 871537"/>
              <a:gd name="connsiteX11" fmla="*/ 1185862 w 1185862"/>
              <a:gd name="connsiteY11" fmla="*/ 871537 h 87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5862" h="871537">
                <a:moveTo>
                  <a:pt x="0" y="0"/>
                </a:moveTo>
                <a:cubicBezTo>
                  <a:pt x="18653" y="11112"/>
                  <a:pt x="37306" y="22225"/>
                  <a:pt x="52387" y="47625"/>
                </a:cubicBezTo>
                <a:cubicBezTo>
                  <a:pt x="67468" y="73025"/>
                  <a:pt x="84137" y="89694"/>
                  <a:pt x="90487" y="152400"/>
                </a:cubicBezTo>
                <a:cubicBezTo>
                  <a:pt x="96837" y="215106"/>
                  <a:pt x="90487" y="423862"/>
                  <a:pt x="90487" y="423862"/>
                </a:cubicBezTo>
                <a:cubicBezTo>
                  <a:pt x="90487" y="504824"/>
                  <a:pt x="80962" y="586581"/>
                  <a:pt x="90487" y="638175"/>
                </a:cubicBezTo>
                <a:cubicBezTo>
                  <a:pt x="100012" y="689769"/>
                  <a:pt x="124618" y="713581"/>
                  <a:pt x="147637" y="733425"/>
                </a:cubicBezTo>
                <a:cubicBezTo>
                  <a:pt x="170656" y="753269"/>
                  <a:pt x="165894" y="753268"/>
                  <a:pt x="228600" y="757237"/>
                </a:cubicBezTo>
                <a:cubicBezTo>
                  <a:pt x="291306" y="761206"/>
                  <a:pt x="523875" y="757237"/>
                  <a:pt x="523875" y="757237"/>
                </a:cubicBezTo>
                <a:lnTo>
                  <a:pt x="1009650" y="752475"/>
                </a:lnTo>
                <a:cubicBezTo>
                  <a:pt x="1105694" y="754856"/>
                  <a:pt x="1077118" y="761206"/>
                  <a:pt x="1100137" y="771525"/>
                </a:cubicBezTo>
                <a:cubicBezTo>
                  <a:pt x="1123156" y="781844"/>
                  <a:pt x="1133475" y="797718"/>
                  <a:pt x="1147762" y="814387"/>
                </a:cubicBezTo>
                <a:cubicBezTo>
                  <a:pt x="1162049" y="831056"/>
                  <a:pt x="1173955" y="851296"/>
                  <a:pt x="1185862" y="871537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538414" y="239714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Block Shear</a:t>
            </a:r>
            <a:endParaRPr lang="en-US" b="1" baseline="-2500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4911F62-F617-4FB2-B46C-947466D7B223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47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44725" y="3922714"/>
            <a:ext cx="6713538" cy="5969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State of Combined Yielding and Rupture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32026" y="374745"/>
            <a:ext cx="240188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44725" y="4747187"/>
            <a:ext cx="2484437" cy="5603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  <a:cs typeface="Times New Roman" pitchFamily="18" charset="0"/>
              </a:rPr>
              <a:t>Failure Planes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2244725" y="1426138"/>
            <a:ext cx="5133975" cy="5937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Failure Tears Out Block of Steel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2232026" y="2262750"/>
            <a:ext cx="4475162" cy="14192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Block defined by: </a:t>
            </a:r>
          </a:p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	Center line of holes </a:t>
            </a:r>
          </a:p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	Edge of welds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44725" y="5535148"/>
            <a:ext cx="6057900" cy="5889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cs typeface="Times New Roman" pitchFamily="18" charset="0"/>
              </a:rPr>
              <a:t>At least one each in tension and shear.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689CF31-77C8-49C5-8C8D-EB6C34C4509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48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33614" y="858839"/>
            <a:ext cx="240188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2232026" y="1876426"/>
            <a:ext cx="6315075" cy="5937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Typical Examples in Tension Members: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2876550" y="2676526"/>
            <a:ext cx="4476750" cy="6826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Angle Connected on One Leg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3556001" y="3563938"/>
            <a:ext cx="4475163" cy="6715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W-Shape Flange Connection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4225926" y="4433888"/>
            <a:ext cx="4475163" cy="68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Plate Connection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6C00722-033F-49B2-B501-F6E05E6A025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49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54289" y="2184400"/>
            <a:ext cx="6256337" cy="11064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>
                <a:solidFill>
                  <a:schemeClr val="bg1"/>
                </a:solidFill>
              </a:rPr>
              <a:t>However, consider how this is affected by the stress-strain conditions.</a:t>
            </a:r>
            <a:endParaRPr lang="en-US" baseline="-2500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68575" y="3754438"/>
            <a:ext cx="5791200" cy="5080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Consider </a:t>
            </a:r>
            <a:r>
              <a:rPr lang="en-US" i="1">
                <a:solidFill>
                  <a:schemeClr val="bg1"/>
                </a:solidFill>
              </a:rPr>
              <a:t>L</a:t>
            </a:r>
            <a:r>
              <a:rPr lang="en-US" i="1" baseline="-25000">
                <a:solidFill>
                  <a:schemeClr val="bg1"/>
                </a:solidFill>
              </a:rPr>
              <a:t>0</a:t>
            </a:r>
            <a:r>
              <a:rPr lang="en-US">
                <a:solidFill>
                  <a:schemeClr val="bg1"/>
                </a:solidFill>
              </a:rPr>
              <a:t>=100 inch long tension member.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8BC3277-8BFE-4864-A7AB-A48EC0A5D250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47938" y="649289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Yielding on Gross Area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3"/>
          <p:cNvSpPr txBox="1">
            <a:spLocks noChangeArrowheads="1"/>
          </p:cNvSpPr>
          <p:nvPr/>
        </p:nvSpPr>
        <p:spPr bwMode="auto">
          <a:xfrm>
            <a:off x="2420938" y="1123951"/>
            <a:ext cx="7537450" cy="530542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53251" name="Freeform 54"/>
          <p:cNvSpPr>
            <a:spLocks/>
          </p:cNvSpPr>
          <p:nvPr/>
        </p:nvSpPr>
        <p:spPr bwMode="auto">
          <a:xfrm>
            <a:off x="2943226" y="356235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5757863" y="-203200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940176" y="1768475"/>
            <a:ext cx="4079875" cy="1588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8702675" y="232727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55" name="TextBox 34"/>
          <p:cNvSpPr txBox="1">
            <a:spLocks noChangeArrowheads="1"/>
          </p:cNvSpPr>
          <p:nvPr/>
        </p:nvSpPr>
        <p:spPr bwMode="auto">
          <a:xfrm>
            <a:off x="8891588" y="181927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653214" y="176213"/>
            <a:ext cx="3467100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Angle Bolted to Plate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2911475" y="1262063"/>
            <a:ext cx="534988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" name="Flowchart: Document 99"/>
          <p:cNvSpPr/>
          <p:nvPr/>
        </p:nvSpPr>
        <p:spPr>
          <a:xfrm rot="16200000">
            <a:off x="5774532" y="2118519"/>
            <a:ext cx="1408112" cy="4997450"/>
          </a:xfrm>
          <a:prstGeom prst="flowChartDocumen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3956051" y="4090989"/>
            <a:ext cx="4079875" cy="1587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V="1">
            <a:off x="8718550" y="464978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61" name="TextBox 111"/>
          <p:cNvSpPr txBox="1">
            <a:spLocks noChangeArrowheads="1"/>
          </p:cNvSpPr>
          <p:nvPr/>
        </p:nvSpPr>
        <p:spPr bwMode="auto">
          <a:xfrm>
            <a:off x="8907463" y="4140200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53262" name="Freeform 116"/>
          <p:cNvSpPr>
            <a:spLocks/>
          </p:cNvSpPr>
          <p:nvPr/>
        </p:nvSpPr>
        <p:spPr bwMode="auto">
          <a:xfrm flipH="1">
            <a:off x="2927350" y="355600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5927725" y="455136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3" name="Straight Arrow Connector 102"/>
          <p:cNvCxnSpPr/>
          <p:nvPr/>
        </p:nvCxnSpPr>
        <p:spPr>
          <a:xfrm rot="10800000">
            <a:off x="5910263" y="46720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/>
          <p:nvPr/>
        </p:nvSpPr>
        <p:spPr>
          <a:xfrm>
            <a:off x="5260975" y="456088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5" name="Straight Arrow Connector 104"/>
          <p:cNvCxnSpPr/>
          <p:nvPr/>
        </p:nvCxnSpPr>
        <p:spPr>
          <a:xfrm rot="10800000">
            <a:off x="5243513" y="4681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4608513" y="4560888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7" name="Straight Arrow Connector 106"/>
          <p:cNvCxnSpPr/>
          <p:nvPr/>
        </p:nvCxnSpPr>
        <p:spPr>
          <a:xfrm rot="10800000">
            <a:off x="4589463" y="4681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5911850" y="222885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7" name="Straight Arrow Connector 46"/>
          <p:cNvCxnSpPr/>
          <p:nvPr/>
        </p:nvCxnSpPr>
        <p:spPr>
          <a:xfrm rot="10800000">
            <a:off x="5894388" y="234950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245100" y="2238375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rot="10800000">
            <a:off x="5227638" y="23590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4592638" y="2238375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2" name="Straight Arrow Connector 51"/>
          <p:cNvCxnSpPr/>
          <p:nvPr/>
        </p:nvCxnSpPr>
        <p:spPr>
          <a:xfrm rot="10800000">
            <a:off x="4573588" y="23590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Slide Number Placeholder 5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1B717C-F9BD-4D3C-A1AB-BBAAE3E10511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53277" name="Freeform 53"/>
          <p:cNvSpPr>
            <a:spLocks/>
          </p:cNvSpPr>
          <p:nvPr/>
        </p:nvSpPr>
        <p:spPr bwMode="auto">
          <a:xfrm>
            <a:off x="3081339" y="356711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577974" y="21431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Block Shear</a:t>
            </a:r>
          </a:p>
        </p:txBody>
      </p:sp>
      <p:grpSp>
        <p:nvGrpSpPr>
          <p:cNvPr id="53279" name="Group 60"/>
          <p:cNvGrpSpPr>
            <a:grpSpLocks/>
          </p:cNvGrpSpPr>
          <p:nvPr/>
        </p:nvGrpSpPr>
        <p:grpSpPr bwMode="auto">
          <a:xfrm>
            <a:off x="3062289" y="1262064"/>
            <a:ext cx="3571875" cy="1957387"/>
            <a:chOff x="969" y="795"/>
            <a:chExt cx="2250" cy="1233"/>
          </a:xfrm>
        </p:grpSpPr>
        <p:sp>
          <p:nvSpPr>
            <p:cNvPr id="53280" name="Freeform 57"/>
            <p:cNvSpPr>
              <a:spLocks/>
            </p:cNvSpPr>
            <p:nvPr/>
          </p:nvSpPr>
          <p:spPr bwMode="auto">
            <a:xfrm>
              <a:off x="1203" y="795"/>
              <a:ext cx="2016" cy="204"/>
            </a:xfrm>
            <a:custGeom>
              <a:avLst/>
              <a:gdLst>
                <a:gd name="T0" fmla="*/ 0 w 2010"/>
                <a:gd name="T1" fmla="*/ 0 h 204"/>
                <a:gd name="T2" fmla="*/ 2022 w 2010"/>
                <a:gd name="T3" fmla="*/ 0 h 204"/>
                <a:gd name="T4" fmla="*/ 2022 w 2010"/>
                <a:gd name="T5" fmla="*/ 204 h 204"/>
                <a:gd name="T6" fmla="*/ 0 60000 65536"/>
                <a:gd name="T7" fmla="*/ 0 60000 65536"/>
                <a:gd name="T8" fmla="*/ 0 60000 65536"/>
                <a:gd name="T9" fmla="*/ 0 w 2010"/>
                <a:gd name="T10" fmla="*/ 0 h 204"/>
                <a:gd name="T11" fmla="*/ 2010 w 2010"/>
                <a:gd name="T12" fmla="*/ 204 h 2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10" h="204">
                  <a:moveTo>
                    <a:pt x="0" y="0"/>
                  </a:moveTo>
                  <a:lnTo>
                    <a:pt x="2010" y="0"/>
                  </a:lnTo>
                  <a:lnTo>
                    <a:pt x="2010" y="204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81" name="Line 58"/>
            <p:cNvSpPr>
              <a:spLocks noChangeShapeType="1"/>
            </p:cNvSpPr>
            <p:nvPr/>
          </p:nvSpPr>
          <p:spPr bwMode="auto">
            <a:xfrm>
              <a:off x="3219" y="1002"/>
              <a:ext cx="0" cy="88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82" name="Freeform 59"/>
            <p:cNvSpPr>
              <a:spLocks/>
            </p:cNvSpPr>
            <p:nvPr/>
          </p:nvSpPr>
          <p:spPr bwMode="auto">
            <a:xfrm>
              <a:off x="969" y="1893"/>
              <a:ext cx="2247" cy="135"/>
            </a:xfrm>
            <a:custGeom>
              <a:avLst/>
              <a:gdLst>
                <a:gd name="T0" fmla="*/ 0 w 2247"/>
                <a:gd name="T1" fmla="*/ 135 h 135"/>
                <a:gd name="T2" fmla="*/ 2247 w 2247"/>
                <a:gd name="T3" fmla="*/ 135 h 135"/>
                <a:gd name="T4" fmla="*/ 2247 w 2247"/>
                <a:gd name="T5" fmla="*/ 0 h 135"/>
                <a:gd name="T6" fmla="*/ 0 60000 65536"/>
                <a:gd name="T7" fmla="*/ 0 60000 65536"/>
                <a:gd name="T8" fmla="*/ 0 60000 65536"/>
                <a:gd name="T9" fmla="*/ 0 w 2247"/>
                <a:gd name="T10" fmla="*/ 0 h 135"/>
                <a:gd name="T11" fmla="*/ 2247 w 2247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47" h="135">
                  <a:moveTo>
                    <a:pt x="0" y="135"/>
                  </a:moveTo>
                  <a:lnTo>
                    <a:pt x="2247" y="135"/>
                  </a:lnTo>
                  <a:lnTo>
                    <a:pt x="2247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3"/>
          <p:cNvSpPr txBox="1">
            <a:spLocks noChangeArrowheads="1"/>
          </p:cNvSpPr>
          <p:nvPr/>
        </p:nvSpPr>
        <p:spPr bwMode="auto">
          <a:xfrm>
            <a:off x="2684463" y="1127126"/>
            <a:ext cx="7537450" cy="530542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54275" name="Freeform 54"/>
          <p:cNvSpPr>
            <a:spLocks/>
          </p:cNvSpPr>
          <p:nvPr/>
        </p:nvSpPr>
        <p:spPr bwMode="auto">
          <a:xfrm>
            <a:off x="2943226" y="356235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5757863" y="-203200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940176" y="1768475"/>
            <a:ext cx="4079875" cy="1588"/>
          </a:xfrm>
          <a:prstGeom prst="line">
            <a:avLst/>
          </a:prstGeom>
          <a:noFill/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8702675" y="232727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79" name="TextBox 34"/>
          <p:cNvSpPr txBox="1">
            <a:spLocks noChangeArrowheads="1"/>
          </p:cNvSpPr>
          <p:nvPr/>
        </p:nvSpPr>
        <p:spPr bwMode="auto">
          <a:xfrm>
            <a:off x="8891588" y="181927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692248" y="220662"/>
            <a:ext cx="3467100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Angle Bolted to Plate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2911475" y="1262063"/>
            <a:ext cx="534988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" name="Flowchart: Document 99"/>
          <p:cNvSpPr/>
          <p:nvPr/>
        </p:nvSpPr>
        <p:spPr>
          <a:xfrm rot="16200000">
            <a:off x="5774532" y="2118519"/>
            <a:ext cx="1408112" cy="4997450"/>
          </a:xfrm>
          <a:prstGeom prst="flowChartDocumen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3956051" y="4090989"/>
            <a:ext cx="4079875" cy="1587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V="1">
            <a:off x="8718550" y="464978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5" name="TextBox 111"/>
          <p:cNvSpPr txBox="1">
            <a:spLocks noChangeArrowheads="1"/>
          </p:cNvSpPr>
          <p:nvPr/>
        </p:nvSpPr>
        <p:spPr bwMode="auto">
          <a:xfrm>
            <a:off x="8907463" y="4140200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46" name="Oval 45"/>
          <p:cNvSpPr/>
          <p:nvPr/>
        </p:nvSpPr>
        <p:spPr>
          <a:xfrm>
            <a:off x="5911850" y="222885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7" name="Straight Arrow Connector 46"/>
          <p:cNvCxnSpPr/>
          <p:nvPr/>
        </p:nvCxnSpPr>
        <p:spPr>
          <a:xfrm rot="10800000">
            <a:off x="5894388" y="234950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245100" y="2238375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rot="10800000">
            <a:off x="5227638" y="23590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4592638" y="2238375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2" name="Straight Arrow Connector 51"/>
          <p:cNvCxnSpPr/>
          <p:nvPr/>
        </p:nvCxnSpPr>
        <p:spPr>
          <a:xfrm rot="10800000">
            <a:off x="4573588" y="23590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Slide Number Placeholder 54"/>
          <p:cNvSpPr txBox="1">
            <a:spLocks noGrp="1"/>
          </p:cNvSpPr>
          <p:nvPr/>
        </p:nvSpPr>
        <p:spPr>
          <a:xfrm>
            <a:off x="10936941" y="6364847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AF40D66-B235-4116-8F00-5196B178CBBF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51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cxnSp>
        <p:nvCxnSpPr>
          <p:cNvPr id="54294" name="Straight Connector 53"/>
          <p:cNvCxnSpPr>
            <a:cxnSpLocks noChangeShapeType="1"/>
          </p:cNvCxnSpPr>
          <p:nvPr/>
        </p:nvCxnSpPr>
        <p:spPr bwMode="auto">
          <a:xfrm rot="10800000">
            <a:off x="3570288" y="1700213"/>
            <a:ext cx="792162" cy="601662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295" name="TextBox 57"/>
          <p:cNvSpPr txBox="1">
            <a:spLocks noChangeArrowheads="1"/>
          </p:cNvSpPr>
          <p:nvPr/>
        </p:nvSpPr>
        <p:spPr bwMode="auto">
          <a:xfrm>
            <a:off x="6791326" y="3021013"/>
            <a:ext cx="3305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Tension plane on Angle</a:t>
            </a:r>
          </a:p>
        </p:txBody>
      </p:sp>
      <p:cxnSp>
        <p:nvCxnSpPr>
          <p:cNvPr id="54296" name="Straight Connector 55"/>
          <p:cNvCxnSpPr>
            <a:cxnSpLocks noChangeShapeType="1"/>
          </p:cNvCxnSpPr>
          <p:nvPr/>
        </p:nvCxnSpPr>
        <p:spPr bwMode="auto">
          <a:xfrm>
            <a:off x="6096000" y="2614613"/>
            <a:ext cx="769938" cy="627062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297" name="TextBox 54"/>
          <p:cNvSpPr txBox="1">
            <a:spLocks noChangeArrowheads="1"/>
          </p:cNvSpPr>
          <p:nvPr/>
        </p:nvSpPr>
        <p:spPr bwMode="auto">
          <a:xfrm>
            <a:off x="6831014" y="5302250"/>
            <a:ext cx="3443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Shear plane on Plate</a:t>
            </a:r>
          </a:p>
        </p:txBody>
      </p:sp>
      <p:sp>
        <p:nvSpPr>
          <p:cNvPr id="54298" name="TextBox 57"/>
          <p:cNvSpPr txBox="1">
            <a:spLocks noChangeArrowheads="1"/>
          </p:cNvSpPr>
          <p:nvPr/>
        </p:nvSpPr>
        <p:spPr bwMode="auto">
          <a:xfrm>
            <a:off x="3335338" y="5530850"/>
            <a:ext cx="6711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Tension plane on Plate </a:t>
            </a:r>
          </a:p>
          <a:p>
            <a:pPr eaLnBrk="1" hangingPunct="1"/>
            <a:r>
              <a:rPr lang="en-US" altLang="en-US" sz="2000">
                <a:solidFill>
                  <a:schemeClr val="bg1"/>
                </a:solidFill>
              </a:rPr>
              <a:t>(Shorter Dimension Controls if </a:t>
            </a:r>
            <a:r>
              <a:rPr lang="en-US" altLang="en-US" sz="2000" i="1">
                <a:solidFill>
                  <a:schemeClr val="bg1"/>
                </a:solidFill>
              </a:rPr>
              <a:t>F</a:t>
            </a:r>
            <a:r>
              <a:rPr lang="en-US" altLang="en-US" sz="2000" i="1" baseline="-25000">
                <a:solidFill>
                  <a:schemeClr val="bg1"/>
                </a:solidFill>
              </a:rPr>
              <a:t>y</a:t>
            </a:r>
            <a:r>
              <a:rPr lang="en-US" altLang="en-US" sz="2000">
                <a:solidFill>
                  <a:schemeClr val="bg1"/>
                </a:solidFill>
              </a:rPr>
              <a:t> and </a:t>
            </a:r>
            <a:r>
              <a:rPr lang="en-US" altLang="en-US" sz="2000" i="1">
                <a:solidFill>
                  <a:schemeClr val="bg1"/>
                </a:solidFill>
              </a:rPr>
              <a:t>t</a:t>
            </a:r>
            <a:r>
              <a:rPr lang="en-US" altLang="en-US" sz="2000">
                <a:solidFill>
                  <a:schemeClr val="bg1"/>
                </a:solidFill>
              </a:rPr>
              <a:t> are the same)</a:t>
            </a:r>
          </a:p>
        </p:txBody>
      </p:sp>
      <p:cxnSp>
        <p:nvCxnSpPr>
          <p:cNvPr id="54299" name="Straight Connector 112"/>
          <p:cNvCxnSpPr>
            <a:cxnSpLocks noChangeShapeType="1"/>
          </p:cNvCxnSpPr>
          <p:nvPr/>
        </p:nvCxnSpPr>
        <p:spPr bwMode="auto">
          <a:xfrm rot="10800000" flipV="1">
            <a:off x="4106864" y="5181601"/>
            <a:ext cx="561975" cy="49847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6" name="Rectangle 135"/>
          <p:cNvSpPr/>
          <p:nvPr/>
        </p:nvSpPr>
        <p:spPr>
          <a:xfrm>
            <a:off x="3243263" y="1290638"/>
            <a:ext cx="341312" cy="4238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301" name="TextBox 54"/>
          <p:cNvSpPr txBox="1">
            <a:spLocks noChangeArrowheads="1"/>
          </p:cNvSpPr>
          <p:nvPr/>
        </p:nvSpPr>
        <p:spPr bwMode="auto">
          <a:xfrm>
            <a:off x="2693989" y="1190625"/>
            <a:ext cx="3443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Shear plane on Angle</a:t>
            </a:r>
          </a:p>
        </p:txBody>
      </p:sp>
      <p:cxnSp>
        <p:nvCxnSpPr>
          <p:cNvPr id="54302" name="Straight Connector 107"/>
          <p:cNvCxnSpPr>
            <a:cxnSpLocks noChangeShapeType="1"/>
          </p:cNvCxnSpPr>
          <p:nvPr/>
        </p:nvCxnSpPr>
        <p:spPr bwMode="auto">
          <a:xfrm>
            <a:off x="5713414" y="4716463"/>
            <a:ext cx="1184275" cy="785812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303" name="Freeform 52"/>
          <p:cNvSpPr>
            <a:spLocks/>
          </p:cNvSpPr>
          <p:nvPr/>
        </p:nvSpPr>
        <p:spPr bwMode="auto">
          <a:xfrm>
            <a:off x="3943350" y="2352675"/>
            <a:ext cx="2095500" cy="647700"/>
          </a:xfrm>
          <a:custGeom>
            <a:avLst/>
            <a:gdLst>
              <a:gd name="T0" fmla="*/ 2147483647 w 1320"/>
              <a:gd name="T1" fmla="*/ 1028223750 h 408"/>
              <a:gd name="T2" fmla="*/ 2147483647 w 1320"/>
              <a:gd name="T3" fmla="*/ 0 h 408"/>
              <a:gd name="T4" fmla="*/ 0 w 1320"/>
              <a:gd name="T5" fmla="*/ 0 h 408"/>
              <a:gd name="T6" fmla="*/ 0 60000 65536"/>
              <a:gd name="T7" fmla="*/ 0 60000 65536"/>
              <a:gd name="T8" fmla="*/ 0 60000 65536"/>
              <a:gd name="T9" fmla="*/ 0 w 1320"/>
              <a:gd name="T10" fmla="*/ 0 h 408"/>
              <a:gd name="T11" fmla="*/ 1320 w 1320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20" h="408">
                <a:moveTo>
                  <a:pt x="1320" y="408"/>
                </a:moveTo>
                <a:lnTo>
                  <a:pt x="1320" y="0"/>
                </a:lnTo>
                <a:lnTo>
                  <a:pt x="0" y="0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4" name="Freeform 53"/>
          <p:cNvSpPr>
            <a:spLocks/>
          </p:cNvSpPr>
          <p:nvPr/>
        </p:nvSpPr>
        <p:spPr bwMode="auto">
          <a:xfrm>
            <a:off x="4695826" y="4676775"/>
            <a:ext cx="1971675" cy="857250"/>
          </a:xfrm>
          <a:custGeom>
            <a:avLst/>
            <a:gdLst>
              <a:gd name="T0" fmla="*/ 0 w 1242"/>
              <a:gd name="T1" fmla="*/ 1360884375 h 540"/>
              <a:gd name="T2" fmla="*/ 0 w 1242"/>
              <a:gd name="T3" fmla="*/ 0 h 540"/>
              <a:gd name="T4" fmla="*/ 2147483647 w 1242"/>
              <a:gd name="T5" fmla="*/ 0 h 540"/>
              <a:gd name="T6" fmla="*/ 0 60000 65536"/>
              <a:gd name="T7" fmla="*/ 0 60000 65536"/>
              <a:gd name="T8" fmla="*/ 0 60000 65536"/>
              <a:gd name="T9" fmla="*/ 0 w 1242"/>
              <a:gd name="T10" fmla="*/ 0 h 540"/>
              <a:gd name="T11" fmla="*/ 1242 w 1242"/>
              <a:gd name="T12" fmla="*/ 540 h 5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42" h="540">
                <a:moveTo>
                  <a:pt x="0" y="540"/>
                </a:moveTo>
                <a:lnTo>
                  <a:pt x="0" y="0"/>
                </a:lnTo>
                <a:lnTo>
                  <a:pt x="1242" y="0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05" name="Freeform 116"/>
          <p:cNvSpPr>
            <a:spLocks/>
          </p:cNvSpPr>
          <p:nvPr/>
        </p:nvSpPr>
        <p:spPr bwMode="auto">
          <a:xfrm flipH="1">
            <a:off x="2927350" y="355600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4306" name="Freeform 56"/>
          <p:cNvSpPr>
            <a:spLocks/>
          </p:cNvSpPr>
          <p:nvPr/>
        </p:nvSpPr>
        <p:spPr bwMode="auto">
          <a:xfrm>
            <a:off x="3081339" y="356711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5927725" y="455136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3" name="Straight Arrow Connector 102"/>
          <p:cNvCxnSpPr/>
          <p:nvPr/>
        </p:nvCxnSpPr>
        <p:spPr>
          <a:xfrm rot="10800000">
            <a:off x="5910263" y="46720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/>
          <p:nvPr/>
        </p:nvSpPr>
        <p:spPr>
          <a:xfrm>
            <a:off x="5260975" y="456088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5" name="Straight Arrow Connector 104"/>
          <p:cNvCxnSpPr/>
          <p:nvPr/>
        </p:nvCxnSpPr>
        <p:spPr>
          <a:xfrm rot="10800000">
            <a:off x="5243513" y="4681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4608513" y="4560888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7" name="Straight Arrow Connector 106"/>
          <p:cNvCxnSpPr/>
          <p:nvPr/>
        </p:nvCxnSpPr>
        <p:spPr>
          <a:xfrm rot="10800000">
            <a:off x="4589463" y="4681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54314" name="Freeform 59"/>
          <p:cNvSpPr>
            <a:spLocks/>
          </p:cNvSpPr>
          <p:nvPr/>
        </p:nvSpPr>
        <p:spPr bwMode="auto">
          <a:xfrm>
            <a:off x="3433763" y="1262063"/>
            <a:ext cx="3200400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15" name="Line 62"/>
          <p:cNvSpPr>
            <a:spLocks noChangeShapeType="1"/>
          </p:cNvSpPr>
          <p:nvPr/>
        </p:nvSpPr>
        <p:spPr bwMode="auto">
          <a:xfrm>
            <a:off x="6634163" y="1590675"/>
            <a:ext cx="0" cy="1404938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316" name="Freeform 65"/>
          <p:cNvSpPr>
            <a:spLocks/>
          </p:cNvSpPr>
          <p:nvPr/>
        </p:nvSpPr>
        <p:spPr bwMode="auto">
          <a:xfrm>
            <a:off x="3062288" y="3005138"/>
            <a:ext cx="3567112" cy="214312"/>
          </a:xfrm>
          <a:custGeom>
            <a:avLst/>
            <a:gdLst>
              <a:gd name="T0" fmla="*/ 0 w 2247"/>
              <a:gd name="T1" fmla="*/ 340219506 h 135"/>
              <a:gd name="T2" fmla="*/ 2147483647 w 2247"/>
              <a:gd name="T3" fmla="*/ 340219506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3"/>
          <p:cNvSpPr txBox="1">
            <a:spLocks noChangeArrowheads="1"/>
          </p:cNvSpPr>
          <p:nvPr/>
        </p:nvSpPr>
        <p:spPr bwMode="auto">
          <a:xfrm>
            <a:off x="1751013" y="1098551"/>
            <a:ext cx="8470900" cy="46767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55299" name="Freeform 146"/>
          <p:cNvSpPr>
            <a:spLocks/>
          </p:cNvSpPr>
          <p:nvPr/>
        </p:nvSpPr>
        <p:spPr bwMode="auto">
          <a:xfrm>
            <a:off x="2009775" y="3529013"/>
            <a:ext cx="3709988" cy="1985962"/>
          </a:xfrm>
          <a:custGeom>
            <a:avLst/>
            <a:gdLst>
              <a:gd name="T0" fmla="*/ 846772614 w 2337"/>
              <a:gd name="T1" fmla="*/ 0 h 1251"/>
              <a:gd name="T2" fmla="*/ 2147483647 w 2337"/>
              <a:gd name="T3" fmla="*/ 0 h 1251"/>
              <a:gd name="T4" fmla="*/ 2147483647 w 2337"/>
              <a:gd name="T5" fmla="*/ 1723786441 h 1251"/>
              <a:gd name="T6" fmla="*/ 2147483647 w 2337"/>
              <a:gd name="T7" fmla="*/ 1701104247 h 1251"/>
              <a:gd name="T8" fmla="*/ 2147483647 w 2337"/>
              <a:gd name="T9" fmla="*/ 1701104247 h 1251"/>
              <a:gd name="T10" fmla="*/ 2147483647 w 2337"/>
              <a:gd name="T11" fmla="*/ 1701104247 h 1251"/>
              <a:gd name="T12" fmla="*/ 2147483647 w 2337"/>
              <a:gd name="T13" fmla="*/ 1701104247 h 1251"/>
              <a:gd name="T14" fmla="*/ 2147483647 w 2337"/>
              <a:gd name="T15" fmla="*/ 1701104247 h 1251"/>
              <a:gd name="T16" fmla="*/ 2147483647 w 2337"/>
              <a:gd name="T17" fmla="*/ 1716225180 h 1251"/>
              <a:gd name="T18" fmla="*/ 2147483647 w 2337"/>
              <a:gd name="T19" fmla="*/ 1708665507 h 1251"/>
              <a:gd name="T20" fmla="*/ 2147483647 w 2337"/>
              <a:gd name="T21" fmla="*/ 1731346114 h 1251"/>
              <a:gd name="T22" fmla="*/ 2147483647 w 2337"/>
              <a:gd name="T23" fmla="*/ 1761587981 h 1251"/>
              <a:gd name="T24" fmla="*/ 2147483647 w 2337"/>
              <a:gd name="T25" fmla="*/ 1769149242 h 1251"/>
              <a:gd name="T26" fmla="*/ 2147483647 w 2337"/>
              <a:gd name="T27" fmla="*/ 1754028308 h 1251"/>
              <a:gd name="T28" fmla="*/ 2147483647 w 2337"/>
              <a:gd name="T29" fmla="*/ 1731346114 h 1251"/>
              <a:gd name="T30" fmla="*/ 2147483647 w 2337"/>
              <a:gd name="T31" fmla="*/ 1723786441 h 1251"/>
              <a:gd name="T32" fmla="*/ 2147483647 w 2337"/>
              <a:gd name="T33" fmla="*/ 1746467048 h 1251"/>
              <a:gd name="T34" fmla="*/ 2147483647 w 2337"/>
              <a:gd name="T35" fmla="*/ 1754028308 h 1251"/>
              <a:gd name="T36" fmla="*/ 2147483647 w 2337"/>
              <a:gd name="T37" fmla="*/ 1754028308 h 1251"/>
              <a:gd name="T38" fmla="*/ 2147483647 w 2337"/>
              <a:gd name="T39" fmla="*/ 1965721380 h 1251"/>
              <a:gd name="T40" fmla="*/ 2147483647 w 2337"/>
              <a:gd name="T41" fmla="*/ 2116930717 h 1251"/>
              <a:gd name="T42" fmla="*/ 2147483647 w 2337"/>
              <a:gd name="T43" fmla="*/ 2147483647 h 1251"/>
              <a:gd name="T44" fmla="*/ 2147483647 w 2337"/>
              <a:gd name="T45" fmla="*/ 2147483647 h 1251"/>
              <a:gd name="T46" fmla="*/ 2147483647 w 2337"/>
              <a:gd name="T47" fmla="*/ 2147483647 h 1251"/>
              <a:gd name="T48" fmla="*/ 2147483647 w 2337"/>
              <a:gd name="T49" fmla="*/ 2147483647 h 1251"/>
              <a:gd name="T50" fmla="*/ 2147483647 w 2337"/>
              <a:gd name="T51" fmla="*/ 2147483647 h 1251"/>
              <a:gd name="T52" fmla="*/ 234375357 w 2337"/>
              <a:gd name="T53" fmla="*/ 2147483647 h 1251"/>
              <a:gd name="T54" fmla="*/ 158769071 w 2337"/>
              <a:gd name="T55" fmla="*/ 2147483647 h 1251"/>
              <a:gd name="T56" fmla="*/ 120967516 w 2337"/>
              <a:gd name="T57" fmla="*/ 2147483647 h 1251"/>
              <a:gd name="T58" fmla="*/ 60483758 w 2337"/>
              <a:gd name="T59" fmla="*/ 2147483647 h 1251"/>
              <a:gd name="T60" fmla="*/ 37801555 w 2337"/>
              <a:gd name="T61" fmla="*/ 2147483647 h 1251"/>
              <a:gd name="T62" fmla="*/ 0 w 2337"/>
              <a:gd name="T63" fmla="*/ 2147483647 h 1251"/>
              <a:gd name="T64" fmla="*/ 0 w 2337"/>
              <a:gd name="T65" fmla="*/ 2147172584 h 1251"/>
              <a:gd name="T66" fmla="*/ 60483758 w 2337"/>
              <a:gd name="T67" fmla="*/ 1973281053 h 1251"/>
              <a:gd name="T68" fmla="*/ 173891598 w 2337"/>
              <a:gd name="T69" fmla="*/ 1784270176 h 1251"/>
              <a:gd name="T70" fmla="*/ 362902549 w 2337"/>
              <a:gd name="T71" fmla="*/ 1474290241 h 1251"/>
              <a:gd name="T72" fmla="*/ 551913499 w 2337"/>
              <a:gd name="T73" fmla="*/ 1164311894 h 1251"/>
              <a:gd name="T74" fmla="*/ 642639137 w 2337"/>
              <a:gd name="T75" fmla="*/ 997981624 h 1251"/>
              <a:gd name="T76" fmla="*/ 710684158 w 2337"/>
              <a:gd name="T77" fmla="*/ 861893221 h 1251"/>
              <a:gd name="T78" fmla="*/ 740926037 w 2337"/>
              <a:gd name="T79" fmla="*/ 703122623 h 1251"/>
              <a:gd name="T80" fmla="*/ 801409796 w 2337"/>
              <a:gd name="T81" fmla="*/ 415824883 h 1251"/>
              <a:gd name="T82" fmla="*/ 839212938 w 2337"/>
              <a:gd name="T83" fmla="*/ 241934939 h 1251"/>
              <a:gd name="T84" fmla="*/ 846772614 w 2337"/>
              <a:gd name="T85" fmla="*/ 0 h 125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37"/>
              <a:gd name="T130" fmla="*/ 0 h 1251"/>
              <a:gd name="T131" fmla="*/ 2337 w 2337"/>
              <a:gd name="T132" fmla="*/ 1251 h 125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37" h="1251">
                <a:moveTo>
                  <a:pt x="336" y="0"/>
                </a:moveTo>
                <a:lnTo>
                  <a:pt x="2337" y="0"/>
                </a:lnTo>
                <a:lnTo>
                  <a:pt x="2337" y="684"/>
                </a:lnTo>
                <a:lnTo>
                  <a:pt x="2283" y="675"/>
                </a:lnTo>
                <a:lnTo>
                  <a:pt x="2247" y="675"/>
                </a:lnTo>
                <a:lnTo>
                  <a:pt x="2199" y="675"/>
                </a:lnTo>
                <a:lnTo>
                  <a:pt x="2127" y="675"/>
                </a:lnTo>
                <a:lnTo>
                  <a:pt x="2073" y="675"/>
                </a:lnTo>
                <a:lnTo>
                  <a:pt x="2013" y="681"/>
                </a:lnTo>
                <a:lnTo>
                  <a:pt x="1971" y="678"/>
                </a:lnTo>
                <a:lnTo>
                  <a:pt x="1806" y="687"/>
                </a:lnTo>
                <a:lnTo>
                  <a:pt x="1776" y="699"/>
                </a:lnTo>
                <a:lnTo>
                  <a:pt x="1734" y="702"/>
                </a:lnTo>
                <a:lnTo>
                  <a:pt x="1698" y="696"/>
                </a:lnTo>
                <a:lnTo>
                  <a:pt x="1629" y="687"/>
                </a:lnTo>
                <a:lnTo>
                  <a:pt x="1590" y="684"/>
                </a:lnTo>
                <a:lnTo>
                  <a:pt x="1416" y="693"/>
                </a:lnTo>
                <a:lnTo>
                  <a:pt x="1167" y="696"/>
                </a:lnTo>
                <a:lnTo>
                  <a:pt x="1083" y="696"/>
                </a:lnTo>
                <a:lnTo>
                  <a:pt x="1089" y="780"/>
                </a:lnTo>
                <a:lnTo>
                  <a:pt x="1104" y="840"/>
                </a:lnTo>
                <a:lnTo>
                  <a:pt x="1095" y="906"/>
                </a:lnTo>
                <a:lnTo>
                  <a:pt x="1095" y="945"/>
                </a:lnTo>
                <a:lnTo>
                  <a:pt x="1077" y="1017"/>
                </a:lnTo>
                <a:lnTo>
                  <a:pt x="1089" y="1134"/>
                </a:lnTo>
                <a:lnTo>
                  <a:pt x="1095" y="1251"/>
                </a:lnTo>
                <a:lnTo>
                  <a:pt x="93" y="1251"/>
                </a:lnTo>
                <a:lnTo>
                  <a:pt x="63" y="1209"/>
                </a:lnTo>
                <a:lnTo>
                  <a:pt x="48" y="1161"/>
                </a:lnTo>
                <a:lnTo>
                  <a:pt x="24" y="1101"/>
                </a:lnTo>
                <a:lnTo>
                  <a:pt x="15" y="1035"/>
                </a:lnTo>
                <a:lnTo>
                  <a:pt x="0" y="927"/>
                </a:lnTo>
                <a:lnTo>
                  <a:pt x="0" y="852"/>
                </a:lnTo>
                <a:lnTo>
                  <a:pt x="24" y="783"/>
                </a:lnTo>
                <a:lnTo>
                  <a:pt x="69" y="708"/>
                </a:lnTo>
                <a:lnTo>
                  <a:pt x="144" y="585"/>
                </a:lnTo>
                <a:lnTo>
                  <a:pt x="219" y="462"/>
                </a:lnTo>
                <a:lnTo>
                  <a:pt x="255" y="396"/>
                </a:lnTo>
                <a:lnTo>
                  <a:pt x="282" y="342"/>
                </a:lnTo>
                <a:lnTo>
                  <a:pt x="294" y="279"/>
                </a:lnTo>
                <a:lnTo>
                  <a:pt x="318" y="165"/>
                </a:lnTo>
                <a:lnTo>
                  <a:pt x="333" y="96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0" name="Freeform 118"/>
          <p:cNvSpPr>
            <a:spLocks/>
          </p:cNvSpPr>
          <p:nvPr/>
        </p:nvSpPr>
        <p:spPr bwMode="auto">
          <a:xfrm>
            <a:off x="2940050" y="2314575"/>
            <a:ext cx="2127250" cy="704850"/>
          </a:xfrm>
          <a:custGeom>
            <a:avLst/>
            <a:gdLst>
              <a:gd name="T0" fmla="*/ 2147483647 w 1340"/>
              <a:gd name="T1" fmla="*/ 1118949375 h 444"/>
              <a:gd name="T2" fmla="*/ 0 w 1340"/>
              <a:gd name="T3" fmla="*/ 1118949375 h 444"/>
              <a:gd name="T4" fmla="*/ 0 w 1340"/>
              <a:gd name="T5" fmla="*/ 60483750 h 444"/>
              <a:gd name="T6" fmla="*/ 70564375 w 1340"/>
              <a:gd name="T7" fmla="*/ 40322500 h 444"/>
              <a:gd name="T8" fmla="*/ 171370625 w 1340"/>
              <a:gd name="T9" fmla="*/ 30241875 h 444"/>
              <a:gd name="T10" fmla="*/ 231854375 w 1340"/>
              <a:gd name="T11" fmla="*/ 20161250 h 444"/>
              <a:gd name="T12" fmla="*/ 302418750 w 1340"/>
              <a:gd name="T13" fmla="*/ 0 h 444"/>
              <a:gd name="T14" fmla="*/ 514111875 w 1340"/>
              <a:gd name="T15" fmla="*/ 10080625 h 444"/>
              <a:gd name="T16" fmla="*/ 675401875 w 1340"/>
              <a:gd name="T17" fmla="*/ 30241875 h 444"/>
              <a:gd name="T18" fmla="*/ 917336875 w 1340"/>
              <a:gd name="T19" fmla="*/ 30241875 h 444"/>
              <a:gd name="T20" fmla="*/ 1098788125 w 1340"/>
              <a:gd name="T21" fmla="*/ 40322500 h 444"/>
              <a:gd name="T22" fmla="*/ 1522174375 w 1340"/>
              <a:gd name="T23" fmla="*/ 10080625 h 444"/>
              <a:gd name="T24" fmla="*/ 1612900000 w 1340"/>
              <a:gd name="T25" fmla="*/ 0 h 444"/>
              <a:gd name="T26" fmla="*/ 1703625625 w 1340"/>
              <a:gd name="T27" fmla="*/ 40322500 h 444"/>
              <a:gd name="T28" fmla="*/ 1814512500 w 1340"/>
              <a:gd name="T29" fmla="*/ 40322500 h 444"/>
              <a:gd name="T30" fmla="*/ 2016125000 w 1340"/>
              <a:gd name="T31" fmla="*/ 50403125 h 444"/>
              <a:gd name="T32" fmla="*/ 2147483647 w 1340"/>
              <a:gd name="T33" fmla="*/ 50403125 h 444"/>
              <a:gd name="T34" fmla="*/ 2147483647 w 1340"/>
              <a:gd name="T35" fmla="*/ 70564375 h 444"/>
              <a:gd name="T36" fmla="*/ 2147483647 w 1340"/>
              <a:gd name="T37" fmla="*/ 50403125 h 444"/>
              <a:gd name="T38" fmla="*/ 2147483647 w 1340"/>
              <a:gd name="T39" fmla="*/ 110886875 h 444"/>
              <a:gd name="T40" fmla="*/ 2147483647 w 1340"/>
              <a:gd name="T41" fmla="*/ 90725625 h 444"/>
              <a:gd name="T42" fmla="*/ 2147483647 w 1340"/>
              <a:gd name="T43" fmla="*/ 90725625 h 444"/>
              <a:gd name="T44" fmla="*/ 2147483647 w 1340"/>
              <a:gd name="T45" fmla="*/ 100806250 h 444"/>
              <a:gd name="T46" fmla="*/ 2147483647 w 1340"/>
              <a:gd name="T47" fmla="*/ 312499375 h 444"/>
              <a:gd name="T48" fmla="*/ 2147483647 w 1340"/>
              <a:gd name="T49" fmla="*/ 453628125 h 444"/>
              <a:gd name="T50" fmla="*/ 2147483647 w 1340"/>
              <a:gd name="T51" fmla="*/ 665321250 h 444"/>
              <a:gd name="T52" fmla="*/ 2147483647 w 1340"/>
              <a:gd name="T53" fmla="*/ 725805000 h 444"/>
              <a:gd name="T54" fmla="*/ 2147483647 w 1340"/>
              <a:gd name="T55" fmla="*/ 836691875 h 444"/>
              <a:gd name="T56" fmla="*/ 2147483647 w 1340"/>
              <a:gd name="T57" fmla="*/ 897175625 h 444"/>
              <a:gd name="T58" fmla="*/ 2147483647 w 1340"/>
              <a:gd name="T59" fmla="*/ 987901250 h 444"/>
              <a:gd name="T60" fmla="*/ 2147483647 w 1340"/>
              <a:gd name="T61" fmla="*/ 1078626875 h 444"/>
              <a:gd name="T62" fmla="*/ 2147483647 w 1340"/>
              <a:gd name="T63" fmla="*/ 1118949375 h 44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40"/>
              <a:gd name="T97" fmla="*/ 0 h 444"/>
              <a:gd name="T98" fmla="*/ 1340 w 1340"/>
              <a:gd name="T99" fmla="*/ 444 h 44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40" h="444">
                <a:moveTo>
                  <a:pt x="1308" y="444"/>
                </a:moveTo>
                <a:lnTo>
                  <a:pt x="0" y="444"/>
                </a:lnTo>
                <a:lnTo>
                  <a:pt x="0" y="24"/>
                </a:lnTo>
                <a:lnTo>
                  <a:pt x="28" y="16"/>
                </a:lnTo>
                <a:lnTo>
                  <a:pt x="68" y="12"/>
                </a:lnTo>
                <a:lnTo>
                  <a:pt x="92" y="8"/>
                </a:lnTo>
                <a:lnTo>
                  <a:pt x="120" y="0"/>
                </a:lnTo>
                <a:lnTo>
                  <a:pt x="204" y="4"/>
                </a:lnTo>
                <a:lnTo>
                  <a:pt x="268" y="12"/>
                </a:lnTo>
                <a:lnTo>
                  <a:pt x="364" y="12"/>
                </a:lnTo>
                <a:lnTo>
                  <a:pt x="436" y="16"/>
                </a:lnTo>
                <a:lnTo>
                  <a:pt x="604" y="4"/>
                </a:lnTo>
                <a:lnTo>
                  <a:pt x="640" y="0"/>
                </a:lnTo>
                <a:lnTo>
                  <a:pt x="676" y="16"/>
                </a:lnTo>
                <a:lnTo>
                  <a:pt x="720" y="16"/>
                </a:lnTo>
                <a:lnTo>
                  <a:pt x="800" y="20"/>
                </a:lnTo>
                <a:lnTo>
                  <a:pt x="856" y="20"/>
                </a:lnTo>
                <a:lnTo>
                  <a:pt x="1004" y="28"/>
                </a:lnTo>
                <a:lnTo>
                  <a:pt x="1040" y="20"/>
                </a:lnTo>
                <a:lnTo>
                  <a:pt x="1084" y="44"/>
                </a:lnTo>
                <a:lnTo>
                  <a:pt x="1144" y="36"/>
                </a:lnTo>
                <a:lnTo>
                  <a:pt x="1240" y="36"/>
                </a:lnTo>
                <a:lnTo>
                  <a:pt x="1316" y="40"/>
                </a:lnTo>
                <a:lnTo>
                  <a:pt x="1328" y="124"/>
                </a:lnTo>
                <a:lnTo>
                  <a:pt x="1324" y="180"/>
                </a:lnTo>
                <a:lnTo>
                  <a:pt x="1320" y="264"/>
                </a:lnTo>
                <a:lnTo>
                  <a:pt x="1316" y="288"/>
                </a:lnTo>
                <a:lnTo>
                  <a:pt x="1328" y="332"/>
                </a:lnTo>
                <a:lnTo>
                  <a:pt x="1340" y="356"/>
                </a:lnTo>
                <a:lnTo>
                  <a:pt x="1340" y="392"/>
                </a:lnTo>
                <a:lnTo>
                  <a:pt x="1332" y="428"/>
                </a:lnTo>
                <a:lnTo>
                  <a:pt x="1308" y="44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1" name="Oval 114"/>
          <p:cNvSpPr>
            <a:spLocks noChangeArrowheads="1"/>
          </p:cNvSpPr>
          <p:nvPr/>
        </p:nvSpPr>
        <p:spPr bwMode="auto">
          <a:xfrm>
            <a:off x="4911725" y="2232025"/>
            <a:ext cx="247650" cy="2476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5302" name="Freeform 107"/>
          <p:cNvSpPr>
            <a:spLocks/>
          </p:cNvSpPr>
          <p:nvPr/>
        </p:nvSpPr>
        <p:spPr bwMode="auto">
          <a:xfrm>
            <a:off x="4733925" y="1612900"/>
            <a:ext cx="4997450" cy="1403350"/>
          </a:xfrm>
          <a:custGeom>
            <a:avLst/>
            <a:gdLst>
              <a:gd name="T0" fmla="*/ 0 w 3148"/>
              <a:gd name="T1" fmla="*/ 1159271875 h 884"/>
              <a:gd name="T2" fmla="*/ 0 w 3148"/>
              <a:gd name="T3" fmla="*/ 0 h 884"/>
              <a:gd name="T4" fmla="*/ 2147483647 w 3148"/>
              <a:gd name="T5" fmla="*/ 0 h 884"/>
              <a:gd name="T6" fmla="*/ 2147483647 w 3148"/>
              <a:gd name="T7" fmla="*/ 292338125 h 884"/>
              <a:gd name="T8" fmla="*/ 2147483647 w 3148"/>
              <a:gd name="T9" fmla="*/ 423386250 h 884"/>
              <a:gd name="T10" fmla="*/ 2147483647 w 3148"/>
              <a:gd name="T11" fmla="*/ 544353750 h 884"/>
              <a:gd name="T12" fmla="*/ 2147483647 w 3148"/>
              <a:gd name="T13" fmla="*/ 735885625 h 884"/>
              <a:gd name="T14" fmla="*/ 2147483647 w 3148"/>
              <a:gd name="T15" fmla="*/ 907256250 h 884"/>
              <a:gd name="T16" fmla="*/ 2147483647 w 3148"/>
              <a:gd name="T17" fmla="*/ 1068546250 h 884"/>
              <a:gd name="T18" fmla="*/ 2147483647 w 3148"/>
              <a:gd name="T19" fmla="*/ 1219755625 h 884"/>
              <a:gd name="T20" fmla="*/ 2147483647 w 3148"/>
              <a:gd name="T21" fmla="*/ 1330642500 h 884"/>
              <a:gd name="T22" fmla="*/ 2147483647 w 3148"/>
              <a:gd name="T23" fmla="*/ 1522174375 h 884"/>
              <a:gd name="T24" fmla="*/ 2147483647 w 3148"/>
              <a:gd name="T25" fmla="*/ 1683464375 h 884"/>
              <a:gd name="T26" fmla="*/ 2147483647 w 3148"/>
              <a:gd name="T27" fmla="*/ 1834673750 h 884"/>
              <a:gd name="T28" fmla="*/ 2147483647 w 3148"/>
              <a:gd name="T29" fmla="*/ 2066528125 h 884"/>
              <a:gd name="T30" fmla="*/ 2147483647 w 3148"/>
              <a:gd name="T31" fmla="*/ 2147483647 h 884"/>
              <a:gd name="T32" fmla="*/ 2147483647 w 3148"/>
              <a:gd name="T33" fmla="*/ 2147483647 h 884"/>
              <a:gd name="T34" fmla="*/ 2147483647 w 3148"/>
              <a:gd name="T35" fmla="*/ 1421368125 h 884"/>
              <a:gd name="T36" fmla="*/ 2147483647 w 3148"/>
              <a:gd name="T37" fmla="*/ 1260078125 h 884"/>
              <a:gd name="T38" fmla="*/ 2147483647 w 3148"/>
              <a:gd name="T39" fmla="*/ 1239916875 h 884"/>
              <a:gd name="T40" fmla="*/ 2147483647 w 3148"/>
              <a:gd name="T41" fmla="*/ 1209675000 h 884"/>
              <a:gd name="T42" fmla="*/ 2147483647 w 3148"/>
              <a:gd name="T43" fmla="*/ 1199594375 h 884"/>
              <a:gd name="T44" fmla="*/ 2147483647 w 3148"/>
              <a:gd name="T45" fmla="*/ 1249997500 h 884"/>
              <a:gd name="T46" fmla="*/ 2147483647 w 3148"/>
              <a:gd name="T47" fmla="*/ 1239916875 h 884"/>
              <a:gd name="T48" fmla="*/ 2147483647 w 3148"/>
              <a:gd name="T49" fmla="*/ 1189513750 h 884"/>
              <a:gd name="T50" fmla="*/ 2147483647 w 3148"/>
              <a:gd name="T51" fmla="*/ 1189513750 h 884"/>
              <a:gd name="T52" fmla="*/ 2127011875 w 3148"/>
              <a:gd name="T53" fmla="*/ 1189513750 h 884"/>
              <a:gd name="T54" fmla="*/ 1874996250 w 3148"/>
              <a:gd name="T55" fmla="*/ 1159271875 h 884"/>
              <a:gd name="T56" fmla="*/ 1683464375 w 3148"/>
              <a:gd name="T57" fmla="*/ 1149191250 h 884"/>
              <a:gd name="T58" fmla="*/ 1582658125 w 3148"/>
              <a:gd name="T59" fmla="*/ 1129030000 h 884"/>
              <a:gd name="T60" fmla="*/ 1502013125 w 3148"/>
              <a:gd name="T61" fmla="*/ 1149191250 h 884"/>
              <a:gd name="T62" fmla="*/ 1088707500 w 3148"/>
              <a:gd name="T63" fmla="*/ 1149191250 h 884"/>
              <a:gd name="T64" fmla="*/ 645160000 w 3148"/>
              <a:gd name="T65" fmla="*/ 1118949375 h 884"/>
              <a:gd name="T66" fmla="*/ 413305625 w 3148"/>
              <a:gd name="T67" fmla="*/ 1088707500 h 884"/>
              <a:gd name="T68" fmla="*/ 322580000 w 3148"/>
              <a:gd name="T69" fmla="*/ 1088707500 h 884"/>
              <a:gd name="T70" fmla="*/ 201612500 w 3148"/>
              <a:gd name="T71" fmla="*/ 1118949375 h 884"/>
              <a:gd name="T72" fmla="*/ 0 w 3148"/>
              <a:gd name="T73" fmla="*/ 1159271875 h 88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148"/>
              <a:gd name="T112" fmla="*/ 0 h 884"/>
              <a:gd name="T113" fmla="*/ 3148 w 3148"/>
              <a:gd name="T114" fmla="*/ 884 h 88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148" h="884">
                <a:moveTo>
                  <a:pt x="0" y="460"/>
                </a:moveTo>
                <a:lnTo>
                  <a:pt x="0" y="0"/>
                </a:lnTo>
                <a:lnTo>
                  <a:pt x="2532" y="0"/>
                </a:lnTo>
                <a:lnTo>
                  <a:pt x="2532" y="116"/>
                </a:lnTo>
                <a:lnTo>
                  <a:pt x="2584" y="168"/>
                </a:lnTo>
                <a:lnTo>
                  <a:pt x="2628" y="216"/>
                </a:lnTo>
                <a:lnTo>
                  <a:pt x="2744" y="292"/>
                </a:lnTo>
                <a:lnTo>
                  <a:pt x="2840" y="360"/>
                </a:lnTo>
                <a:lnTo>
                  <a:pt x="2936" y="424"/>
                </a:lnTo>
                <a:lnTo>
                  <a:pt x="3028" y="484"/>
                </a:lnTo>
                <a:lnTo>
                  <a:pt x="3096" y="528"/>
                </a:lnTo>
                <a:lnTo>
                  <a:pt x="3136" y="604"/>
                </a:lnTo>
                <a:lnTo>
                  <a:pt x="3148" y="668"/>
                </a:lnTo>
                <a:lnTo>
                  <a:pt x="3112" y="728"/>
                </a:lnTo>
                <a:lnTo>
                  <a:pt x="3012" y="820"/>
                </a:lnTo>
                <a:lnTo>
                  <a:pt x="2956" y="884"/>
                </a:lnTo>
                <a:lnTo>
                  <a:pt x="1340" y="884"/>
                </a:lnTo>
                <a:lnTo>
                  <a:pt x="1340" y="564"/>
                </a:lnTo>
                <a:lnTo>
                  <a:pt x="1340" y="500"/>
                </a:lnTo>
                <a:lnTo>
                  <a:pt x="1240" y="492"/>
                </a:lnTo>
                <a:lnTo>
                  <a:pt x="1196" y="480"/>
                </a:lnTo>
                <a:lnTo>
                  <a:pt x="1144" y="476"/>
                </a:lnTo>
                <a:lnTo>
                  <a:pt x="1116" y="496"/>
                </a:lnTo>
                <a:lnTo>
                  <a:pt x="1084" y="492"/>
                </a:lnTo>
                <a:lnTo>
                  <a:pt x="1060" y="472"/>
                </a:lnTo>
                <a:lnTo>
                  <a:pt x="1016" y="472"/>
                </a:lnTo>
                <a:lnTo>
                  <a:pt x="844" y="472"/>
                </a:lnTo>
                <a:lnTo>
                  <a:pt x="744" y="460"/>
                </a:lnTo>
                <a:lnTo>
                  <a:pt x="668" y="456"/>
                </a:lnTo>
                <a:lnTo>
                  <a:pt x="628" y="448"/>
                </a:lnTo>
                <a:lnTo>
                  <a:pt x="596" y="456"/>
                </a:lnTo>
                <a:lnTo>
                  <a:pt x="432" y="456"/>
                </a:lnTo>
                <a:lnTo>
                  <a:pt x="256" y="444"/>
                </a:lnTo>
                <a:lnTo>
                  <a:pt x="164" y="432"/>
                </a:lnTo>
                <a:lnTo>
                  <a:pt x="128" y="432"/>
                </a:lnTo>
                <a:lnTo>
                  <a:pt x="80" y="444"/>
                </a:lnTo>
                <a:lnTo>
                  <a:pt x="0" y="46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3" name="TextBox 57"/>
          <p:cNvSpPr txBox="1">
            <a:spLocks noChangeArrowheads="1"/>
          </p:cNvSpPr>
          <p:nvPr/>
        </p:nvSpPr>
        <p:spPr bwMode="auto">
          <a:xfrm>
            <a:off x="6775450" y="3028951"/>
            <a:ext cx="389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Block Failure from Angle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9048750" y="2271713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06" name="TextBox 34"/>
          <p:cNvSpPr txBox="1">
            <a:spLocks noChangeArrowheads="1"/>
          </p:cNvSpPr>
          <p:nvPr/>
        </p:nvSpPr>
        <p:spPr bwMode="auto">
          <a:xfrm>
            <a:off x="9237663" y="176212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54813" y="189803"/>
            <a:ext cx="3467100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Angle Bolted to Plate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1997076" y="1241425"/>
            <a:ext cx="538163" cy="200660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>
            <a:off x="4706938" y="4049714"/>
            <a:ext cx="4032250" cy="1587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10" name="TextBox 57"/>
          <p:cNvSpPr txBox="1">
            <a:spLocks noChangeArrowheads="1"/>
          </p:cNvSpPr>
          <p:nvPr/>
        </p:nvSpPr>
        <p:spPr bwMode="auto">
          <a:xfrm>
            <a:off x="6775450" y="3346450"/>
            <a:ext cx="3892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Block Failure From Plate</a:t>
            </a:r>
          </a:p>
        </p:txBody>
      </p:sp>
      <p:cxnSp>
        <p:nvCxnSpPr>
          <p:cNvPr id="111" name="Straight Arrow Connector 110"/>
          <p:cNvCxnSpPr/>
          <p:nvPr/>
        </p:nvCxnSpPr>
        <p:spPr>
          <a:xfrm flipV="1">
            <a:off x="9212263" y="463708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12" name="TextBox 111"/>
          <p:cNvSpPr txBox="1">
            <a:spLocks noChangeArrowheads="1"/>
          </p:cNvSpPr>
          <p:nvPr/>
        </p:nvSpPr>
        <p:spPr bwMode="auto">
          <a:xfrm>
            <a:off x="9402763" y="4127500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89539" y="4732339"/>
            <a:ext cx="1938337" cy="80962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" name="Flowchart: Document 99"/>
          <p:cNvSpPr>
            <a:spLocks noChangeArrowheads="1"/>
          </p:cNvSpPr>
          <p:nvPr/>
        </p:nvSpPr>
        <p:spPr bwMode="auto">
          <a:xfrm rot="-5400000">
            <a:off x="6526213" y="2124075"/>
            <a:ext cx="1408112" cy="4999038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97" name="Straight Connector 96"/>
          <p:cNvCxnSpPr/>
          <p:nvPr/>
        </p:nvCxnSpPr>
        <p:spPr>
          <a:xfrm>
            <a:off x="2924176" y="3970339"/>
            <a:ext cx="4081463" cy="1587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lowchart: Document 97"/>
          <p:cNvSpPr>
            <a:spLocks noChangeArrowheads="1"/>
          </p:cNvSpPr>
          <p:nvPr/>
        </p:nvSpPr>
        <p:spPr bwMode="auto">
          <a:xfrm rot="-5400000">
            <a:off x="4716463" y="2012950"/>
            <a:ext cx="1409700" cy="4997450"/>
          </a:xfrm>
          <a:prstGeom prst="flowChartDocument">
            <a:avLst/>
          </a:prstGeom>
          <a:noFill/>
          <a:ln w="127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99" name="Straight Connector 98"/>
          <p:cNvCxnSpPr/>
          <p:nvPr/>
        </p:nvCxnSpPr>
        <p:spPr>
          <a:xfrm>
            <a:off x="2955926" y="1778000"/>
            <a:ext cx="4081463" cy="1588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lowchart: Document 113"/>
          <p:cNvSpPr>
            <a:spLocks noChangeArrowheads="1"/>
          </p:cNvSpPr>
          <p:nvPr/>
        </p:nvSpPr>
        <p:spPr bwMode="auto">
          <a:xfrm rot="-5400000">
            <a:off x="4747419" y="-208756"/>
            <a:ext cx="1409700" cy="4999038"/>
          </a:xfrm>
          <a:prstGeom prst="flowChartDocument">
            <a:avLst/>
          </a:prstGeom>
          <a:noFill/>
          <a:ln w="127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6083300" y="2251075"/>
            <a:ext cx="255588" cy="2413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Slide Number Placeholder 6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A4D7949-86DD-45D7-A167-F7C7731C8C66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83" name="Footer Placeholder 8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55322" name="Oval 81"/>
          <p:cNvSpPr>
            <a:spLocks noChangeArrowheads="1"/>
          </p:cNvSpPr>
          <p:nvPr/>
        </p:nvSpPr>
        <p:spPr bwMode="auto">
          <a:xfrm>
            <a:off x="6734175" y="2257425"/>
            <a:ext cx="247650" cy="2476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5323" name="Oval 82"/>
          <p:cNvSpPr>
            <a:spLocks noChangeArrowheads="1"/>
          </p:cNvSpPr>
          <p:nvPr/>
        </p:nvSpPr>
        <p:spPr bwMode="auto">
          <a:xfrm>
            <a:off x="5419725" y="2238375"/>
            <a:ext cx="247650" cy="2476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5324" name="Oval 83"/>
          <p:cNvSpPr>
            <a:spLocks noChangeArrowheads="1"/>
          </p:cNvSpPr>
          <p:nvPr/>
        </p:nvSpPr>
        <p:spPr bwMode="auto">
          <a:xfrm>
            <a:off x="6086475" y="2228850"/>
            <a:ext cx="247650" cy="2476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5325" name="Line 91"/>
          <p:cNvSpPr>
            <a:spLocks noChangeShapeType="1"/>
          </p:cNvSpPr>
          <p:nvPr/>
        </p:nvSpPr>
        <p:spPr bwMode="auto">
          <a:xfrm>
            <a:off x="4733926" y="1800225"/>
            <a:ext cx="4029075" cy="158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6" name="Freeform 100"/>
          <p:cNvSpPr>
            <a:spLocks/>
          </p:cNvSpPr>
          <p:nvPr/>
        </p:nvSpPr>
        <p:spPr bwMode="auto">
          <a:xfrm>
            <a:off x="4730751" y="1609726"/>
            <a:ext cx="4022725" cy="758825"/>
          </a:xfrm>
          <a:custGeom>
            <a:avLst/>
            <a:gdLst>
              <a:gd name="T0" fmla="*/ 0 w 2532"/>
              <a:gd name="T1" fmla="*/ 1262753028 h 456"/>
              <a:gd name="T2" fmla="*/ 0 w 2532"/>
              <a:gd name="T3" fmla="*/ 0 h 456"/>
              <a:gd name="T4" fmla="*/ 2147483647 w 2532"/>
              <a:gd name="T5" fmla="*/ 0 h 456"/>
              <a:gd name="T6" fmla="*/ 2147483647 w 2532"/>
              <a:gd name="T7" fmla="*/ 315687841 h 456"/>
              <a:gd name="T8" fmla="*/ 0 60000 65536"/>
              <a:gd name="T9" fmla="*/ 0 60000 65536"/>
              <a:gd name="T10" fmla="*/ 0 60000 65536"/>
              <a:gd name="T11" fmla="*/ 0 60000 65536"/>
              <a:gd name="T12" fmla="*/ 0 w 2532"/>
              <a:gd name="T13" fmla="*/ 0 h 456"/>
              <a:gd name="T14" fmla="*/ 2532 w 2532"/>
              <a:gd name="T15" fmla="*/ 456 h 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32" h="456">
                <a:moveTo>
                  <a:pt x="0" y="456"/>
                </a:moveTo>
                <a:lnTo>
                  <a:pt x="0" y="0"/>
                </a:lnTo>
                <a:lnTo>
                  <a:pt x="2532" y="0"/>
                </a:lnTo>
                <a:lnTo>
                  <a:pt x="2532" y="11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7" name="Freeform 102"/>
          <p:cNvSpPr>
            <a:spLocks/>
          </p:cNvSpPr>
          <p:nvPr/>
        </p:nvSpPr>
        <p:spPr bwMode="auto">
          <a:xfrm>
            <a:off x="8753475" y="1795463"/>
            <a:ext cx="971550" cy="1219200"/>
          </a:xfrm>
          <a:custGeom>
            <a:avLst/>
            <a:gdLst>
              <a:gd name="T0" fmla="*/ 0 w 612"/>
              <a:gd name="T1" fmla="*/ 0 h 768"/>
              <a:gd name="T2" fmla="*/ 151209375 w 612"/>
              <a:gd name="T3" fmla="*/ 181451250 h 768"/>
              <a:gd name="T4" fmla="*/ 234373738 w 612"/>
              <a:gd name="T5" fmla="*/ 257055938 h 768"/>
              <a:gd name="T6" fmla="*/ 476308738 w 612"/>
              <a:gd name="T7" fmla="*/ 430947513 h 768"/>
              <a:gd name="T8" fmla="*/ 816530625 w 612"/>
              <a:gd name="T9" fmla="*/ 650200313 h 768"/>
              <a:gd name="T10" fmla="*/ 1186992800 w 612"/>
              <a:gd name="T11" fmla="*/ 892135313 h 768"/>
              <a:gd name="T12" fmla="*/ 1323082825 w 612"/>
              <a:gd name="T13" fmla="*/ 975299675 h 768"/>
              <a:gd name="T14" fmla="*/ 1421368125 w 612"/>
              <a:gd name="T15" fmla="*/ 1096267175 h 768"/>
              <a:gd name="T16" fmla="*/ 1512093750 w 612"/>
              <a:gd name="T17" fmla="*/ 1209675000 h 768"/>
              <a:gd name="T18" fmla="*/ 1534775950 w 612"/>
              <a:gd name="T19" fmla="*/ 1300400625 h 768"/>
              <a:gd name="T20" fmla="*/ 1527214688 w 612"/>
              <a:gd name="T21" fmla="*/ 1428929388 h 768"/>
              <a:gd name="T22" fmla="*/ 1436489063 w 612"/>
              <a:gd name="T23" fmla="*/ 1549896888 h 768"/>
              <a:gd name="T24" fmla="*/ 1050904363 w 612"/>
              <a:gd name="T25" fmla="*/ 1935480000 h 76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12"/>
              <a:gd name="T40" fmla="*/ 0 h 768"/>
              <a:gd name="T41" fmla="*/ 612 w 612"/>
              <a:gd name="T42" fmla="*/ 768 h 76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12" h="768">
                <a:moveTo>
                  <a:pt x="0" y="0"/>
                </a:moveTo>
                <a:cubicBezTo>
                  <a:pt x="22" y="27"/>
                  <a:pt x="45" y="55"/>
                  <a:pt x="60" y="72"/>
                </a:cubicBezTo>
                <a:cubicBezTo>
                  <a:pt x="75" y="89"/>
                  <a:pt x="71" y="85"/>
                  <a:pt x="93" y="102"/>
                </a:cubicBezTo>
                <a:cubicBezTo>
                  <a:pt x="115" y="119"/>
                  <a:pt x="151" y="145"/>
                  <a:pt x="189" y="171"/>
                </a:cubicBezTo>
                <a:cubicBezTo>
                  <a:pt x="227" y="197"/>
                  <a:pt x="277" y="228"/>
                  <a:pt x="324" y="258"/>
                </a:cubicBezTo>
                <a:cubicBezTo>
                  <a:pt x="371" y="288"/>
                  <a:pt x="437" y="333"/>
                  <a:pt x="471" y="354"/>
                </a:cubicBezTo>
                <a:cubicBezTo>
                  <a:pt x="505" y="375"/>
                  <a:pt x="509" y="373"/>
                  <a:pt x="525" y="387"/>
                </a:cubicBezTo>
                <a:cubicBezTo>
                  <a:pt x="541" y="401"/>
                  <a:pt x="551" y="419"/>
                  <a:pt x="564" y="435"/>
                </a:cubicBezTo>
                <a:cubicBezTo>
                  <a:pt x="577" y="451"/>
                  <a:pt x="593" y="467"/>
                  <a:pt x="600" y="480"/>
                </a:cubicBezTo>
                <a:cubicBezTo>
                  <a:pt x="607" y="493"/>
                  <a:pt x="608" y="502"/>
                  <a:pt x="609" y="516"/>
                </a:cubicBezTo>
                <a:cubicBezTo>
                  <a:pt x="610" y="530"/>
                  <a:pt x="612" y="551"/>
                  <a:pt x="606" y="567"/>
                </a:cubicBezTo>
                <a:cubicBezTo>
                  <a:pt x="600" y="583"/>
                  <a:pt x="602" y="581"/>
                  <a:pt x="570" y="615"/>
                </a:cubicBezTo>
                <a:cubicBezTo>
                  <a:pt x="538" y="649"/>
                  <a:pt x="477" y="708"/>
                  <a:pt x="417" y="768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8" name="Freeform 104"/>
          <p:cNvSpPr>
            <a:spLocks/>
          </p:cNvSpPr>
          <p:nvPr/>
        </p:nvSpPr>
        <p:spPr bwMode="auto">
          <a:xfrm>
            <a:off x="6330950" y="2362200"/>
            <a:ext cx="393700" cy="46038"/>
          </a:xfrm>
          <a:custGeom>
            <a:avLst/>
            <a:gdLst>
              <a:gd name="T0" fmla="*/ 656778347 w 236"/>
              <a:gd name="T1" fmla="*/ 129764680 h 14"/>
              <a:gd name="T2" fmla="*/ 272730670 w 236"/>
              <a:gd name="T3" fmla="*/ 151392675 h 14"/>
              <a:gd name="T4" fmla="*/ 128015892 w 236"/>
              <a:gd name="T5" fmla="*/ 0 h 14"/>
              <a:gd name="T6" fmla="*/ 0 w 236"/>
              <a:gd name="T7" fmla="*/ 21627995 h 14"/>
              <a:gd name="T8" fmla="*/ 0 60000 65536"/>
              <a:gd name="T9" fmla="*/ 0 60000 65536"/>
              <a:gd name="T10" fmla="*/ 0 60000 65536"/>
              <a:gd name="T11" fmla="*/ 0 60000 65536"/>
              <a:gd name="T12" fmla="*/ 0 w 236"/>
              <a:gd name="T13" fmla="*/ 0 h 14"/>
              <a:gd name="T14" fmla="*/ 236 w 236"/>
              <a:gd name="T15" fmla="*/ 14 h 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6" h="14">
                <a:moveTo>
                  <a:pt x="236" y="12"/>
                </a:moveTo>
                <a:cubicBezTo>
                  <a:pt x="191" y="9"/>
                  <a:pt x="140" y="0"/>
                  <a:pt x="98" y="14"/>
                </a:cubicBezTo>
                <a:cubicBezTo>
                  <a:pt x="79" y="12"/>
                  <a:pt x="64" y="3"/>
                  <a:pt x="46" y="0"/>
                </a:cubicBezTo>
                <a:cubicBezTo>
                  <a:pt x="3" y="2"/>
                  <a:pt x="18" y="2"/>
                  <a:pt x="0" y="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9" name="Freeform 105"/>
          <p:cNvSpPr>
            <a:spLocks/>
          </p:cNvSpPr>
          <p:nvPr/>
        </p:nvSpPr>
        <p:spPr bwMode="auto">
          <a:xfrm>
            <a:off x="5673725" y="2330450"/>
            <a:ext cx="406400" cy="31750"/>
          </a:xfrm>
          <a:custGeom>
            <a:avLst/>
            <a:gdLst>
              <a:gd name="T0" fmla="*/ 645160000 w 256"/>
              <a:gd name="T1" fmla="*/ 50403125 h 20"/>
              <a:gd name="T2" fmla="*/ 226814063 w 256"/>
              <a:gd name="T3" fmla="*/ 30241875 h 20"/>
              <a:gd name="T4" fmla="*/ 85685313 w 256"/>
              <a:gd name="T5" fmla="*/ 0 h 20"/>
              <a:gd name="T6" fmla="*/ 0 w 256"/>
              <a:gd name="T7" fmla="*/ 5040313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56"/>
              <a:gd name="T13" fmla="*/ 0 h 20"/>
              <a:gd name="T14" fmla="*/ 256 w 256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6" h="20">
                <a:moveTo>
                  <a:pt x="256" y="20"/>
                </a:moveTo>
                <a:cubicBezTo>
                  <a:pt x="185" y="13"/>
                  <a:pt x="237" y="14"/>
                  <a:pt x="90" y="12"/>
                </a:cubicBezTo>
                <a:cubicBezTo>
                  <a:pt x="71" y="7"/>
                  <a:pt x="53" y="4"/>
                  <a:pt x="34" y="0"/>
                </a:cubicBezTo>
                <a:cubicBezTo>
                  <a:pt x="1" y="2"/>
                  <a:pt x="13" y="2"/>
                  <a:pt x="0" y="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0" name="Freeform 108"/>
          <p:cNvSpPr>
            <a:spLocks/>
          </p:cNvSpPr>
          <p:nvPr/>
        </p:nvSpPr>
        <p:spPr bwMode="auto">
          <a:xfrm>
            <a:off x="6864351" y="2517775"/>
            <a:ext cx="42863" cy="514350"/>
          </a:xfrm>
          <a:custGeom>
            <a:avLst/>
            <a:gdLst>
              <a:gd name="T0" fmla="*/ 0 w 22"/>
              <a:gd name="T1" fmla="*/ 870249745 h 304"/>
              <a:gd name="T2" fmla="*/ 0 w 22"/>
              <a:gd name="T3" fmla="*/ 423673817 h 304"/>
              <a:gd name="T4" fmla="*/ 15183244 w 22"/>
              <a:gd name="T5" fmla="*/ 0 h 304"/>
              <a:gd name="T6" fmla="*/ 0 60000 65536"/>
              <a:gd name="T7" fmla="*/ 0 60000 65536"/>
              <a:gd name="T8" fmla="*/ 0 60000 65536"/>
              <a:gd name="T9" fmla="*/ 0 w 22"/>
              <a:gd name="T10" fmla="*/ 0 h 304"/>
              <a:gd name="T11" fmla="*/ 22 w 22"/>
              <a:gd name="T12" fmla="*/ 304 h 3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" h="304">
                <a:moveTo>
                  <a:pt x="0" y="304"/>
                </a:moveTo>
                <a:cubicBezTo>
                  <a:pt x="22" y="238"/>
                  <a:pt x="9" y="288"/>
                  <a:pt x="0" y="148"/>
                </a:cubicBezTo>
                <a:cubicBezTo>
                  <a:pt x="6" y="98"/>
                  <a:pt x="4" y="49"/>
                  <a:pt x="4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1" name="Line 109"/>
          <p:cNvSpPr>
            <a:spLocks noChangeShapeType="1"/>
          </p:cNvSpPr>
          <p:nvPr/>
        </p:nvSpPr>
        <p:spPr bwMode="auto">
          <a:xfrm flipH="1">
            <a:off x="6845301" y="3009900"/>
            <a:ext cx="2581275" cy="158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2" name="Oval 112"/>
          <p:cNvSpPr>
            <a:spLocks noChangeArrowheads="1"/>
          </p:cNvSpPr>
          <p:nvPr/>
        </p:nvSpPr>
        <p:spPr bwMode="auto">
          <a:xfrm>
            <a:off x="3648075" y="2209800"/>
            <a:ext cx="247650" cy="2476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5333" name="Oval 113"/>
          <p:cNvSpPr>
            <a:spLocks noChangeArrowheads="1"/>
          </p:cNvSpPr>
          <p:nvPr/>
        </p:nvSpPr>
        <p:spPr bwMode="auto">
          <a:xfrm>
            <a:off x="4302125" y="2212975"/>
            <a:ext cx="247650" cy="2476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5334" name="Freeform 115"/>
          <p:cNvSpPr>
            <a:spLocks/>
          </p:cNvSpPr>
          <p:nvPr/>
        </p:nvSpPr>
        <p:spPr bwMode="auto">
          <a:xfrm>
            <a:off x="3892550" y="2309813"/>
            <a:ext cx="400050" cy="42862"/>
          </a:xfrm>
          <a:custGeom>
            <a:avLst/>
            <a:gdLst>
              <a:gd name="T0" fmla="*/ 625156260 w 256"/>
              <a:gd name="T1" fmla="*/ 91857552 h 20"/>
              <a:gd name="T2" fmla="*/ 219782157 w 256"/>
              <a:gd name="T3" fmla="*/ 55114103 h 20"/>
              <a:gd name="T4" fmla="*/ 83029127 w 256"/>
              <a:gd name="T5" fmla="*/ 0 h 20"/>
              <a:gd name="T6" fmla="*/ 0 w 256"/>
              <a:gd name="T7" fmla="*/ 9185327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56"/>
              <a:gd name="T13" fmla="*/ 0 h 20"/>
              <a:gd name="T14" fmla="*/ 256 w 256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6" h="20">
                <a:moveTo>
                  <a:pt x="256" y="20"/>
                </a:moveTo>
                <a:cubicBezTo>
                  <a:pt x="185" y="13"/>
                  <a:pt x="237" y="14"/>
                  <a:pt x="90" y="12"/>
                </a:cubicBezTo>
                <a:cubicBezTo>
                  <a:pt x="71" y="7"/>
                  <a:pt x="53" y="4"/>
                  <a:pt x="34" y="0"/>
                </a:cubicBezTo>
                <a:cubicBezTo>
                  <a:pt x="1" y="2"/>
                  <a:pt x="13" y="2"/>
                  <a:pt x="0" y="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5" name="Freeform 116"/>
          <p:cNvSpPr>
            <a:spLocks/>
          </p:cNvSpPr>
          <p:nvPr/>
        </p:nvSpPr>
        <p:spPr bwMode="auto">
          <a:xfrm>
            <a:off x="4538663" y="2355851"/>
            <a:ext cx="379412" cy="42863"/>
          </a:xfrm>
          <a:custGeom>
            <a:avLst/>
            <a:gdLst>
              <a:gd name="T0" fmla="*/ 609972312 w 236"/>
              <a:gd name="T1" fmla="*/ 112484759 h 14"/>
              <a:gd name="T2" fmla="*/ 253292879 w 236"/>
              <a:gd name="T3" fmla="*/ 131231198 h 14"/>
              <a:gd name="T4" fmla="*/ 118892609 w 236"/>
              <a:gd name="T5" fmla="*/ 0 h 14"/>
              <a:gd name="T6" fmla="*/ 0 w 236"/>
              <a:gd name="T7" fmla="*/ 18746439 h 14"/>
              <a:gd name="T8" fmla="*/ 0 60000 65536"/>
              <a:gd name="T9" fmla="*/ 0 60000 65536"/>
              <a:gd name="T10" fmla="*/ 0 60000 65536"/>
              <a:gd name="T11" fmla="*/ 0 60000 65536"/>
              <a:gd name="T12" fmla="*/ 0 w 236"/>
              <a:gd name="T13" fmla="*/ 0 h 14"/>
              <a:gd name="T14" fmla="*/ 236 w 236"/>
              <a:gd name="T15" fmla="*/ 14 h 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6" h="14">
                <a:moveTo>
                  <a:pt x="236" y="12"/>
                </a:moveTo>
                <a:cubicBezTo>
                  <a:pt x="191" y="9"/>
                  <a:pt x="140" y="0"/>
                  <a:pt x="98" y="14"/>
                </a:cubicBezTo>
                <a:cubicBezTo>
                  <a:pt x="79" y="12"/>
                  <a:pt x="64" y="3"/>
                  <a:pt x="46" y="0"/>
                </a:cubicBezTo>
                <a:cubicBezTo>
                  <a:pt x="3" y="2"/>
                  <a:pt x="18" y="2"/>
                  <a:pt x="0" y="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6" name="Freeform 111"/>
          <p:cNvSpPr>
            <a:spLocks/>
          </p:cNvSpPr>
          <p:nvPr/>
        </p:nvSpPr>
        <p:spPr bwMode="auto">
          <a:xfrm>
            <a:off x="2925764" y="2311401"/>
            <a:ext cx="712787" cy="53975"/>
          </a:xfrm>
          <a:custGeom>
            <a:avLst/>
            <a:gdLst>
              <a:gd name="T0" fmla="*/ 1203946226 w 422"/>
              <a:gd name="T1" fmla="*/ 50403125 h 34"/>
              <a:gd name="T2" fmla="*/ 445061162 w 422"/>
              <a:gd name="T3" fmla="*/ 10080625 h 34"/>
              <a:gd name="T4" fmla="*/ 319531264 w 422"/>
              <a:gd name="T5" fmla="*/ 5040313 h 34"/>
              <a:gd name="T6" fmla="*/ 91294164 w 422"/>
              <a:gd name="T7" fmla="*/ 40322500 h 34"/>
              <a:gd name="T8" fmla="*/ 28530060 w 422"/>
              <a:gd name="T9" fmla="*/ 60483750 h 34"/>
              <a:gd name="T10" fmla="*/ 0 w 422"/>
              <a:gd name="T11" fmla="*/ 85685313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2"/>
              <a:gd name="T19" fmla="*/ 0 h 34"/>
              <a:gd name="T20" fmla="*/ 422 w 422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2" h="34">
                <a:moveTo>
                  <a:pt x="422" y="20"/>
                </a:moveTo>
                <a:cubicBezTo>
                  <a:pt x="331" y="18"/>
                  <a:pt x="246" y="8"/>
                  <a:pt x="156" y="4"/>
                </a:cubicBezTo>
                <a:cubicBezTo>
                  <a:pt x="138" y="0"/>
                  <a:pt x="133" y="0"/>
                  <a:pt x="112" y="2"/>
                </a:cubicBezTo>
                <a:cubicBezTo>
                  <a:pt x="95" y="13"/>
                  <a:pt x="48" y="15"/>
                  <a:pt x="32" y="16"/>
                </a:cubicBezTo>
                <a:cubicBezTo>
                  <a:pt x="24" y="19"/>
                  <a:pt x="18" y="22"/>
                  <a:pt x="10" y="24"/>
                </a:cubicBezTo>
                <a:cubicBezTo>
                  <a:pt x="6" y="27"/>
                  <a:pt x="0" y="34"/>
                  <a:pt x="0" y="3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7" name="Freeform 117"/>
          <p:cNvSpPr>
            <a:spLocks/>
          </p:cNvSpPr>
          <p:nvPr/>
        </p:nvSpPr>
        <p:spPr bwMode="auto">
          <a:xfrm>
            <a:off x="5030789" y="2473326"/>
            <a:ext cx="52387" cy="557213"/>
          </a:xfrm>
          <a:custGeom>
            <a:avLst/>
            <a:gdLst>
              <a:gd name="T0" fmla="*/ 0 w 22"/>
              <a:gd name="T1" fmla="*/ 1021336603 h 304"/>
              <a:gd name="T2" fmla="*/ 0 w 22"/>
              <a:gd name="T3" fmla="*/ 497230120 h 304"/>
              <a:gd name="T4" fmla="*/ 22681190 w 22"/>
              <a:gd name="T5" fmla="*/ 0 h 304"/>
              <a:gd name="T6" fmla="*/ 0 60000 65536"/>
              <a:gd name="T7" fmla="*/ 0 60000 65536"/>
              <a:gd name="T8" fmla="*/ 0 60000 65536"/>
              <a:gd name="T9" fmla="*/ 0 w 22"/>
              <a:gd name="T10" fmla="*/ 0 h 304"/>
              <a:gd name="T11" fmla="*/ 22 w 22"/>
              <a:gd name="T12" fmla="*/ 304 h 3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" h="304">
                <a:moveTo>
                  <a:pt x="0" y="304"/>
                </a:moveTo>
                <a:cubicBezTo>
                  <a:pt x="22" y="238"/>
                  <a:pt x="9" y="288"/>
                  <a:pt x="0" y="148"/>
                </a:cubicBezTo>
                <a:cubicBezTo>
                  <a:pt x="6" y="98"/>
                  <a:pt x="4" y="49"/>
                  <a:pt x="4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8" name="Freeform 119"/>
          <p:cNvSpPr>
            <a:spLocks/>
          </p:cNvSpPr>
          <p:nvPr/>
        </p:nvSpPr>
        <p:spPr bwMode="auto">
          <a:xfrm>
            <a:off x="2933701" y="2349500"/>
            <a:ext cx="2112963" cy="673100"/>
          </a:xfrm>
          <a:custGeom>
            <a:avLst/>
            <a:gdLst>
              <a:gd name="T0" fmla="*/ 2147483647 w 1319"/>
              <a:gd name="T1" fmla="*/ 1094356546 h 414"/>
              <a:gd name="T2" fmla="*/ 0 w 1319"/>
              <a:gd name="T3" fmla="*/ 1094356546 h 414"/>
              <a:gd name="T4" fmla="*/ 0 w 1319"/>
              <a:gd name="T5" fmla="*/ 0 h 414"/>
              <a:gd name="T6" fmla="*/ 0 60000 65536"/>
              <a:gd name="T7" fmla="*/ 0 60000 65536"/>
              <a:gd name="T8" fmla="*/ 0 60000 65536"/>
              <a:gd name="T9" fmla="*/ 0 w 1319"/>
              <a:gd name="T10" fmla="*/ 0 h 414"/>
              <a:gd name="T11" fmla="*/ 1319 w 1319"/>
              <a:gd name="T12" fmla="*/ 414 h 4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9" h="414">
                <a:moveTo>
                  <a:pt x="1319" y="414"/>
                </a:moveTo>
                <a:lnTo>
                  <a:pt x="0" y="414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39" name="Freeform 116"/>
          <p:cNvSpPr>
            <a:spLocks/>
          </p:cNvSpPr>
          <p:nvPr/>
        </p:nvSpPr>
        <p:spPr bwMode="auto">
          <a:xfrm flipH="1">
            <a:off x="1993900" y="3527425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5340" name="Freeform 106"/>
          <p:cNvSpPr>
            <a:spLocks/>
          </p:cNvSpPr>
          <p:nvPr/>
        </p:nvSpPr>
        <p:spPr bwMode="auto">
          <a:xfrm>
            <a:off x="4724401" y="2311401"/>
            <a:ext cx="688975" cy="53975"/>
          </a:xfrm>
          <a:custGeom>
            <a:avLst/>
            <a:gdLst>
              <a:gd name="T0" fmla="*/ 1124849646 w 422"/>
              <a:gd name="T1" fmla="*/ 50403125 h 34"/>
              <a:gd name="T2" fmla="*/ 415820902 w 422"/>
              <a:gd name="T3" fmla="*/ 10080625 h 34"/>
              <a:gd name="T4" fmla="*/ 298538418 w 422"/>
              <a:gd name="T5" fmla="*/ 5040313 h 34"/>
              <a:gd name="T6" fmla="*/ 85297391 w 422"/>
              <a:gd name="T7" fmla="*/ 40322500 h 34"/>
              <a:gd name="T8" fmla="*/ 26654516 w 422"/>
              <a:gd name="T9" fmla="*/ 60483750 h 34"/>
              <a:gd name="T10" fmla="*/ 0 w 422"/>
              <a:gd name="T11" fmla="*/ 85685313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2"/>
              <a:gd name="T19" fmla="*/ 0 h 34"/>
              <a:gd name="T20" fmla="*/ 422 w 422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2" h="34">
                <a:moveTo>
                  <a:pt x="422" y="20"/>
                </a:moveTo>
                <a:cubicBezTo>
                  <a:pt x="331" y="18"/>
                  <a:pt x="246" y="8"/>
                  <a:pt x="156" y="4"/>
                </a:cubicBezTo>
                <a:cubicBezTo>
                  <a:pt x="138" y="0"/>
                  <a:pt x="133" y="0"/>
                  <a:pt x="112" y="2"/>
                </a:cubicBezTo>
                <a:cubicBezTo>
                  <a:pt x="95" y="13"/>
                  <a:pt x="48" y="15"/>
                  <a:pt x="32" y="16"/>
                </a:cubicBezTo>
                <a:cubicBezTo>
                  <a:pt x="24" y="19"/>
                  <a:pt x="18" y="22"/>
                  <a:pt x="10" y="24"/>
                </a:cubicBezTo>
                <a:cubicBezTo>
                  <a:pt x="6" y="27"/>
                  <a:pt x="0" y="34"/>
                  <a:pt x="0" y="3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" name="Oval 105"/>
          <p:cNvSpPr>
            <a:spLocks noChangeArrowheads="1"/>
          </p:cNvSpPr>
          <p:nvPr/>
        </p:nvSpPr>
        <p:spPr bwMode="auto">
          <a:xfrm>
            <a:off x="3608388" y="4513263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" name="Oval 105"/>
          <p:cNvSpPr>
            <a:spLocks noChangeArrowheads="1"/>
          </p:cNvSpPr>
          <p:nvPr/>
        </p:nvSpPr>
        <p:spPr bwMode="auto">
          <a:xfrm>
            <a:off x="4275138" y="4503738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" name="Oval 105"/>
          <p:cNvSpPr>
            <a:spLocks noChangeArrowheads="1"/>
          </p:cNvSpPr>
          <p:nvPr/>
        </p:nvSpPr>
        <p:spPr bwMode="auto">
          <a:xfrm>
            <a:off x="4884738" y="4513263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5344" name="Freeform 139"/>
          <p:cNvSpPr>
            <a:spLocks/>
          </p:cNvSpPr>
          <p:nvPr/>
        </p:nvSpPr>
        <p:spPr bwMode="auto">
          <a:xfrm>
            <a:off x="2552700" y="3533776"/>
            <a:ext cx="3162300" cy="1095375"/>
          </a:xfrm>
          <a:custGeom>
            <a:avLst/>
            <a:gdLst>
              <a:gd name="T0" fmla="*/ 0 w 1992"/>
              <a:gd name="T1" fmla="*/ 0 h 690"/>
              <a:gd name="T2" fmla="*/ 2147483647 w 1992"/>
              <a:gd name="T3" fmla="*/ 0 h 690"/>
              <a:gd name="T4" fmla="*/ 2147483647 w 1992"/>
              <a:gd name="T5" fmla="*/ 1738907813 h 690"/>
              <a:gd name="T6" fmla="*/ 0 60000 65536"/>
              <a:gd name="T7" fmla="*/ 0 60000 65536"/>
              <a:gd name="T8" fmla="*/ 0 60000 65536"/>
              <a:gd name="T9" fmla="*/ 0 w 1992"/>
              <a:gd name="T10" fmla="*/ 0 h 690"/>
              <a:gd name="T11" fmla="*/ 1992 w 1992"/>
              <a:gd name="T12" fmla="*/ 690 h 6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92" h="690">
                <a:moveTo>
                  <a:pt x="0" y="0"/>
                </a:moveTo>
                <a:lnTo>
                  <a:pt x="1992" y="0"/>
                </a:lnTo>
                <a:lnTo>
                  <a:pt x="1992" y="69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45" name="Line 140"/>
          <p:cNvSpPr>
            <a:spLocks noChangeShapeType="1"/>
          </p:cNvSpPr>
          <p:nvPr/>
        </p:nvSpPr>
        <p:spPr bwMode="auto">
          <a:xfrm>
            <a:off x="2152650" y="5514975"/>
            <a:ext cx="1600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46" name="Freeform 142"/>
          <p:cNvSpPr>
            <a:spLocks/>
          </p:cNvSpPr>
          <p:nvPr/>
        </p:nvSpPr>
        <p:spPr bwMode="auto">
          <a:xfrm>
            <a:off x="4533900" y="4622801"/>
            <a:ext cx="357188" cy="42863"/>
          </a:xfrm>
          <a:custGeom>
            <a:avLst/>
            <a:gdLst>
              <a:gd name="T0" fmla="*/ 607539368 w 210"/>
              <a:gd name="T1" fmla="*/ 0 h 17"/>
              <a:gd name="T2" fmla="*/ 0 w 210"/>
              <a:gd name="T3" fmla="*/ 0 h 17"/>
              <a:gd name="T4" fmla="*/ 0 60000 65536"/>
              <a:gd name="T5" fmla="*/ 0 60000 65536"/>
              <a:gd name="T6" fmla="*/ 0 w 210"/>
              <a:gd name="T7" fmla="*/ 0 h 17"/>
              <a:gd name="T8" fmla="*/ 210 w 210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0" h="17">
                <a:moveTo>
                  <a:pt x="210" y="0"/>
                </a:moveTo>
                <a:cubicBezTo>
                  <a:pt x="158" y="17"/>
                  <a:pt x="54" y="0"/>
                  <a:pt x="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47" name="Freeform 143"/>
          <p:cNvSpPr>
            <a:spLocks/>
          </p:cNvSpPr>
          <p:nvPr/>
        </p:nvSpPr>
        <p:spPr bwMode="auto">
          <a:xfrm>
            <a:off x="3852864" y="4610101"/>
            <a:ext cx="428625" cy="42863"/>
          </a:xfrm>
          <a:custGeom>
            <a:avLst/>
            <a:gdLst>
              <a:gd name="T0" fmla="*/ 665649966 w 276"/>
              <a:gd name="T1" fmla="*/ 0 h 12"/>
              <a:gd name="T2" fmla="*/ 86824516 w 276"/>
              <a:gd name="T3" fmla="*/ 76553318 h 12"/>
              <a:gd name="T4" fmla="*/ 0 w 276"/>
              <a:gd name="T5" fmla="*/ 153103064 h 12"/>
              <a:gd name="T6" fmla="*/ 0 60000 65536"/>
              <a:gd name="T7" fmla="*/ 0 60000 65536"/>
              <a:gd name="T8" fmla="*/ 0 60000 65536"/>
              <a:gd name="T9" fmla="*/ 0 w 276"/>
              <a:gd name="T10" fmla="*/ 0 h 12"/>
              <a:gd name="T11" fmla="*/ 276 w 276"/>
              <a:gd name="T12" fmla="*/ 12 h 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12">
                <a:moveTo>
                  <a:pt x="276" y="0"/>
                </a:moveTo>
                <a:cubicBezTo>
                  <a:pt x="196" y="2"/>
                  <a:pt x="116" y="3"/>
                  <a:pt x="36" y="6"/>
                </a:cubicBezTo>
                <a:cubicBezTo>
                  <a:pt x="24" y="7"/>
                  <a:pt x="0" y="12"/>
                  <a:pt x="0" y="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48" name="Freeform 145"/>
          <p:cNvSpPr>
            <a:spLocks/>
          </p:cNvSpPr>
          <p:nvPr/>
        </p:nvSpPr>
        <p:spPr bwMode="auto">
          <a:xfrm>
            <a:off x="3719514" y="4748214"/>
            <a:ext cx="65087" cy="776287"/>
          </a:xfrm>
          <a:custGeom>
            <a:avLst/>
            <a:gdLst>
              <a:gd name="T0" fmla="*/ 24822555 w 32"/>
              <a:gd name="T1" fmla="*/ 0 h 480"/>
              <a:gd name="T2" fmla="*/ 0 w 32"/>
              <a:gd name="T3" fmla="*/ 627731544 h 480"/>
              <a:gd name="T4" fmla="*/ 49645109 w 32"/>
              <a:gd name="T5" fmla="*/ 1255461472 h 480"/>
              <a:gd name="T6" fmla="*/ 0 60000 65536"/>
              <a:gd name="T7" fmla="*/ 0 60000 65536"/>
              <a:gd name="T8" fmla="*/ 0 60000 65536"/>
              <a:gd name="T9" fmla="*/ 0 w 32"/>
              <a:gd name="T10" fmla="*/ 0 h 480"/>
              <a:gd name="T11" fmla="*/ 32 w 32"/>
              <a:gd name="T12" fmla="*/ 480 h 4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" h="480">
                <a:moveTo>
                  <a:pt x="6" y="0"/>
                </a:moveTo>
                <a:cubicBezTo>
                  <a:pt x="32" y="77"/>
                  <a:pt x="25" y="164"/>
                  <a:pt x="0" y="240"/>
                </a:cubicBezTo>
                <a:cubicBezTo>
                  <a:pt x="2" y="301"/>
                  <a:pt x="12" y="405"/>
                  <a:pt x="12" y="48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Oval 105"/>
          <p:cNvSpPr>
            <a:spLocks noChangeArrowheads="1"/>
          </p:cNvSpPr>
          <p:nvPr/>
        </p:nvSpPr>
        <p:spPr bwMode="auto">
          <a:xfrm>
            <a:off x="5065713" y="4608513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Oval 105"/>
          <p:cNvSpPr>
            <a:spLocks noChangeArrowheads="1"/>
          </p:cNvSpPr>
          <p:nvPr/>
        </p:nvSpPr>
        <p:spPr bwMode="auto">
          <a:xfrm>
            <a:off x="5732463" y="4598988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" name="Oval 105"/>
          <p:cNvSpPr>
            <a:spLocks noChangeArrowheads="1"/>
          </p:cNvSpPr>
          <p:nvPr/>
        </p:nvSpPr>
        <p:spPr bwMode="auto">
          <a:xfrm>
            <a:off x="6342063" y="4608513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5352" name="Freeform 150"/>
          <p:cNvSpPr>
            <a:spLocks/>
          </p:cNvSpPr>
          <p:nvPr/>
        </p:nvSpPr>
        <p:spPr bwMode="auto">
          <a:xfrm>
            <a:off x="6596063" y="4700588"/>
            <a:ext cx="557212" cy="42862"/>
          </a:xfrm>
          <a:custGeom>
            <a:avLst/>
            <a:gdLst>
              <a:gd name="T0" fmla="*/ 862458925 w 360"/>
              <a:gd name="T1" fmla="*/ 306191841 h 6"/>
              <a:gd name="T2" fmla="*/ 646844194 w 360"/>
              <a:gd name="T3" fmla="*/ 0 h 6"/>
              <a:gd name="T4" fmla="*/ 0 w 360"/>
              <a:gd name="T5" fmla="*/ 306191841 h 6"/>
              <a:gd name="T6" fmla="*/ 0 60000 65536"/>
              <a:gd name="T7" fmla="*/ 0 60000 65536"/>
              <a:gd name="T8" fmla="*/ 0 60000 65536"/>
              <a:gd name="T9" fmla="*/ 0 w 360"/>
              <a:gd name="T10" fmla="*/ 0 h 6"/>
              <a:gd name="T11" fmla="*/ 360 w 360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6">
                <a:moveTo>
                  <a:pt x="360" y="6"/>
                </a:moveTo>
                <a:cubicBezTo>
                  <a:pt x="330" y="4"/>
                  <a:pt x="300" y="0"/>
                  <a:pt x="270" y="0"/>
                </a:cubicBezTo>
                <a:cubicBezTo>
                  <a:pt x="180" y="0"/>
                  <a:pt x="0" y="6"/>
                  <a:pt x="0" y="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53" name="Freeform 151"/>
          <p:cNvSpPr>
            <a:spLocks/>
          </p:cNvSpPr>
          <p:nvPr/>
        </p:nvSpPr>
        <p:spPr bwMode="auto">
          <a:xfrm>
            <a:off x="5986463" y="4718051"/>
            <a:ext cx="347662" cy="42863"/>
          </a:xfrm>
          <a:custGeom>
            <a:avLst/>
            <a:gdLst>
              <a:gd name="T0" fmla="*/ 575566030 w 210"/>
              <a:gd name="T1" fmla="*/ 0 h 17"/>
              <a:gd name="T2" fmla="*/ 0 w 210"/>
              <a:gd name="T3" fmla="*/ 0 h 17"/>
              <a:gd name="T4" fmla="*/ 0 60000 65536"/>
              <a:gd name="T5" fmla="*/ 0 60000 65536"/>
              <a:gd name="T6" fmla="*/ 0 w 210"/>
              <a:gd name="T7" fmla="*/ 0 h 17"/>
              <a:gd name="T8" fmla="*/ 210 w 210"/>
              <a:gd name="T9" fmla="*/ 17 h 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0" h="17">
                <a:moveTo>
                  <a:pt x="210" y="0"/>
                </a:moveTo>
                <a:cubicBezTo>
                  <a:pt x="158" y="17"/>
                  <a:pt x="54" y="0"/>
                  <a:pt x="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54" name="Freeform 152"/>
          <p:cNvSpPr>
            <a:spLocks/>
          </p:cNvSpPr>
          <p:nvPr/>
        </p:nvSpPr>
        <p:spPr bwMode="auto">
          <a:xfrm>
            <a:off x="5314950" y="4705351"/>
            <a:ext cx="419100" cy="42863"/>
          </a:xfrm>
          <a:custGeom>
            <a:avLst/>
            <a:gdLst>
              <a:gd name="T0" fmla="*/ 636394239 w 276"/>
              <a:gd name="T1" fmla="*/ 0 h 12"/>
              <a:gd name="T2" fmla="*/ 83007614 w 276"/>
              <a:gd name="T3" fmla="*/ 76553318 h 12"/>
              <a:gd name="T4" fmla="*/ 0 w 276"/>
              <a:gd name="T5" fmla="*/ 153103064 h 12"/>
              <a:gd name="T6" fmla="*/ 0 60000 65536"/>
              <a:gd name="T7" fmla="*/ 0 60000 65536"/>
              <a:gd name="T8" fmla="*/ 0 60000 65536"/>
              <a:gd name="T9" fmla="*/ 0 w 276"/>
              <a:gd name="T10" fmla="*/ 0 h 12"/>
              <a:gd name="T11" fmla="*/ 276 w 276"/>
              <a:gd name="T12" fmla="*/ 12 h 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12">
                <a:moveTo>
                  <a:pt x="276" y="0"/>
                </a:moveTo>
                <a:cubicBezTo>
                  <a:pt x="196" y="2"/>
                  <a:pt x="116" y="3"/>
                  <a:pt x="36" y="6"/>
                </a:cubicBezTo>
                <a:cubicBezTo>
                  <a:pt x="24" y="7"/>
                  <a:pt x="0" y="12"/>
                  <a:pt x="0" y="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55" name="Freeform 154"/>
          <p:cNvSpPr>
            <a:spLocks/>
          </p:cNvSpPr>
          <p:nvPr/>
        </p:nvSpPr>
        <p:spPr bwMode="auto">
          <a:xfrm>
            <a:off x="5181601" y="4729163"/>
            <a:ext cx="1952625" cy="804862"/>
          </a:xfrm>
          <a:custGeom>
            <a:avLst/>
            <a:gdLst>
              <a:gd name="T0" fmla="*/ 2147483647 w 1230"/>
              <a:gd name="T1" fmla="*/ 0 h 528"/>
              <a:gd name="T2" fmla="*/ 2147483647 w 1230"/>
              <a:gd name="T3" fmla="*/ 1226899316 h 528"/>
              <a:gd name="T4" fmla="*/ 0 w 1230"/>
              <a:gd name="T5" fmla="*/ 1226899316 h 528"/>
              <a:gd name="T6" fmla="*/ 0 w 1230"/>
              <a:gd name="T7" fmla="*/ 195188181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1230"/>
              <a:gd name="T13" fmla="*/ 0 h 528"/>
              <a:gd name="T14" fmla="*/ 1230 w 123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30" h="528">
                <a:moveTo>
                  <a:pt x="1230" y="0"/>
                </a:moveTo>
                <a:lnTo>
                  <a:pt x="1230" y="528"/>
                </a:lnTo>
                <a:lnTo>
                  <a:pt x="0" y="528"/>
                </a:lnTo>
                <a:lnTo>
                  <a:pt x="0" y="8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56" name="Line 156"/>
          <p:cNvSpPr>
            <a:spLocks noChangeShapeType="1"/>
          </p:cNvSpPr>
          <p:nvPr/>
        </p:nvSpPr>
        <p:spPr bwMode="auto">
          <a:xfrm flipH="1">
            <a:off x="5953126" y="3581401"/>
            <a:ext cx="847725" cy="141922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57" name="Line 157"/>
          <p:cNvSpPr>
            <a:spLocks noChangeShapeType="1"/>
          </p:cNvSpPr>
          <p:nvPr/>
        </p:nvSpPr>
        <p:spPr bwMode="auto">
          <a:xfrm flipH="1" flipV="1">
            <a:off x="4857751" y="2771775"/>
            <a:ext cx="1933575" cy="4762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58" name="Freeform 161"/>
          <p:cNvSpPr>
            <a:spLocks/>
          </p:cNvSpPr>
          <p:nvPr/>
        </p:nvSpPr>
        <p:spPr bwMode="auto">
          <a:xfrm>
            <a:off x="2524126" y="1247775"/>
            <a:ext cx="3190875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59" name="Line 162"/>
          <p:cNvSpPr>
            <a:spLocks noChangeShapeType="1"/>
          </p:cNvSpPr>
          <p:nvPr/>
        </p:nvSpPr>
        <p:spPr bwMode="auto">
          <a:xfrm>
            <a:off x="5715000" y="1576389"/>
            <a:ext cx="0" cy="1404937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60" name="Freeform 163"/>
          <p:cNvSpPr>
            <a:spLocks/>
          </p:cNvSpPr>
          <p:nvPr/>
        </p:nvSpPr>
        <p:spPr bwMode="auto">
          <a:xfrm>
            <a:off x="2147888" y="3024188"/>
            <a:ext cx="3567112" cy="214312"/>
          </a:xfrm>
          <a:custGeom>
            <a:avLst/>
            <a:gdLst>
              <a:gd name="T0" fmla="*/ 0 w 2247"/>
              <a:gd name="T1" fmla="*/ 340219506 h 135"/>
              <a:gd name="T2" fmla="*/ 2147483647 w 2247"/>
              <a:gd name="T3" fmla="*/ 340219506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61" name="Freeform 141"/>
          <p:cNvSpPr>
            <a:spLocks/>
          </p:cNvSpPr>
          <p:nvPr/>
        </p:nvSpPr>
        <p:spPr bwMode="auto">
          <a:xfrm>
            <a:off x="5133975" y="4595814"/>
            <a:ext cx="571500" cy="9525"/>
          </a:xfrm>
          <a:custGeom>
            <a:avLst/>
            <a:gdLst>
              <a:gd name="T0" fmla="*/ 907256250 w 360"/>
              <a:gd name="T1" fmla="*/ 15120938 h 6"/>
              <a:gd name="T2" fmla="*/ 680442188 w 360"/>
              <a:gd name="T3" fmla="*/ 0 h 6"/>
              <a:gd name="T4" fmla="*/ 0 w 360"/>
              <a:gd name="T5" fmla="*/ 15120938 h 6"/>
              <a:gd name="T6" fmla="*/ 0 60000 65536"/>
              <a:gd name="T7" fmla="*/ 0 60000 65536"/>
              <a:gd name="T8" fmla="*/ 0 60000 65536"/>
              <a:gd name="T9" fmla="*/ 0 w 360"/>
              <a:gd name="T10" fmla="*/ 0 h 6"/>
              <a:gd name="T11" fmla="*/ 360 w 360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0" h="6">
                <a:moveTo>
                  <a:pt x="360" y="6"/>
                </a:moveTo>
                <a:cubicBezTo>
                  <a:pt x="330" y="4"/>
                  <a:pt x="300" y="0"/>
                  <a:pt x="270" y="0"/>
                </a:cubicBezTo>
                <a:cubicBezTo>
                  <a:pt x="180" y="0"/>
                  <a:pt x="0" y="6"/>
                  <a:pt x="0" y="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3"/>
          <p:cNvSpPr txBox="1">
            <a:spLocks noChangeArrowheads="1"/>
          </p:cNvSpPr>
          <p:nvPr/>
        </p:nvSpPr>
        <p:spPr bwMode="auto">
          <a:xfrm>
            <a:off x="2684463" y="1127125"/>
            <a:ext cx="7537450" cy="48720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5799932" y="451645"/>
            <a:ext cx="1408113" cy="5133975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979863" y="2914650"/>
            <a:ext cx="446405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8675688" y="296862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6" name="TextBox 34"/>
          <p:cNvSpPr txBox="1">
            <a:spLocks noChangeArrowheads="1"/>
          </p:cNvSpPr>
          <p:nvPr/>
        </p:nvSpPr>
        <p:spPr bwMode="auto">
          <a:xfrm>
            <a:off x="8864601" y="2460625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4" name="Straight Connector 63"/>
          <p:cNvCxnSpPr>
            <a:endCxn id="37" idx="2"/>
          </p:cNvCxnSpPr>
          <p:nvPr/>
        </p:nvCxnSpPr>
        <p:spPr>
          <a:xfrm flipV="1">
            <a:off x="3983038" y="3017839"/>
            <a:ext cx="4748212" cy="22225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5641975" y="3254375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 rot="10800000">
            <a:off x="5624513" y="33750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4975225" y="326390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9" name="Straight Arrow Connector 58"/>
          <p:cNvCxnSpPr/>
          <p:nvPr/>
        </p:nvCxnSpPr>
        <p:spPr>
          <a:xfrm rot="10800000">
            <a:off x="4957763" y="338455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322763" y="3263900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1" name="Straight Arrow Connector 60"/>
          <p:cNvCxnSpPr/>
          <p:nvPr/>
        </p:nvCxnSpPr>
        <p:spPr>
          <a:xfrm rot="10800000">
            <a:off x="4303713" y="338455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5616575" y="250666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2" name="Straight Arrow Connector 91"/>
          <p:cNvCxnSpPr/>
          <p:nvPr/>
        </p:nvCxnSpPr>
        <p:spPr>
          <a:xfrm rot="10800000">
            <a:off x="5599113" y="26273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/>
          <p:cNvSpPr/>
          <p:nvPr/>
        </p:nvSpPr>
        <p:spPr>
          <a:xfrm>
            <a:off x="4949825" y="251618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6" name="Straight Arrow Connector 95"/>
          <p:cNvCxnSpPr/>
          <p:nvPr/>
        </p:nvCxnSpPr>
        <p:spPr>
          <a:xfrm rot="10800000">
            <a:off x="4932363" y="26368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96"/>
          <p:cNvSpPr/>
          <p:nvPr/>
        </p:nvSpPr>
        <p:spPr>
          <a:xfrm>
            <a:off x="4297363" y="2516188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rot="10800000">
            <a:off x="4278313" y="26368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Rectangle 135"/>
          <p:cNvSpPr/>
          <p:nvPr/>
        </p:nvSpPr>
        <p:spPr>
          <a:xfrm>
            <a:off x="3216276" y="2014538"/>
            <a:ext cx="341313" cy="4238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3354388" y="5211764"/>
            <a:ext cx="6330950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First look at the W-Shape, then the plate</a:t>
            </a: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0CF720D-4ABA-4A30-AC9C-2BECEB71572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610350" y="157163"/>
            <a:ext cx="3467100" cy="9191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Flange of W-Shape Bolted to Plate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56346" name="Freeform 49"/>
          <p:cNvSpPr>
            <a:spLocks/>
          </p:cNvSpPr>
          <p:nvPr/>
        </p:nvSpPr>
        <p:spPr bwMode="auto">
          <a:xfrm>
            <a:off x="3414713" y="1995488"/>
            <a:ext cx="3200400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47" name="Line 50"/>
          <p:cNvSpPr>
            <a:spLocks noChangeShapeType="1"/>
          </p:cNvSpPr>
          <p:nvPr/>
        </p:nvSpPr>
        <p:spPr bwMode="auto">
          <a:xfrm>
            <a:off x="6615113" y="2400300"/>
            <a:ext cx="0" cy="1404938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48" name="Freeform 51"/>
          <p:cNvSpPr>
            <a:spLocks/>
          </p:cNvSpPr>
          <p:nvPr/>
        </p:nvSpPr>
        <p:spPr bwMode="auto">
          <a:xfrm>
            <a:off x="3043238" y="3729038"/>
            <a:ext cx="3567112" cy="309562"/>
          </a:xfrm>
          <a:custGeom>
            <a:avLst/>
            <a:gdLst>
              <a:gd name="T0" fmla="*/ 0 w 2247"/>
              <a:gd name="T1" fmla="*/ 709841717 h 135"/>
              <a:gd name="T2" fmla="*/ 2147483647 w 2247"/>
              <a:gd name="T3" fmla="*/ 709841717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Freeform 72"/>
          <p:cNvSpPr/>
          <p:nvPr/>
        </p:nvSpPr>
        <p:spPr>
          <a:xfrm flipH="1">
            <a:off x="2889250" y="1984376"/>
            <a:ext cx="534988" cy="206216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3"/>
          <p:cNvSpPr txBox="1">
            <a:spLocks noChangeArrowheads="1"/>
          </p:cNvSpPr>
          <p:nvPr/>
        </p:nvSpPr>
        <p:spPr bwMode="auto">
          <a:xfrm>
            <a:off x="2684463" y="1127125"/>
            <a:ext cx="7537450" cy="48720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5799932" y="451645"/>
            <a:ext cx="1408113" cy="5133975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979863" y="2914650"/>
            <a:ext cx="446405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8675688" y="296862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350" name="TextBox 34"/>
          <p:cNvSpPr txBox="1">
            <a:spLocks noChangeArrowheads="1"/>
          </p:cNvSpPr>
          <p:nvPr/>
        </p:nvSpPr>
        <p:spPr bwMode="auto">
          <a:xfrm>
            <a:off x="8864601" y="2460625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4" name="Straight Connector 63"/>
          <p:cNvCxnSpPr>
            <a:endCxn id="37" idx="2"/>
          </p:cNvCxnSpPr>
          <p:nvPr/>
        </p:nvCxnSpPr>
        <p:spPr>
          <a:xfrm flipV="1">
            <a:off x="3983038" y="3017839"/>
            <a:ext cx="4748212" cy="22225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5641975" y="3254375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 rot="10800000">
            <a:off x="5624513" y="33750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4975225" y="3263900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9" name="Straight Arrow Connector 58"/>
          <p:cNvCxnSpPr/>
          <p:nvPr/>
        </p:nvCxnSpPr>
        <p:spPr>
          <a:xfrm rot="10800000">
            <a:off x="4957763" y="338455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4322763" y="3263900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1" name="Straight Arrow Connector 60"/>
          <p:cNvCxnSpPr/>
          <p:nvPr/>
        </p:nvCxnSpPr>
        <p:spPr>
          <a:xfrm rot="10800000">
            <a:off x="4303713" y="338455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5616575" y="250666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2" name="Straight Arrow Connector 91"/>
          <p:cNvCxnSpPr/>
          <p:nvPr/>
        </p:nvCxnSpPr>
        <p:spPr>
          <a:xfrm rot="10800000">
            <a:off x="5599113" y="26273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/>
          <p:cNvSpPr/>
          <p:nvPr/>
        </p:nvSpPr>
        <p:spPr>
          <a:xfrm>
            <a:off x="4949825" y="251618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6" name="Straight Arrow Connector 95"/>
          <p:cNvCxnSpPr/>
          <p:nvPr/>
        </p:nvCxnSpPr>
        <p:spPr>
          <a:xfrm rot="10800000">
            <a:off x="4932363" y="26368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Oval 96"/>
          <p:cNvSpPr/>
          <p:nvPr/>
        </p:nvSpPr>
        <p:spPr>
          <a:xfrm>
            <a:off x="4297363" y="2516188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rot="10800000">
            <a:off x="4278313" y="26368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Rectangle 135"/>
          <p:cNvSpPr/>
          <p:nvPr/>
        </p:nvSpPr>
        <p:spPr>
          <a:xfrm>
            <a:off x="3216276" y="2014538"/>
            <a:ext cx="341313" cy="4238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7365" name="TextBox 57"/>
          <p:cNvSpPr txBox="1">
            <a:spLocks noChangeArrowheads="1"/>
          </p:cNvSpPr>
          <p:nvPr/>
        </p:nvSpPr>
        <p:spPr bwMode="auto">
          <a:xfrm>
            <a:off x="6575425" y="4148138"/>
            <a:ext cx="3892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Tension planes on W-Shape</a:t>
            </a:r>
          </a:p>
        </p:txBody>
      </p:sp>
      <p:cxnSp>
        <p:nvCxnSpPr>
          <p:cNvPr id="57366" name="Straight Connector 55"/>
          <p:cNvCxnSpPr>
            <a:cxnSpLocks noChangeShapeType="1"/>
          </p:cNvCxnSpPr>
          <p:nvPr/>
        </p:nvCxnSpPr>
        <p:spPr bwMode="auto">
          <a:xfrm>
            <a:off x="5810251" y="3597275"/>
            <a:ext cx="847725" cy="769938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367" name="TextBox 54"/>
          <p:cNvSpPr txBox="1">
            <a:spLocks noChangeArrowheads="1"/>
          </p:cNvSpPr>
          <p:nvPr/>
        </p:nvSpPr>
        <p:spPr bwMode="auto">
          <a:xfrm>
            <a:off x="2743200" y="1304925"/>
            <a:ext cx="3443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Shear planes on W-Shape</a:t>
            </a:r>
          </a:p>
        </p:txBody>
      </p:sp>
      <p:cxnSp>
        <p:nvCxnSpPr>
          <p:cNvPr id="57368" name="Straight Connector 158"/>
          <p:cNvCxnSpPr>
            <a:cxnSpLocks noChangeShapeType="1"/>
          </p:cNvCxnSpPr>
          <p:nvPr/>
        </p:nvCxnSpPr>
        <p:spPr bwMode="auto">
          <a:xfrm rot="16200000" flipH="1">
            <a:off x="5288757" y="2999582"/>
            <a:ext cx="1876425" cy="833438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9" name="Straight Connector 162"/>
          <p:cNvCxnSpPr>
            <a:cxnSpLocks noChangeShapeType="1"/>
          </p:cNvCxnSpPr>
          <p:nvPr/>
        </p:nvCxnSpPr>
        <p:spPr bwMode="auto">
          <a:xfrm rot="5400000" flipH="1" flipV="1">
            <a:off x="5281613" y="1766888"/>
            <a:ext cx="1014412" cy="563562"/>
          </a:xfrm>
          <a:prstGeom prst="line">
            <a:avLst/>
          </a:prstGeom>
          <a:noFill/>
          <a:ln w="19050" algn="ctr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" name="TextBox 103"/>
          <p:cNvSpPr txBox="1"/>
          <p:nvPr/>
        </p:nvSpPr>
        <p:spPr>
          <a:xfrm>
            <a:off x="3354388" y="5211764"/>
            <a:ext cx="6330950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First look at the W-Shape, then the plate</a:t>
            </a:r>
          </a:p>
        </p:txBody>
      </p:sp>
      <p:sp>
        <p:nvSpPr>
          <p:cNvPr id="41" name="Slide Number Placeholder 40"/>
          <p:cNvSpPr txBox="1">
            <a:spLocks noGrp="1"/>
          </p:cNvSpPr>
          <p:nvPr/>
        </p:nvSpPr>
        <p:spPr>
          <a:xfrm>
            <a:off x="10811435" y="6318064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6BAD0E2-B93E-4589-93C4-7904EA7335F6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54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2" name="Footer Placeholder 41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57374" name="Freeform 37"/>
          <p:cNvSpPr>
            <a:spLocks/>
          </p:cNvSpPr>
          <p:nvPr/>
        </p:nvSpPr>
        <p:spPr bwMode="auto">
          <a:xfrm>
            <a:off x="3414713" y="1995488"/>
            <a:ext cx="3200400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375" name="Line 38"/>
          <p:cNvSpPr>
            <a:spLocks noChangeShapeType="1"/>
          </p:cNvSpPr>
          <p:nvPr/>
        </p:nvSpPr>
        <p:spPr bwMode="auto">
          <a:xfrm>
            <a:off x="6615113" y="2400300"/>
            <a:ext cx="0" cy="1404938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376" name="Freeform 39"/>
          <p:cNvSpPr>
            <a:spLocks/>
          </p:cNvSpPr>
          <p:nvPr/>
        </p:nvSpPr>
        <p:spPr bwMode="auto">
          <a:xfrm>
            <a:off x="3043238" y="3729038"/>
            <a:ext cx="3567112" cy="309562"/>
          </a:xfrm>
          <a:custGeom>
            <a:avLst/>
            <a:gdLst>
              <a:gd name="T0" fmla="*/ 0 w 2247"/>
              <a:gd name="T1" fmla="*/ 709841717 h 135"/>
              <a:gd name="T2" fmla="*/ 2147483647 w 2247"/>
              <a:gd name="T3" fmla="*/ 709841717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377" name="Freeform 40"/>
          <p:cNvSpPr>
            <a:spLocks/>
          </p:cNvSpPr>
          <p:nvPr/>
        </p:nvSpPr>
        <p:spPr bwMode="auto">
          <a:xfrm>
            <a:off x="3933826" y="3381376"/>
            <a:ext cx="1838325" cy="333375"/>
          </a:xfrm>
          <a:custGeom>
            <a:avLst/>
            <a:gdLst>
              <a:gd name="T0" fmla="*/ 0 w 1158"/>
              <a:gd name="T1" fmla="*/ 0 h 210"/>
              <a:gd name="T2" fmla="*/ 2147483647 w 1158"/>
              <a:gd name="T3" fmla="*/ 0 h 210"/>
              <a:gd name="T4" fmla="*/ 2147483647 w 1158"/>
              <a:gd name="T5" fmla="*/ 529232813 h 210"/>
              <a:gd name="T6" fmla="*/ 0 60000 65536"/>
              <a:gd name="T7" fmla="*/ 0 60000 65536"/>
              <a:gd name="T8" fmla="*/ 0 60000 65536"/>
              <a:gd name="T9" fmla="*/ 0 w 1158"/>
              <a:gd name="T10" fmla="*/ 0 h 210"/>
              <a:gd name="T11" fmla="*/ 1158 w 1158"/>
              <a:gd name="T12" fmla="*/ 210 h 2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58" h="210">
                <a:moveTo>
                  <a:pt x="0" y="0"/>
                </a:moveTo>
                <a:lnTo>
                  <a:pt x="1158" y="0"/>
                </a:lnTo>
                <a:lnTo>
                  <a:pt x="1158" y="210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378" name="Freeform 41"/>
          <p:cNvSpPr>
            <a:spLocks/>
          </p:cNvSpPr>
          <p:nvPr/>
        </p:nvSpPr>
        <p:spPr bwMode="auto">
          <a:xfrm>
            <a:off x="3933825" y="2305051"/>
            <a:ext cx="1828800" cy="314325"/>
          </a:xfrm>
          <a:custGeom>
            <a:avLst/>
            <a:gdLst>
              <a:gd name="T0" fmla="*/ 0 w 1152"/>
              <a:gd name="T1" fmla="*/ 498990938 h 198"/>
              <a:gd name="T2" fmla="*/ 2147483647 w 1152"/>
              <a:gd name="T3" fmla="*/ 498990938 h 198"/>
              <a:gd name="T4" fmla="*/ 2147483647 w 1152"/>
              <a:gd name="T5" fmla="*/ 0 h 198"/>
              <a:gd name="T6" fmla="*/ 0 60000 65536"/>
              <a:gd name="T7" fmla="*/ 0 60000 65536"/>
              <a:gd name="T8" fmla="*/ 0 60000 65536"/>
              <a:gd name="T9" fmla="*/ 0 w 1152"/>
              <a:gd name="T10" fmla="*/ 0 h 198"/>
              <a:gd name="T11" fmla="*/ 1152 w 1152"/>
              <a:gd name="T12" fmla="*/ 198 h 1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52" h="198">
                <a:moveTo>
                  <a:pt x="0" y="198"/>
                </a:moveTo>
                <a:lnTo>
                  <a:pt x="1152" y="198"/>
                </a:lnTo>
                <a:lnTo>
                  <a:pt x="1152" y="0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Freeform 72"/>
          <p:cNvSpPr/>
          <p:nvPr/>
        </p:nvSpPr>
        <p:spPr>
          <a:xfrm flipH="1">
            <a:off x="2889250" y="1984376"/>
            <a:ext cx="534988" cy="206216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7380" name="Line 42"/>
          <p:cNvSpPr>
            <a:spLocks noChangeShapeType="1"/>
          </p:cNvSpPr>
          <p:nvPr/>
        </p:nvSpPr>
        <p:spPr bwMode="auto">
          <a:xfrm flipH="1">
            <a:off x="4686300" y="1533525"/>
            <a:ext cx="1390650" cy="1828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6748463" y="204788"/>
            <a:ext cx="3467100" cy="9191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Flange of W-Shape Bolted to Plate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3"/>
          <p:cNvSpPr txBox="1">
            <a:spLocks noChangeArrowheads="1"/>
          </p:cNvSpPr>
          <p:nvPr/>
        </p:nvSpPr>
        <p:spPr bwMode="auto">
          <a:xfrm>
            <a:off x="1808163" y="1174750"/>
            <a:ext cx="8394700" cy="46688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58371" name="Freeform 112"/>
          <p:cNvSpPr>
            <a:spLocks/>
          </p:cNvSpPr>
          <p:nvPr/>
        </p:nvSpPr>
        <p:spPr bwMode="auto">
          <a:xfrm>
            <a:off x="4622800" y="2197100"/>
            <a:ext cx="5137150" cy="1422400"/>
          </a:xfrm>
          <a:custGeom>
            <a:avLst/>
            <a:gdLst>
              <a:gd name="T0" fmla="*/ 2147483647 w 3236"/>
              <a:gd name="T1" fmla="*/ 2147483647 h 896"/>
              <a:gd name="T2" fmla="*/ 2147483647 w 3236"/>
              <a:gd name="T3" fmla="*/ 2147483647 h 896"/>
              <a:gd name="T4" fmla="*/ 2147483647 w 3236"/>
              <a:gd name="T5" fmla="*/ 1703625625 h 896"/>
              <a:gd name="T6" fmla="*/ 1955641250 w 3236"/>
              <a:gd name="T7" fmla="*/ 1703625625 h 896"/>
              <a:gd name="T8" fmla="*/ 1532255000 w 3236"/>
              <a:gd name="T9" fmla="*/ 1713706250 h 896"/>
              <a:gd name="T10" fmla="*/ 1320561875 w 3236"/>
              <a:gd name="T11" fmla="*/ 1713706250 h 896"/>
              <a:gd name="T12" fmla="*/ 1129030000 w 3236"/>
              <a:gd name="T13" fmla="*/ 1713706250 h 896"/>
              <a:gd name="T14" fmla="*/ 1058465625 w 3236"/>
              <a:gd name="T15" fmla="*/ 1693545000 h 896"/>
              <a:gd name="T16" fmla="*/ 907256250 w 3236"/>
              <a:gd name="T17" fmla="*/ 1723786875 h 896"/>
              <a:gd name="T18" fmla="*/ 483870000 w 3236"/>
              <a:gd name="T19" fmla="*/ 1693545000 h 896"/>
              <a:gd name="T20" fmla="*/ 393144375 w 3236"/>
              <a:gd name="T21" fmla="*/ 1713706250 h 896"/>
              <a:gd name="T22" fmla="*/ 272176875 w 3236"/>
              <a:gd name="T23" fmla="*/ 1713706250 h 896"/>
              <a:gd name="T24" fmla="*/ 131048125 w 3236"/>
              <a:gd name="T25" fmla="*/ 1713706250 h 896"/>
              <a:gd name="T26" fmla="*/ 10080625 w 3236"/>
              <a:gd name="T27" fmla="*/ 1713706250 h 896"/>
              <a:gd name="T28" fmla="*/ 0 w 3236"/>
              <a:gd name="T29" fmla="*/ 524192500 h 896"/>
              <a:gd name="T30" fmla="*/ 473789375 w 3236"/>
              <a:gd name="T31" fmla="*/ 524192500 h 896"/>
              <a:gd name="T32" fmla="*/ 897175625 w 3236"/>
              <a:gd name="T33" fmla="*/ 544353750 h 896"/>
              <a:gd name="T34" fmla="*/ 1008062500 w 3236"/>
              <a:gd name="T35" fmla="*/ 534273125 h 896"/>
              <a:gd name="T36" fmla="*/ 1098788125 w 3236"/>
              <a:gd name="T37" fmla="*/ 524192500 h 896"/>
              <a:gd name="T38" fmla="*/ 1249997500 w 3236"/>
              <a:gd name="T39" fmla="*/ 524192500 h 896"/>
              <a:gd name="T40" fmla="*/ 1370965000 w 3236"/>
              <a:gd name="T41" fmla="*/ 524192500 h 896"/>
              <a:gd name="T42" fmla="*/ 1532255000 w 3236"/>
              <a:gd name="T43" fmla="*/ 534273125 h 896"/>
              <a:gd name="T44" fmla="*/ 1935480000 w 3236"/>
              <a:gd name="T45" fmla="*/ 554434375 h 896"/>
              <a:gd name="T46" fmla="*/ 2147483647 w 3236"/>
              <a:gd name="T47" fmla="*/ 524192500 h 896"/>
              <a:gd name="T48" fmla="*/ 2147483647 w 3236"/>
              <a:gd name="T49" fmla="*/ 524192500 h 896"/>
              <a:gd name="T50" fmla="*/ 2147483647 w 3236"/>
              <a:gd name="T51" fmla="*/ 0 h 896"/>
              <a:gd name="T52" fmla="*/ 2147483647 w 3236"/>
              <a:gd name="T53" fmla="*/ 0 h 896"/>
              <a:gd name="T54" fmla="*/ 2147483647 w 3236"/>
              <a:gd name="T55" fmla="*/ 131048125 h 896"/>
              <a:gd name="T56" fmla="*/ 2147483647 w 3236"/>
              <a:gd name="T57" fmla="*/ 252015625 h 896"/>
              <a:gd name="T58" fmla="*/ 2147483647 w 3236"/>
              <a:gd name="T59" fmla="*/ 362902500 h 896"/>
              <a:gd name="T60" fmla="*/ 2147483647 w 3236"/>
              <a:gd name="T61" fmla="*/ 493950625 h 896"/>
              <a:gd name="T62" fmla="*/ 2147483647 w 3236"/>
              <a:gd name="T63" fmla="*/ 614918125 h 896"/>
              <a:gd name="T64" fmla="*/ 2147483647 w 3236"/>
              <a:gd name="T65" fmla="*/ 766127500 h 896"/>
              <a:gd name="T66" fmla="*/ 2147483647 w 3236"/>
              <a:gd name="T67" fmla="*/ 897175625 h 896"/>
              <a:gd name="T68" fmla="*/ 2147483647 w 3236"/>
              <a:gd name="T69" fmla="*/ 1008062500 h 896"/>
              <a:gd name="T70" fmla="*/ 2147483647 w 3236"/>
              <a:gd name="T71" fmla="*/ 1139110625 h 896"/>
              <a:gd name="T72" fmla="*/ 2147483647 w 3236"/>
              <a:gd name="T73" fmla="*/ 1260078125 h 896"/>
              <a:gd name="T74" fmla="*/ 2147483647 w 3236"/>
              <a:gd name="T75" fmla="*/ 1411287500 h 896"/>
              <a:gd name="T76" fmla="*/ 2147483647 w 3236"/>
              <a:gd name="T77" fmla="*/ 1602819375 h 896"/>
              <a:gd name="T78" fmla="*/ 2147483647 w 3236"/>
              <a:gd name="T79" fmla="*/ 1723786875 h 896"/>
              <a:gd name="T80" fmla="*/ 2147483647 w 3236"/>
              <a:gd name="T81" fmla="*/ 1814512500 h 896"/>
              <a:gd name="T82" fmla="*/ 2147483647 w 3236"/>
              <a:gd name="T83" fmla="*/ 2006044375 h 896"/>
              <a:gd name="T84" fmla="*/ 2147483647 w 3236"/>
              <a:gd name="T85" fmla="*/ 2147483647 h 89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236"/>
              <a:gd name="T130" fmla="*/ 0 h 896"/>
              <a:gd name="T131" fmla="*/ 3236 w 3236"/>
              <a:gd name="T132" fmla="*/ 896 h 89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236" h="896">
                <a:moveTo>
                  <a:pt x="3028" y="896"/>
                </a:moveTo>
                <a:lnTo>
                  <a:pt x="1108" y="896"/>
                </a:lnTo>
                <a:lnTo>
                  <a:pt x="1108" y="676"/>
                </a:lnTo>
                <a:lnTo>
                  <a:pt x="776" y="676"/>
                </a:lnTo>
                <a:lnTo>
                  <a:pt x="608" y="680"/>
                </a:lnTo>
                <a:lnTo>
                  <a:pt x="524" y="680"/>
                </a:lnTo>
                <a:lnTo>
                  <a:pt x="448" y="680"/>
                </a:lnTo>
                <a:lnTo>
                  <a:pt x="420" y="672"/>
                </a:lnTo>
                <a:lnTo>
                  <a:pt x="360" y="684"/>
                </a:lnTo>
                <a:lnTo>
                  <a:pt x="192" y="672"/>
                </a:lnTo>
                <a:lnTo>
                  <a:pt x="156" y="680"/>
                </a:lnTo>
                <a:lnTo>
                  <a:pt x="108" y="680"/>
                </a:lnTo>
                <a:lnTo>
                  <a:pt x="52" y="680"/>
                </a:lnTo>
                <a:lnTo>
                  <a:pt x="4" y="680"/>
                </a:lnTo>
                <a:lnTo>
                  <a:pt x="0" y="208"/>
                </a:lnTo>
                <a:lnTo>
                  <a:pt x="188" y="208"/>
                </a:lnTo>
                <a:lnTo>
                  <a:pt x="356" y="216"/>
                </a:lnTo>
                <a:lnTo>
                  <a:pt x="400" y="212"/>
                </a:lnTo>
                <a:lnTo>
                  <a:pt x="436" y="208"/>
                </a:lnTo>
                <a:lnTo>
                  <a:pt x="496" y="208"/>
                </a:lnTo>
                <a:lnTo>
                  <a:pt x="544" y="208"/>
                </a:lnTo>
                <a:lnTo>
                  <a:pt x="608" y="212"/>
                </a:lnTo>
                <a:lnTo>
                  <a:pt x="768" y="220"/>
                </a:lnTo>
                <a:lnTo>
                  <a:pt x="1024" y="208"/>
                </a:lnTo>
                <a:lnTo>
                  <a:pt x="1108" y="208"/>
                </a:lnTo>
                <a:lnTo>
                  <a:pt x="1108" y="0"/>
                </a:lnTo>
                <a:lnTo>
                  <a:pt x="2592" y="0"/>
                </a:lnTo>
                <a:lnTo>
                  <a:pt x="2592" y="52"/>
                </a:lnTo>
                <a:lnTo>
                  <a:pt x="2600" y="100"/>
                </a:lnTo>
                <a:lnTo>
                  <a:pt x="2612" y="144"/>
                </a:lnTo>
                <a:lnTo>
                  <a:pt x="2656" y="196"/>
                </a:lnTo>
                <a:lnTo>
                  <a:pt x="2704" y="244"/>
                </a:lnTo>
                <a:lnTo>
                  <a:pt x="2784" y="304"/>
                </a:lnTo>
                <a:lnTo>
                  <a:pt x="2872" y="356"/>
                </a:lnTo>
                <a:lnTo>
                  <a:pt x="2948" y="400"/>
                </a:lnTo>
                <a:lnTo>
                  <a:pt x="3036" y="452"/>
                </a:lnTo>
                <a:lnTo>
                  <a:pt x="3108" y="500"/>
                </a:lnTo>
                <a:lnTo>
                  <a:pt x="3188" y="560"/>
                </a:lnTo>
                <a:lnTo>
                  <a:pt x="3228" y="636"/>
                </a:lnTo>
                <a:lnTo>
                  <a:pt x="3236" y="684"/>
                </a:lnTo>
                <a:lnTo>
                  <a:pt x="3208" y="720"/>
                </a:lnTo>
                <a:lnTo>
                  <a:pt x="3144" y="796"/>
                </a:lnTo>
                <a:lnTo>
                  <a:pt x="3028" y="89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72" name="TextBox 34"/>
          <p:cNvSpPr txBox="1">
            <a:spLocks noChangeArrowheads="1"/>
          </p:cNvSpPr>
          <p:nvPr/>
        </p:nvSpPr>
        <p:spPr bwMode="auto">
          <a:xfrm>
            <a:off x="9304338" y="243998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58373" name="TextBox 57"/>
          <p:cNvSpPr txBox="1">
            <a:spLocks noChangeArrowheads="1"/>
          </p:cNvSpPr>
          <p:nvPr/>
        </p:nvSpPr>
        <p:spPr bwMode="auto">
          <a:xfrm>
            <a:off x="5675314" y="3957638"/>
            <a:ext cx="3646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Block Failure in W-Shape</a:t>
            </a:r>
          </a:p>
        </p:txBody>
      </p:sp>
      <p:cxnSp>
        <p:nvCxnSpPr>
          <p:cNvPr id="64" name="Straight Connector 63"/>
          <p:cNvCxnSpPr>
            <a:endCxn id="37" idx="2"/>
          </p:cNvCxnSpPr>
          <p:nvPr/>
        </p:nvCxnSpPr>
        <p:spPr>
          <a:xfrm flipV="1">
            <a:off x="2735263" y="2960689"/>
            <a:ext cx="4748212" cy="20637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375" name="Straight Connector 82"/>
          <p:cNvCxnSpPr>
            <a:cxnSpLocks noChangeShapeType="1"/>
          </p:cNvCxnSpPr>
          <p:nvPr/>
        </p:nvCxnSpPr>
        <p:spPr bwMode="auto">
          <a:xfrm flipV="1">
            <a:off x="4621214" y="2951164"/>
            <a:ext cx="4814887" cy="20637"/>
          </a:xfrm>
          <a:prstGeom prst="line">
            <a:avLst/>
          </a:prstGeom>
          <a:noFill/>
          <a:ln w="28575" algn="ctr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15"/>
          <p:cNvCxnSpPr/>
          <p:nvPr/>
        </p:nvCxnSpPr>
        <p:spPr>
          <a:xfrm>
            <a:off x="2736851" y="2884488"/>
            <a:ext cx="4462463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72"/>
          <p:cNvSpPr/>
          <p:nvPr/>
        </p:nvSpPr>
        <p:spPr>
          <a:xfrm flipH="1">
            <a:off x="1944688" y="2070100"/>
            <a:ext cx="525462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4" name="Rectangle 103"/>
          <p:cNvSpPr>
            <a:spLocks noChangeArrowheads="1"/>
          </p:cNvSpPr>
          <p:nvPr/>
        </p:nvSpPr>
        <p:spPr bwMode="auto">
          <a:xfrm>
            <a:off x="2700338" y="2241550"/>
            <a:ext cx="1803400" cy="342900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03" name="Rectangle 102"/>
          <p:cNvSpPr>
            <a:spLocks noChangeArrowheads="1"/>
          </p:cNvSpPr>
          <p:nvPr/>
        </p:nvSpPr>
        <p:spPr bwMode="auto">
          <a:xfrm>
            <a:off x="2722563" y="3300413"/>
            <a:ext cx="1770062" cy="342900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7" name="Flowchart: Document 36"/>
          <p:cNvSpPr>
            <a:spLocks noChangeArrowheads="1"/>
          </p:cNvSpPr>
          <p:nvPr/>
        </p:nvSpPr>
        <p:spPr bwMode="auto">
          <a:xfrm rot="-5400000">
            <a:off x="4583113" y="365126"/>
            <a:ext cx="1409700" cy="5133975"/>
          </a:xfrm>
          <a:prstGeom prst="flowChartDocument">
            <a:avLst/>
          </a:prstGeom>
          <a:noFill/>
          <a:ln w="127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58381" name="Straight Connector 55"/>
          <p:cNvCxnSpPr>
            <a:cxnSpLocks noChangeShapeType="1"/>
          </p:cNvCxnSpPr>
          <p:nvPr/>
        </p:nvCxnSpPr>
        <p:spPr bwMode="auto">
          <a:xfrm>
            <a:off x="4340226" y="3683001"/>
            <a:ext cx="1419225" cy="51752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2" name="TextBox 201"/>
          <p:cNvSpPr txBox="1"/>
          <p:nvPr/>
        </p:nvSpPr>
        <p:spPr>
          <a:xfrm>
            <a:off x="3173413" y="5011739"/>
            <a:ext cx="6330950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First look at the W-Shape, then the plate</a:t>
            </a: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8072D59-F1B4-419B-A7A8-8984BABB9975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3" name="Footer Placeholder 6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58386" name="Freeform 67"/>
          <p:cNvSpPr>
            <a:spLocks/>
          </p:cNvSpPr>
          <p:nvPr/>
        </p:nvSpPr>
        <p:spPr bwMode="auto">
          <a:xfrm>
            <a:off x="2462213" y="2076450"/>
            <a:ext cx="3200400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87" name="Freeform 69"/>
          <p:cNvSpPr>
            <a:spLocks/>
          </p:cNvSpPr>
          <p:nvPr/>
        </p:nvSpPr>
        <p:spPr bwMode="auto">
          <a:xfrm>
            <a:off x="2090739" y="3714750"/>
            <a:ext cx="3576637" cy="319088"/>
          </a:xfrm>
          <a:custGeom>
            <a:avLst/>
            <a:gdLst>
              <a:gd name="T0" fmla="*/ 0 w 2247"/>
              <a:gd name="T1" fmla="*/ 754201124 h 135"/>
              <a:gd name="T2" fmla="*/ 2147483647 w 2247"/>
              <a:gd name="T3" fmla="*/ 754201124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9113838" y="294957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>
            <a:spLocks noChangeArrowheads="1"/>
          </p:cNvSpPr>
          <p:nvPr/>
        </p:nvSpPr>
        <p:spPr bwMode="auto">
          <a:xfrm>
            <a:off x="6270625" y="3149600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5603875" y="3159125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4951413" y="3159125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1" name="Oval 90"/>
          <p:cNvSpPr>
            <a:spLocks noChangeArrowheads="1"/>
          </p:cNvSpPr>
          <p:nvPr/>
        </p:nvSpPr>
        <p:spPr bwMode="auto">
          <a:xfrm>
            <a:off x="6245225" y="2401888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5" name="Oval 94"/>
          <p:cNvSpPr>
            <a:spLocks noChangeArrowheads="1"/>
          </p:cNvSpPr>
          <p:nvPr/>
        </p:nvSpPr>
        <p:spPr bwMode="auto">
          <a:xfrm>
            <a:off x="5578475" y="2411413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7" name="Oval 96"/>
          <p:cNvSpPr>
            <a:spLocks noChangeArrowheads="1"/>
          </p:cNvSpPr>
          <p:nvPr/>
        </p:nvSpPr>
        <p:spPr bwMode="auto">
          <a:xfrm>
            <a:off x="4926013" y="2411413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" name="Oval 54"/>
          <p:cNvSpPr>
            <a:spLocks noChangeArrowheads="1"/>
          </p:cNvSpPr>
          <p:nvPr/>
        </p:nvSpPr>
        <p:spPr bwMode="auto">
          <a:xfrm>
            <a:off x="4356100" y="3178175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" name="Oval 57"/>
          <p:cNvSpPr>
            <a:spLocks noChangeArrowheads="1"/>
          </p:cNvSpPr>
          <p:nvPr/>
        </p:nvSpPr>
        <p:spPr bwMode="auto">
          <a:xfrm>
            <a:off x="3689350" y="3187700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Oval 59"/>
          <p:cNvSpPr>
            <a:spLocks noChangeArrowheads="1"/>
          </p:cNvSpPr>
          <p:nvPr/>
        </p:nvSpPr>
        <p:spPr bwMode="auto">
          <a:xfrm>
            <a:off x="3036888" y="3187700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Oval 90"/>
          <p:cNvSpPr>
            <a:spLocks noChangeArrowheads="1"/>
          </p:cNvSpPr>
          <p:nvPr/>
        </p:nvSpPr>
        <p:spPr bwMode="auto">
          <a:xfrm>
            <a:off x="4321175" y="2449513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" name="Oval 94"/>
          <p:cNvSpPr>
            <a:spLocks noChangeArrowheads="1"/>
          </p:cNvSpPr>
          <p:nvPr/>
        </p:nvSpPr>
        <p:spPr bwMode="auto">
          <a:xfrm>
            <a:off x="3654425" y="2459038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Oval 96"/>
          <p:cNvSpPr>
            <a:spLocks noChangeArrowheads="1"/>
          </p:cNvSpPr>
          <p:nvPr/>
        </p:nvSpPr>
        <p:spPr bwMode="auto">
          <a:xfrm>
            <a:off x="3001963" y="2459038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48463" y="204788"/>
            <a:ext cx="3467100" cy="9191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Flange of W-Shape Bolted to Plate</a:t>
            </a:r>
          </a:p>
        </p:txBody>
      </p:sp>
      <p:sp>
        <p:nvSpPr>
          <p:cNvPr id="58402" name="Freeform 85"/>
          <p:cNvSpPr>
            <a:spLocks/>
          </p:cNvSpPr>
          <p:nvPr/>
        </p:nvSpPr>
        <p:spPr bwMode="auto">
          <a:xfrm>
            <a:off x="8721725" y="2193926"/>
            <a:ext cx="1041400" cy="1438275"/>
          </a:xfrm>
          <a:custGeom>
            <a:avLst/>
            <a:gdLst>
              <a:gd name="T0" fmla="*/ 0 w 646"/>
              <a:gd name="T1" fmla="*/ 0 h 900"/>
              <a:gd name="T2" fmla="*/ 41580233 w 646"/>
              <a:gd name="T3" fmla="*/ 286032945 h 900"/>
              <a:gd name="T4" fmla="*/ 155926275 w 646"/>
              <a:gd name="T5" fmla="*/ 449481713 h 900"/>
              <a:gd name="T6" fmla="*/ 332645084 w 646"/>
              <a:gd name="T7" fmla="*/ 623143830 h 900"/>
              <a:gd name="T8" fmla="*/ 561337169 w 646"/>
              <a:gd name="T9" fmla="*/ 776376051 h 900"/>
              <a:gd name="T10" fmla="*/ 1029117606 w 646"/>
              <a:gd name="T11" fmla="*/ 1062410594 h 900"/>
              <a:gd name="T12" fmla="*/ 1309786190 w 646"/>
              <a:gd name="T13" fmla="*/ 1225857763 h 900"/>
              <a:gd name="T14" fmla="*/ 1455319422 w 646"/>
              <a:gd name="T15" fmla="*/ 1338228591 h 900"/>
              <a:gd name="T16" fmla="*/ 1600851042 w 646"/>
              <a:gd name="T17" fmla="*/ 1491460811 h 900"/>
              <a:gd name="T18" fmla="*/ 1652825930 w 646"/>
              <a:gd name="T19" fmla="*/ 1654907981 h 900"/>
              <a:gd name="T20" fmla="*/ 1652825930 w 646"/>
              <a:gd name="T21" fmla="*/ 1757062261 h 900"/>
              <a:gd name="T22" fmla="*/ 1496899655 w 646"/>
              <a:gd name="T23" fmla="*/ 1951157473 h 900"/>
              <a:gd name="T24" fmla="*/ 1133068993 w 646"/>
              <a:gd name="T25" fmla="*/ 2147483647 h 9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6"/>
              <a:gd name="T40" fmla="*/ 0 h 900"/>
              <a:gd name="T41" fmla="*/ 646 w 646"/>
              <a:gd name="T42" fmla="*/ 900 h 90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6" h="900">
                <a:moveTo>
                  <a:pt x="0" y="0"/>
                </a:moveTo>
                <a:cubicBezTo>
                  <a:pt x="3" y="41"/>
                  <a:pt x="6" y="83"/>
                  <a:pt x="16" y="112"/>
                </a:cubicBezTo>
                <a:cubicBezTo>
                  <a:pt x="26" y="141"/>
                  <a:pt x="41" y="154"/>
                  <a:pt x="60" y="176"/>
                </a:cubicBezTo>
                <a:cubicBezTo>
                  <a:pt x="79" y="198"/>
                  <a:pt x="102" y="223"/>
                  <a:pt x="128" y="244"/>
                </a:cubicBezTo>
                <a:cubicBezTo>
                  <a:pt x="154" y="265"/>
                  <a:pt x="171" y="275"/>
                  <a:pt x="216" y="304"/>
                </a:cubicBezTo>
                <a:cubicBezTo>
                  <a:pt x="261" y="333"/>
                  <a:pt x="348" y="387"/>
                  <a:pt x="396" y="416"/>
                </a:cubicBezTo>
                <a:cubicBezTo>
                  <a:pt x="444" y="445"/>
                  <a:pt x="477" y="462"/>
                  <a:pt x="504" y="480"/>
                </a:cubicBezTo>
                <a:cubicBezTo>
                  <a:pt x="531" y="498"/>
                  <a:pt x="541" y="507"/>
                  <a:pt x="560" y="524"/>
                </a:cubicBezTo>
                <a:cubicBezTo>
                  <a:pt x="579" y="541"/>
                  <a:pt x="603" y="563"/>
                  <a:pt x="616" y="584"/>
                </a:cubicBezTo>
                <a:cubicBezTo>
                  <a:pt x="629" y="605"/>
                  <a:pt x="633" y="631"/>
                  <a:pt x="636" y="648"/>
                </a:cubicBezTo>
                <a:cubicBezTo>
                  <a:pt x="639" y="665"/>
                  <a:pt x="646" y="669"/>
                  <a:pt x="636" y="688"/>
                </a:cubicBezTo>
                <a:cubicBezTo>
                  <a:pt x="626" y="707"/>
                  <a:pt x="609" y="729"/>
                  <a:pt x="576" y="764"/>
                </a:cubicBezTo>
                <a:cubicBezTo>
                  <a:pt x="543" y="799"/>
                  <a:pt x="489" y="849"/>
                  <a:pt x="436" y="90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3" name="Freeform 95"/>
          <p:cNvSpPr>
            <a:spLocks/>
          </p:cNvSpPr>
          <p:nvPr/>
        </p:nvSpPr>
        <p:spPr bwMode="auto">
          <a:xfrm>
            <a:off x="4591050" y="3244850"/>
            <a:ext cx="368300" cy="44450"/>
          </a:xfrm>
          <a:custGeom>
            <a:avLst/>
            <a:gdLst>
              <a:gd name="T0" fmla="*/ 30241875 w 232"/>
              <a:gd name="T1" fmla="*/ 60483750 h 28"/>
              <a:gd name="T2" fmla="*/ 352821875 w 232"/>
              <a:gd name="T3" fmla="*/ 60483750 h 28"/>
              <a:gd name="T4" fmla="*/ 584676250 w 232"/>
              <a:gd name="T5" fmla="*/ 70564375 h 28"/>
              <a:gd name="T6" fmla="*/ 0 60000 65536"/>
              <a:gd name="T7" fmla="*/ 0 60000 65536"/>
              <a:gd name="T8" fmla="*/ 0 60000 65536"/>
              <a:gd name="T9" fmla="*/ 0 w 232"/>
              <a:gd name="T10" fmla="*/ 0 h 28"/>
              <a:gd name="T11" fmla="*/ 232 w 232"/>
              <a:gd name="T12" fmla="*/ 28 h 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2" h="28">
                <a:moveTo>
                  <a:pt x="12" y="24"/>
                </a:moveTo>
                <a:cubicBezTo>
                  <a:pt x="82" y="14"/>
                  <a:pt x="0" y="24"/>
                  <a:pt x="140" y="24"/>
                </a:cubicBezTo>
                <a:cubicBezTo>
                  <a:pt x="232" y="24"/>
                  <a:pt x="204" y="0"/>
                  <a:pt x="232" y="28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4" name="Freeform 96"/>
          <p:cNvSpPr>
            <a:spLocks/>
          </p:cNvSpPr>
          <p:nvPr/>
        </p:nvSpPr>
        <p:spPr bwMode="auto">
          <a:xfrm>
            <a:off x="5207000" y="3244850"/>
            <a:ext cx="387350" cy="44450"/>
          </a:xfrm>
          <a:custGeom>
            <a:avLst/>
            <a:gdLst>
              <a:gd name="T0" fmla="*/ 0 w 244"/>
              <a:gd name="T1" fmla="*/ 70564375 h 28"/>
              <a:gd name="T2" fmla="*/ 614918125 w 244"/>
              <a:gd name="T3" fmla="*/ 60483750 h 28"/>
              <a:gd name="T4" fmla="*/ 0 60000 65536"/>
              <a:gd name="T5" fmla="*/ 0 60000 65536"/>
              <a:gd name="T6" fmla="*/ 0 w 244"/>
              <a:gd name="T7" fmla="*/ 0 h 28"/>
              <a:gd name="T8" fmla="*/ 244 w 244"/>
              <a:gd name="T9" fmla="*/ 28 h 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4" h="28">
                <a:moveTo>
                  <a:pt x="0" y="28"/>
                </a:moveTo>
                <a:cubicBezTo>
                  <a:pt x="85" y="0"/>
                  <a:pt x="8" y="24"/>
                  <a:pt x="244" y="2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5" name="Freeform 97"/>
          <p:cNvSpPr>
            <a:spLocks/>
          </p:cNvSpPr>
          <p:nvPr/>
        </p:nvSpPr>
        <p:spPr bwMode="auto">
          <a:xfrm>
            <a:off x="5867400" y="3276600"/>
            <a:ext cx="400050" cy="6350"/>
          </a:xfrm>
          <a:custGeom>
            <a:avLst/>
            <a:gdLst>
              <a:gd name="T0" fmla="*/ 0 w 252"/>
              <a:gd name="T1" fmla="*/ 10080625 h 4"/>
              <a:gd name="T2" fmla="*/ 635079375 w 252"/>
              <a:gd name="T3" fmla="*/ 0 h 4"/>
              <a:gd name="T4" fmla="*/ 0 60000 65536"/>
              <a:gd name="T5" fmla="*/ 0 60000 65536"/>
              <a:gd name="T6" fmla="*/ 0 w 252"/>
              <a:gd name="T7" fmla="*/ 0 h 4"/>
              <a:gd name="T8" fmla="*/ 252 w 252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2" h="4">
                <a:moveTo>
                  <a:pt x="0" y="4"/>
                </a:moveTo>
                <a:cubicBezTo>
                  <a:pt x="84" y="3"/>
                  <a:pt x="252" y="0"/>
                  <a:pt x="252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6" name="Freeform 100"/>
          <p:cNvSpPr>
            <a:spLocks/>
          </p:cNvSpPr>
          <p:nvPr/>
        </p:nvSpPr>
        <p:spPr bwMode="auto">
          <a:xfrm>
            <a:off x="4603750" y="2533651"/>
            <a:ext cx="330200" cy="42863"/>
          </a:xfrm>
          <a:custGeom>
            <a:avLst/>
            <a:gdLst>
              <a:gd name="T0" fmla="*/ 0 w 204"/>
              <a:gd name="T1" fmla="*/ 0 h 1"/>
              <a:gd name="T2" fmla="*/ 534470784 w 204"/>
              <a:gd name="T3" fmla="*/ 0 h 1"/>
              <a:gd name="T4" fmla="*/ 0 60000 65536"/>
              <a:gd name="T5" fmla="*/ 0 60000 65536"/>
              <a:gd name="T6" fmla="*/ 0 w 204"/>
              <a:gd name="T7" fmla="*/ 0 h 1"/>
              <a:gd name="T8" fmla="*/ 204 w 20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4" h="1">
                <a:moveTo>
                  <a:pt x="0" y="0"/>
                </a:moveTo>
                <a:cubicBezTo>
                  <a:pt x="68" y="0"/>
                  <a:pt x="136" y="0"/>
                  <a:pt x="204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7" name="Freeform 101"/>
          <p:cNvSpPr>
            <a:spLocks/>
          </p:cNvSpPr>
          <p:nvPr/>
        </p:nvSpPr>
        <p:spPr bwMode="auto">
          <a:xfrm>
            <a:off x="5181600" y="2514600"/>
            <a:ext cx="393700" cy="31750"/>
          </a:xfrm>
          <a:custGeom>
            <a:avLst/>
            <a:gdLst>
              <a:gd name="T0" fmla="*/ 0 w 248"/>
              <a:gd name="T1" fmla="*/ 50403125 h 20"/>
              <a:gd name="T2" fmla="*/ 624998750 w 248"/>
              <a:gd name="T3" fmla="*/ 30241875 h 20"/>
              <a:gd name="T4" fmla="*/ 0 60000 65536"/>
              <a:gd name="T5" fmla="*/ 0 60000 65536"/>
              <a:gd name="T6" fmla="*/ 0 w 248"/>
              <a:gd name="T7" fmla="*/ 0 h 20"/>
              <a:gd name="T8" fmla="*/ 248 w 248"/>
              <a:gd name="T9" fmla="*/ 20 h 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8" h="20">
                <a:moveTo>
                  <a:pt x="0" y="20"/>
                </a:moveTo>
                <a:cubicBezTo>
                  <a:pt x="81" y="0"/>
                  <a:pt x="165" y="12"/>
                  <a:pt x="248" y="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8" name="Freeform 102"/>
          <p:cNvSpPr>
            <a:spLocks/>
          </p:cNvSpPr>
          <p:nvPr/>
        </p:nvSpPr>
        <p:spPr bwMode="auto">
          <a:xfrm>
            <a:off x="5842000" y="2533650"/>
            <a:ext cx="400050" cy="6350"/>
          </a:xfrm>
          <a:custGeom>
            <a:avLst/>
            <a:gdLst>
              <a:gd name="T0" fmla="*/ 0 w 252"/>
              <a:gd name="T1" fmla="*/ 10080625 h 4"/>
              <a:gd name="T2" fmla="*/ 604837500 w 252"/>
              <a:gd name="T3" fmla="*/ 0 h 4"/>
              <a:gd name="T4" fmla="*/ 635079375 w 252"/>
              <a:gd name="T5" fmla="*/ 10080625 h 4"/>
              <a:gd name="T6" fmla="*/ 0 60000 65536"/>
              <a:gd name="T7" fmla="*/ 0 60000 65536"/>
              <a:gd name="T8" fmla="*/ 0 60000 65536"/>
              <a:gd name="T9" fmla="*/ 0 w 252"/>
              <a:gd name="T10" fmla="*/ 0 h 4"/>
              <a:gd name="T11" fmla="*/ 252 w 252"/>
              <a:gd name="T12" fmla="*/ 4 h 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" h="4">
                <a:moveTo>
                  <a:pt x="0" y="4"/>
                </a:moveTo>
                <a:cubicBezTo>
                  <a:pt x="80" y="3"/>
                  <a:pt x="160" y="0"/>
                  <a:pt x="240" y="0"/>
                </a:cubicBezTo>
                <a:cubicBezTo>
                  <a:pt x="244" y="0"/>
                  <a:pt x="252" y="4"/>
                  <a:pt x="252" y="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09" name="Line 68"/>
          <p:cNvSpPr>
            <a:spLocks noChangeShapeType="1"/>
          </p:cNvSpPr>
          <p:nvPr/>
        </p:nvSpPr>
        <p:spPr bwMode="auto">
          <a:xfrm>
            <a:off x="5665788" y="2398714"/>
            <a:ext cx="0" cy="1404937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0" name="Line 113"/>
          <p:cNvSpPr>
            <a:spLocks noChangeShapeType="1"/>
          </p:cNvSpPr>
          <p:nvPr/>
        </p:nvSpPr>
        <p:spPr bwMode="auto">
          <a:xfrm>
            <a:off x="4622800" y="2533650"/>
            <a:ext cx="0" cy="7493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1" name="Line 114"/>
          <p:cNvSpPr>
            <a:spLocks noChangeShapeType="1"/>
          </p:cNvSpPr>
          <p:nvPr/>
        </p:nvSpPr>
        <p:spPr bwMode="auto">
          <a:xfrm>
            <a:off x="6359526" y="2190750"/>
            <a:ext cx="23844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2" name="Line 115"/>
          <p:cNvSpPr>
            <a:spLocks noChangeShapeType="1"/>
          </p:cNvSpPr>
          <p:nvPr/>
        </p:nvSpPr>
        <p:spPr bwMode="auto">
          <a:xfrm>
            <a:off x="6381751" y="3625850"/>
            <a:ext cx="30575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3" name="Freeform 116"/>
          <p:cNvSpPr>
            <a:spLocks/>
          </p:cNvSpPr>
          <p:nvPr/>
        </p:nvSpPr>
        <p:spPr bwMode="auto">
          <a:xfrm>
            <a:off x="6365876" y="2190750"/>
            <a:ext cx="15875" cy="215900"/>
          </a:xfrm>
          <a:custGeom>
            <a:avLst/>
            <a:gdLst>
              <a:gd name="T0" fmla="*/ 25201563 w 10"/>
              <a:gd name="T1" fmla="*/ 0 h 136"/>
              <a:gd name="T2" fmla="*/ 15120938 w 10"/>
              <a:gd name="T3" fmla="*/ 342741250 h 136"/>
              <a:gd name="T4" fmla="*/ 0 60000 65536"/>
              <a:gd name="T5" fmla="*/ 0 60000 65536"/>
              <a:gd name="T6" fmla="*/ 0 w 10"/>
              <a:gd name="T7" fmla="*/ 0 h 136"/>
              <a:gd name="T8" fmla="*/ 10 w 10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136">
                <a:moveTo>
                  <a:pt x="10" y="0"/>
                </a:moveTo>
                <a:cubicBezTo>
                  <a:pt x="0" y="61"/>
                  <a:pt x="6" y="16"/>
                  <a:pt x="6" y="13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4" name="Freeform 118"/>
          <p:cNvSpPr>
            <a:spLocks/>
          </p:cNvSpPr>
          <p:nvPr/>
        </p:nvSpPr>
        <p:spPr bwMode="auto">
          <a:xfrm>
            <a:off x="6376989" y="3394076"/>
            <a:ext cx="14287" cy="246063"/>
          </a:xfrm>
          <a:custGeom>
            <a:avLst/>
            <a:gdLst>
              <a:gd name="T0" fmla="*/ 2519274 w 9"/>
              <a:gd name="T1" fmla="*/ 378024206 h 155"/>
              <a:gd name="T2" fmla="*/ 12599547 w 9"/>
              <a:gd name="T3" fmla="*/ 262096783 h 155"/>
              <a:gd name="T4" fmla="*/ 22679819 w 9"/>
              <a:gd name="T5" fmla="*/ 211693555 h 155"/>
              <a:gd name="T6" fmla="*/ 12599547 w 9"/>
              <a:gd name="T7" fmla="*/ 0 h 155"/>
              <a:gd name="T8" fmla="*/ 0 60000 65536"/>
              <a:gd name="T9" fmla="*/ 0 60000 65536"/>
              <a:gd name="T10" fmla="*/ 0 60000 65536"/>
              <a:gd name="T11" fmla="*/ 0 60000 65536"/>
              <a:gd name="T12" fmla="*/ 0 w 9"/>
              <a:gd name="T13" fmla="*/ 0 h 155"/>
              <a:gd name="T14" fmla="*/ 9 w 9"/>
              <a:gd name="T15" fmla="*/ 155 h 1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" h="155">
                <a:moveTo>
                  <a:pt x="1" y="150"/>
                </a:moveTo>
                <a:cubicBezTo>
                  <a:pt x="8" y="130"/>
                  <a:pt x="0" y="155"/>
                  <a:pt x="5" y="104"/>
                </a:cubicBezTo>
                <a:cubicBezTo>
                  <a:pt x="6" y="97"/>
                  <a:pt x="9" y="84"/>
                  <a:pt x="9" y="84"/>
                </a:cubicBezTo>
                <a:cubicBezTo>
                  <a:pt x="5" y="7"/>
                  <a:pt x="5" y="35"/>
                  <a:pt x="5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5" name="Line 119"/>
          <p:cNvSpPr>
            <a:spLocks noChangeShapeType="1"/>
          </p:cNvSpPr>
          <p:nvPr/>
        </p:nvSpPr>
        <p:spPr bwMode="auto">
          <a:xfrm>
            <a:off x="4610100" y="2876550"/>
            <a:ext cx="4787900" cy="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6" name="Freeform 120"/>
          <p:cNvSpPr>
            <a:spLocks/>
          </p:cNvSpPr>
          <p:nvPr/>
        </p:nvSpPr>
        <p:spPr bwMode="auto">
          <a:xfrm>
            <a:off x="2679700" y="3257550"/>
            <a:ext cx="368300" cy="44450"/>
          </a:xfrm>
          <a:custGeom>
            <a:avLst/>
            <a:gdLst>
              <a:gd name="T0" fmla="*/ 30241875 w 232"/>
              <a:gd name="T1" fmla="*/ 60483750 h 28"/>
              <a:gd name="T2" fmla="*/ 352821875 w 232"/>
              <a:gd name="T3" fmla="*/ 60483750 h 28"/>
              <a:gd name="T4" fmla="*/ 584676250 w 232"/>
              <a:gd name="T5" fmla="*/ 70564375 h 28"/>
              <a:gd name="T6" fmla="*/ 0 60000 65536"/>
              <a:gd name="T7" fmla="*/ 0 60000 65536"/>
              <a:gd name="T8" fmla="*/ 0 60000 65536"/>
              <a:gd name="T9" fmla="*/ 0 w 232"/>
              <a:gd name="T10" fmla="*/ 0 h 28"/>
              <a:gd name="T11" fmla="*/ 232 w 232"/>
              <a:gd name="T12" fmla="*/ 28 h 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2" h="28">
                <a:moveTo>
                  <a:pt x="12" y="24"/>
                </a:moveTo>
                <a:cubicBezTo>
                  <a:pt x="82" y="14"/>
                  <a:pt x="0" y="24"/>
                  <a:pt x="140" y="24"/>
                </a:cubicBezTo>
                <a:cubicBezTo>
                  <a:pt x="232" y="24"/>
                  <a:pt x="204" y="0"/>
                  <a:pt x="232" y="28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7" name="Freeform 123"/>
          <p:cNvSpPr>
            <a:spLocks/>
          </p:cNvSpPr>
          <p:nvPr/>
        </p:nvSpPr>
        <p:spPr bwMode="auto">
          <a:xfrm>
            <a:off x="4478339" y="3406776"/>
            <a:ext cx="14287" cy="246063"/>
          </a:xfrm>
          <a:custGeom>
            <a:avLst/>
            <a:gdLst>
              <a:gd name="T0" fmla="*/ 2519274 w 9"/>
              <a:gd name="T1" fmla="*/ 378024206 h 155"/>
              <a:gd name="T2" fmla="*/ 12599547 w 9"/>
              <a:gd name="T3" fmla="*/ 262096783 h 155"/>
              <a:gd name="T4" fmla="*/ 22679819 w 9"/>
              <a:gd name="T5" fmla="*/ 211693555 h 155"/>
              <a:gd name="T6" fmla="*/ 12599547 w 9"/>
              <a:gd name="T7" fmla="*/ 0 h 155"/>
              <a:gd name="T8" fmla="*/ 0 60000 65536"/>
              <a:gd name="T9" fmla="*/ 0 60000 65536"/>
              <a:gd name="T10" fmla="*/ 0 60000 65536"/>
              <a:gd name="T11" fmla="*/ 0 60000 65536"/>
              <a:gd name="T12" fmla="*/ 0 w 9"/>
              <a:gd name="T13" fmla="*/ 0 h 155"/>
              <a:gd name="T14" fmla="*/ 9 w 9"/>
              <a:gd name="T15" fmla="*/ 155 h 15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" h="155">
                <a:moveTo>
                  <a:pt x="1" y="150"/>
                </a:moveTo>
                <a:cubicBezTo>
                  <a:pt x="8" y="130"/>
                  <a:pt x="0" y="155"/>
                  <a:pt x="5" y="104"/>
                </a:cubicBezTo>
                <a:cubicBezTo>
                  <a:pt x="6" y="97"/>
                  <a:pt x="9" y="84"/>
                  <a:pt x="9" y="84"/>
                </a:cubicBezTo>
                <a:cubicBezTo>
                  <a:pt x="5" y="7"/>
                  <a:pt x="5" y="35"/>
                  <a:pt x="5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8" name="Freeform 124"/>
          <p:cNvSpPr>
            <a:spLocks/>
          </p:cNvSpPr>
          <p:nvPr/>
        </p:nvSpPr>
        <p:spPr bwMode="auto">
          <a:xfrm>
            <a:off x="2673350" y="2584451"/>
            <a:ext cx="336550" cy="42863"/>
          </a:xfrm>
          <a:custGeom>
            <a:avLst/>
            <a:gdLst>
              <a:gd name="T0" fmla="*/ 0 w 204"/>
              <a:gd name="T1" fmla="*/ 0 h 1"/>
              <a:gd name="T2" fmla="*/ 555225012 w 204"/>
              <a:gd name="T3" fmla="*/ 0 h 1"/>
              <a:gd name="T4" fmla="*/ 0 60000 65536"/>
              <a:gd name="T5" fmla="*/ 0 60000 65536"/>
              <a:gd name="T6" fmla="*/ 0 w 204"/>
              <a:gd name="T7" fmla="*/ 0 h 1"/>
              <a:gd name="T8" fmla="*/ 204 w 20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4" h="1">
                <a:moveTo>
                  <a:pt x="0" y="0"/>
                </a:moveTo>
                <a:cubicBezTo>
                  <a:pt x="68" y="0"/>
                  <a:pt x="136" y="0"/>
                  <a:pt x="204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19" name="Freeform 125"/>
          <p:cNvSpPr>
            <a:spLocks/>
          </p:cNvSpPr>
          <p:nvPr/>
        </p:nvSpPr>
        <p:spPr bwMode="auto">
          <a:xfrm>
            <a:off x="3257550" y="2565400"/>
            <a:ext cx="393700" cy="31750"/>
          </a:xfrm>
          <a:custGeom>
            <a:avLst/>
            <a:gdLst>
              <a:gd name="T0" fmla="*/ 0 w 248"/>
              <a:gd name="T1" fmla="*/ 50403125 h 20"/>
              <a:gd name="T2" fmla="*/ 624998750 w 248"/>
              <a:gd name="T3" fmla="*/ 30241875 h 20"/>
              <a:gd name="T4" fmla="*/ 0 60000 65536"/>
              <a:gd name="T5" fmla="*/ 0 60000 65536"/>
              <a:gd name="T6" fmla="*/ 0 w 248"/>
              <a:gd name="T7" fmla="*/ 0 h 20"/>
              <a:gd name="T8" fmla="*/ 248 w 248"/>
              <a:gd name="T9" fmla="*/ 20 h 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8" h="20">
                <a:moveTo>
                  <a:pt x="0" y="20"/>
                </a:moveTo>
                <a:cubicBezTo>
                  <a:pt x="81" y="0"/>
                  <a:pt x="165" y="12"/>
                  <a:pt x="248" y="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20" name="Freeform 127"/>
          <p:cNvSpPr>
            <a:spLocks/>
          </p:cNvSpPr>
          <p:nvPr/>
        </p:nvSpPr>
        <p:spPr bwMode="auto">
          <a:xfrm>
            <a:off x="4479926" y="2216150"/>
            <a:ext cx="42863" cy="247650"/>
          </a:xfrm>
          <a:custGeom>
            <a:avLst/>
            <a:gdLst>
              <a:gd name="T0" fmla="*/ 183723677 w 10"/>
              <a:gd name="T1" fmla="*/ 0 h 136"/>
              <a:gd name="T2" fmla="*/ 110235063 w 10"/>
              <a:gd name="T3" fmla="*/ 450959724 h 136"/>
              <a:gd name="T4" fmla="*/ 0 60000 65536"/>
              <a:gd name="T5" fmla="*/ 0 60000 65536"/>
              <a:gd name="T6" fmla="*/ 0 w 10"/>
              <a:gd name="T7" fmla="*/ 0 h 136"/>
              <a:gd name="T8" fmla="*/ 10 w 10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" h="136">
                <a:moveTo>
                  <a:pt x="10" y="0"/>
                </a:moveTo>
                <a:cubicBezTo>
                  <a:pt x="0" y="61"/>
                  <a:pt x="6" y="16"/>
                  <a:pt x="6" y="13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21" name="Freeform 128"/>
          <p:cNvSpPr>
            <a:spLocks/>
          </p:cNvSpPr>
          <p:nvPr/>
        </p:nvSpPr>
        <p:spPr bwMode="auto">
          <a:xfrm>
            <a:off x="2711450" y="3282950"/>
            <a:ext cx="1790700" cy="368300"/>
          </a:xfrm>
          <a:custGeom>
            <a:avLst/>
            <a:gdLst>
              <a:gd name="T0" fmla="*/ 0 w 1124"/>
              <a:gd name="T1" fmla="*/ 0 h 232"/>
              <a:gd name="T2" fmla="*/ 0 w 1124"/>
              <a:gd name="T3" fmla="*/ 584676250 h 232"/>
              <a:gd name="T4" fmla="*/ 2147483647 w 1124"/>
              <a:gd name="T5" fmla="*/ 584676250 h 232"/>
              <a:gd name="T6" fmla="*/ 0 60000 65536"/>
              <a:gd name="T7" fmla="*/ 0 60000 65536"/>
              <a:gd name="T8" fmla="*/ 0 60000 65536"/>
              <a:gd name="T9" fmla="*/ 0 w 1124"/>
              <a:gd name="T10" fmla="*/ 0 h 232"/>
              <a:gd name="T11" fmla="*/ 1124 w 1124"/>
              <a:gd name="T12" fmla="*/ 232 h 2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24" h="232">
                <a:moveTo>
                  <a:pt x="0" y="0"/>
                </a:moveTo>
                <a:lnTo>
                  <a:pt x="0" y="232"/>
                </a:lnTo>
                <a:lnTo>
                  <a:pt x="1124" y="232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22" name="Freeform 130"/>
          <p:cNvSpPr>
            <a:spLocks/>
          </p:cNvSpPr>
          <p:nvPr/>
        </p:nvSpPr>
        <p:spPr bwMode="auto">
          <a:xfrm>
            <a:off x="2692401" y="2219326"/>
            <a:ext cx="1844675" cy="358775"/>
          </a:xfrm>
          <a:custGeom>
            <a:avLst/>
            <a:gdLst>
              <a:gd name="T0" fmla="*/ 0 w 1152"/>
              <a:gd name="T1" fmla="*/ 574640628 h 224"/>
              <a:gd name="T2" fmla="*/ 0 w 1152"/>
              <a:gd name="T3" fmla="*/ 0 h 224"/>
              <a:gd name="T4" fmla="*/ 2147483647 w 1152"/>
              <a:gd name="T5" fmla="*/ 0 h 224"/>
              <a:gd name="T6" fmla="*/ 0 60000 65536"/>
              <a:gd name="T7" fmla="*/ 0 60000 65536"/>
              <a:gd name="T8" fmla="*/ 0 60000 65536"/>
              <a:gd name="T9" fmla="*/ 0 w 1152"/>
              <a:gd name="T10" fmla="*/ 0 h 224"/>
              <a:gd name="T11" fmla="*/ 1152 w 1152"/>
              <a:gd name="T12" fmla="*/ 224 h 2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52" h="224">
                <a:moveTo>
                  <a:pt x="0" y="224"/>
                </a:moveTo>
                <a:lnTo>
                  <a:pt x="0" y="0"/>
                </a:lnTo>
                <a:lnTo>
                  <a:pt x="1152" y="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23" name="Freeform 131"/>
          <p:cNvSpPr>
            <a:spLocks/>
          </p:cNvSpPr>
          <p:nvPr/>
        </p:nvSpPr>
        <p:spPr bwMode="auto">
          <a:xfrm>
            <a:off x="3908426" y="2592388"/>
            <a:ext cx="415925" cy="4762"/>
          </a:xfrm>
          <a:custGeom>
            <a:avLst/>
            <a:gdLst>
              <a:gd name="T0" fmla="*/ 0 w 262"/>
              <a:gd name="T1" fmla="*/ 7558881 h 3"/>
              <a:gd name="T2" fmla="*/ 660280938 w 262"/>
              <a:gd name="T3" fmla="*/ 2519098 h 3"/>
              <a:gd name="T4" fmla="*/ 0 60000 65536"/>
              <a:gd name="T5" fmla="*/ 0 60000 65536"/>
              <a:gd name="T6" fmla="*/ 0 w 262"/>
              <a:gd name="T7" fmla="*/ 0 h 3"/>
              <a:gd name="T8" fmla="*/ 262 w 262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2" h="3">
                <a:moveTo>
                  <a:pt x="0" y="3"/>
                </a:moveTo>
                <a:cubicBezTo>
                  <a:pt x="153" y="0"/>
                  <a:pt x="65" y="1"/>
                  <a:pt x="262" y="1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24" name="Freeform 132"/>
          <p:cNvSpPr>
            <a:spLocks/>
          </p:cNvSpPr>
          <p:nvPr/>
        </p:nvSpPr>
        <p:spPr bwMode="auto">
          <a:xfrm>
            <a:off x="3946525" y="3289300"/>
            <a:ext cx="412750" cy="12700"/>
          </a:xfrm>
          <a:custGeom>
            <a:avLst/>
            <a:gdLst>
              <a:gd name="T0" fmla="*/ 0 w 260"/>
              <a:gd name="T1" fmla="*/ 20161250 h 8"/>
              <a:gd name="T2" fmla="*/ 70564375 w 260"/>
              <a:gd name="T3" fmla="*/ 5040313 h 8"/>
              <a:gd name="T4" fmla="*/ 95765938 w 260"/>
              <a:gd name="T5" fmla="*/ 0 h 8"/>
              <a:gd name="T6" fmla="*/ 655240625 w 260"/>
              <a:gd name="T7" fmla="*/ 5040313 h 8"/>
              <a:gd name="T8" fmla="*/ 0 60000 65536"/>
              <a:gd name="T9" fmla="*/ 0 60000 65536"/>
              <a:gd name="T10" fmla="*/ 0 60000 65536"/>
              <a:gd name="T11" fmla="*/ 0 60000 65536"/>
              <a:gd name="T12" fmla="*/ 0 w 260"/>
              <a:gd name="T13" fmla="*/ 0 h 8"/>
              <a:gd name="T14" fmla="*/ 260 w 260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0" h="8">
                <a:moveTo>
                  <a:pt x="0" y="8"/>
                </a:moveTo>
                <a:cubicBezTo>
                  <a:pt x="15" y="4"/>
                  <a:pt x="5" y="7"/>
                  <a:pt x="28" y="2"/>
                </a:cubicBezTo>
                <a:cubicBezTo>
                  <a:pt x="31" y="1"/>
                  <a:pt x="38" y="0"/>
                  <a:pt x="38" y="0"/>
                </a:cubicBezTo>
                <a:cubicBezTo>
                  <a:pt x="112" y="1"/>
                  <a:pt x="186" y="2"/>
                  <a:pt x="260" y="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425" name="Freeform 133"/>
          <p:cNvSpPr>
            <a:spLocks/>
          </p:cNvSpPr>
          <p:nvPr/>
        </p:nvSpPr>
        <p:spPr bwMode="auto">
          <a:xfrm>
            <a:off x="3289301" y="3298826"/>
            <a:ext cx="396875" cy="3175"/>
          </a:xfrm>
          <a:custGeom>
            <a:avLst/>
            <a:gdLst>
              <a:gd name="T0" fmla="*/ 0 w 250"/>
              <a:gd name="T1" fmla="*/ 5040313 h 2"/>
              <a:gd name="T2" fmla="*/ 630039063 w 250"/>
              <a:gd name="T3" fmla="*/ 0 h 2"/>
              <a:gd name="T4" fmla="*/ 0 60000 65536"/>
              <a:gd name="T5" fmla="*/ 0 60000 65536"/>
              <a:gd name="T6" fmla="*/ 0 w 250"/>
              <a:gd name="T7" fmla="*/ 0 h 2"/>
              <a:gd name="T8" fmla="*/ 250 w 250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0" h="2">
                <a:moveTo>
                  <a:pt x="0" y="2"/>
                </a:moveTo>
                <a:cubicBezTo>
                  <a:pt x="215" y="0"/>
                  <a:pt x="132" y="0"/>
                  <a:pt x="25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58426" name="Straight Connector 158"/>
          <p:cNvCxnSpPr>
            <a:cxnSpLocks noChangeShapeType="1"/>
          </p:cNvCxnSpPr>
          <p:nvPr/>
        </p:nvCxnSpPr>
        <p:spPr bwMode="auto">
          <a:xfrm rot="16200000" flipH="1">
            <a:off x="4225132" y="2651920"/>
            <a:ext cx="1625600" cy="1449387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Box 3"/>
          <p:cNvSpPr txBox="1">
            <a:spLocks noChangeArrowheads="1"/>
          </p:cNvSpPr>
          <p:nvPr/>
        </p:nvSpPr>
        <p:spPr bwMode="auto">
          <a:xfrm>
            <a:off x="2684463" y="1127126"/>
            <a:ext cx="7537450" cy="52101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59395" name="Freeform 104"/>
          <p:cNvSpPr>
            <a:spLocks/>
          </p:cNvSpPr>
          <p:nvPr/>
        </p:nvSpPr>
        <p:spPr bwMode="auto">
          <a:xfrm>
            <a:off x="3105151" y="3914775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396" name="Freeform 99"/>
          <p:cNvSpPr>
            <a:spLocks/>
          </p:cNvSpPr>
          <p:nvPr/>
        </p:nvSpPr>
        <p:spPr bwMode="auto">
          <a:xfrm>
            <a:off x="3057526" y="140970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" name="Flowchart: Document 99"/>
          <p:cNvSpPr/>
          <p:nvPr/>
        </p:nvSpPr>
        <p:spPr>
          <a:xfrm rot="16200000">
            <a:off x="5849144" y="2421731"/>
            <a:ext cx="1409700" cy="4999038"/>
          </a:xfrm>
          <a:prstGeom prst="flowChartDocumen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1" name="Straight Arrow Connector 110"/>
          <p:cNvCxnSpPr/>
          <p:nvPr/>
        </p:nvCxnSpPr>
        <p:spPr>
          <a:xfrm flipV="1">
            <a:off x="8793163" y="489902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399" name="TextBox 111"/>
          <p:cNvSpPr txBox="1">
            <a:spLocks noChangeArrowheads="1"/>
          </p:cNvSpPr>
          <p:nvPr/>
        </p:nvSpPr>
        <p:spPr bwMode="auto">
          <a:xfrm>
            <a:off x="8983663" y="439102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8" name="Straight Connector 67"/>
          <p:cNvCxnSpPr/>
          <p:nvPr/>
        </p:nvCxnSpPr>
        <p:spPr>
          <a:xfrm>
            <a:off x="4044951" y="4845050"/>
            <a:ext cx="4462463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4046538" y="4948239"/>
            <a:ext cx="4749800" cy="22225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lowchart: Document 79"/>
          <p:cNvSpPr/>
          <p:nvPr/>
        </p:nvSpPr>
        <p:spPr>
          <a:xfrm rot="16200000">
            <a:off x="5890419" y="-50006"/>
            <a:ext cx="1409700" cy="4999038"/>
          </a:xfrm>
          <a:prstGeom prst="flowChartDocumen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1" name="Straight Arrow Connector 80"/>
          <p:cNvCxnSpPr/>
          <p:nvPr/>
        </p:nvCxnSpPr>
        <p:spPr>
          <a:xfrm flipV="1">
            <a:off x="8834438" y="242728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4" name="TextBox 81"/>
          <p:cNvSpPr txBox="1">
            <a:spLocks noChangeArrowheads="1"/>
          </p:cNvSpPr>
          <p:nvPr/>
        </p:nvSpPr>
        <p:spPr bwMode="auto">
          <a:xfrm>
            <a:off x="9024939" y="1919288"/>
            <a:ext cx="593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88" name="Straight Connector 87"/>
          <p:cNvCxnSpPr/>
          <p:nvPr/>
        </p:nvCxnSpPr>
        <p:spPr>
          <a:xfrm>
            <a:off x="4084638" y="2373313"/>
            <a:ext cx="446405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4087813" y="2476501"/>
            <a:ext cx="4748212" cy="22225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Oval 123"/>
          <p:cNvSpPr/>
          <p:nvPr/>
        </p:nvSpPr>
        <p:spPr>
          <a:xfrm>
            <a:off x="5815014" y="5157788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5" name="Straight Arrow Connector 124"/>
          <p:cNvCxnSpPr/>
          <p:nvPr/>
        </p:nvCxnSpPr>
        <p:spPr>
          <a:xfrm rot="10800000">
            <a:off x="5797550" y="52784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/>
          <p:cNvSpPr/>
          <p:nvPr/>
        </p:nvSpPr>
        <p:spPr>
          <a:xfrm>
            <a:off x="5148264" y="516731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7" name="Straight Arrow Connector 126"/>
          <p:cNvCxnSpPr/>
          <p:nvPr/>
        </p:nvCxnSpPr>
        <p:spPr>
          <a:xfrm rot="10800000">
            <a:off x="5130800" y="528796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Oval 127"/>
          <p:cNvSpPr/>
          <p:nvPr/>
        </p:nvSpPr>
        <p:spPr>
          <a:xfrm>
            <a:off x="4495800" y="5167313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9" name="Straight Arrow Connector 128"/>
          <p:cNvCxnSpPr/>
          <p:nvPr/>
        </p:nvCxnSpPr>
        <p:spPr>
          <a:xfrm rot="10800000">
            <a:off x="4476750" y="528796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Oval 145"/>
          <p:cNvSpPr/>
          <p:nvPr/>
        </p:nvSpPr>
        <p:spPr>
          <a:xfrm>
            <a:off x="5802314" y="442436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47" name="Straight Arrow Connector 146"/>
          <p:cNvCxnSpPr/>
          <p:nvPr/>
        </p:nvCxnSpPr>
        <p:spPr>
          <a:xfrm rot="10800000">
            <a:off x="5784850" y="45450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/>
          <p:cNvSpPr/>
          <p:nvPr/>
        </p:nvSpPr>
        <p:spPr>
          <a:xfrm>
            <a:off x="5135564" y="4433888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49" name="Straight Arrow Connector 148"/>
          <p:cNvCxnSpPr/>
          <p:nvPr/>
        </p:nvCxnSpPr>
        <p:spPr>
          <a:xfrm rot="10800000">
            <a:off x="5118100" y="4554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Oval 149"/>
          <p:cNvSpPr/>
          <p:nvPr/>
        </p:nvSpPr>
        <p:spPr>
          <a:xfrm>
            <a:off x="4483100" y="4433888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1" name="Straight Arrow Connector 150"/>
          <p:cNvCxnSpPr/>
          <p:nvPr/>
        </p:nvCxnSpPr>
        <p:spPr>
          <a:xfrm rot="10800000">
            <a:off x="4464050" y="4554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Oval 161"/>
          <p:cNvSpPr/>
          <p:nvPr/>
        </p:nvSpPr>
        <p:spPr>
          <a:xfrm>
            <a:off x="5773739" y="2686050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4" name="Straight Arrow Connector 163"/>
          <p:cNvCxnSpPr/>
          <p:nvPr/>
        </p:nvCxnSpPr>
        <p:spPr>
          <a:xfrm rot="10800000">
            <a:off x="5756275" y="280670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Oval 164"/>
          <p:cNvSpPr/>
          <p:nvPr/>
        </p:nvSpPr>
        <p:spPr>
          <a:xfrm>
            <a:off x="5106989" y="2695575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6" name="Straight Arrow Connector 165"/>
          <p:cNvCxnSpPr/>
          <p:nvPr/>
        </p:nvCxnSpPr>
        <p:spPr>
          <a:xfrm rot="10800000">
            <a:off x="5089525" y="28162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Oval 166"/>
          <p:cNvSpPr/>
          <p:nvPr/>
        </p:nvSpPr>
        <p:spPr>
          <a:xfrm>
            <a:off x="4454525" y="2695575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8" name="Straight Arrow Connector 167"/>
          <p:cNvCxnSpPr/>
          <p:nvPr/>
        </p:nvCxnSpPr>
        <p:spPr>
          <a:xfrm rot="10800000">
            <a:off x="4435475" y="28162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51"/>
          <p:cNvSpPr/>
          <p:nvPr/>
        </p:nvSpPr>
        <p:spPr>
          <a:xfrm>
            <a:off x="5762625" y="195103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4" name="Straight Arrow Connector 153"/>
          <p:cNvCxnSpPr/>
          <p:nvPr/>
        </p:nvCxnSpPr>
        <p:spPr>
          <a:xfrm rot="10800000">
            <a:off x="5745163" y="207168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Oval 154"/>
          <p:cNvSpPr/>
          <p:nvPr/>
        </p:nvSpPr>
        <p:spPr>
          <a:xfrm>
            <a:off x="5095875" y="196056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7" name="Straight Arrow Connector 156"/>
          <p:cNvCxnSpPr/>
          <p:nvPr/>
        </p:nvCxnSpPr>
        <p:spPr>
          <a:xfrm rot="10800000">
            <a:off x="5078413" y="20812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Oval 157"/>
          <p:cNvSpPr/>
          <p:nvPr/>
        </p:nvSpPr>
        <p:spPr>
          <a:xfrm>
            <a:off x="4443413" y="1960563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0" name="Straight Arrow Connector 159"/>
          <p:cNvCxnSpPr/>
          <p:nvPr/>
        </p:nvCxnSpPr>
        <p:spPr>
          <a:xfrm rot="10800000">
            <a:off x="4424363" y="20812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Slide Number Placeholder 98"/>
          <p:cNvSpPr>
            <a:spLocks noGrp="1"/>
          </p:cNvSpPr>
          <p:nvPr>
            <p:ph type="sldNum" sz="quarter" idx="11"/>
          </p:nvPr>
        </p:nvSpPr>
        <p:spPr>
          <a:xfrm>
            <a:off x="10959727" y="6273522"/>
            <a:ext cx="762000" cy="365125"/>
          </a:xfr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A2D536B-1A2D-44B0-8DFF-B0B57FCB7977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56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01" name="Footer Placeholder 100"/>
          <p:cNvSpPr>
            <a:spLocks noGrp="1"/>
          </p:cNvSpPr>
          <p:nvPr>
            <p:ph type="ftr" sz="quarter" idx="10"/>
          </p:nvPr>
        </p:nvSpPr>
        <p:spPr>
          <a:xfrm>
            <a:off x="4679950" y="6192839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Theory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748463" y="204788"/>
            <a:ext cx="3467100" cy="9191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Flange of W-Shape Bolted to Plate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59435" name="Freeform 116"/>
          <p:cNvSpPr>
            <a:spLocks/>
          </p:cNvSpPr>
          <p:nvPr/>
        </p:nvSpPr>
        <p:spPr bwMode="auto">
          <a:xfrm flipH="1">
            <a:off x="3041650" y="140335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9436" name="Freeform 101"/>
          <p:cNvSpPr>
            <a:spLocks/>
          </p:cNvSpPr>
          <p:nvPr/>
        </p:nvSpPr>
        <p:spPr bwMode="auto">
          <a:xfrm>
            <a:off x="3195639" y="141446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437" name="Freeform 116"/>
          <p:cNvSpPr>
            <a:spLocks/>
          </p:cNvSpPr>
          <p:nvPr/>
        </p:nvSpPr>
        <p:spPr bwMode="auto">
          <a:xfrm flipH="1">
            <a:off x="3089275" y="3908425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9438" name="Freeform 106"/>
          <p:cNvSpPr>
            <a:spLocks/>
          </p:cNvSpPr>
          <p:nvPr/>
        </p:nvSpPr>
        <p:spPr bwMode="auto">
          <a:xfrm>
            <a:off x="3243264" y="3919538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Box 3"/>
          <p:cNvSpPr txBox="1">
            <a:spLocks noChangeArrowheads="1"/>
          </p:cNvSpPr>
          <p:nvPr/>
        </p:nvSpPr>
        <p:spPr bwMode="auto">
          <a:xfrm>
            <a:off x="2684463" y="1127126"/>
            <a:ext cx="7537450" cy="52101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60419" name="Freeform 3"/>
          <p:cNvSpPr>
            <a:spLocks/>
          </p:cNvSpPr>
          <p:nvPr/>
        </p:nvSpPr>
        <p:spPr bwMode="auto">
          <a:xfrm>
            <a:off x="3105151" y="3914775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20" name="Freeform 4"/>
          <p:cNvSpPr>
            <a:spLocks/>
          </p:cNvSpPr>
          <p:nvPr/>
        </p:nvSpPr>
        <p:spPr bwMode="auto">
          <a:xfrm>
            <a:off x="3057526" y="140970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" name="Flowchart: Document 99"/>
          <p:cNvSpPr/>
          <p:nvPr/>
        </p:nvSpPr>
        <p:spPr>
          <a:xfrm rot="16200000">
            <a:off x="5849144" y="2421731"/>
            <a:ext cx="1409700" cy="4999038"/>
          </a:xfrm>
          <a:prstGeom prst="flowChartDocumen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11" name="Straight Arrow Connector 110"/>
          <p:cNvCxnSpPr/>
          <p:nvPr/>
        </p:nvCxnSpPr>
        <p:spPr>
          <a:xfrm flipV="1">
            <a:off x="8793163" y="489902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3" name="TextBox 111"/>
          <p:cNvSpPr txBox="1">
            <a:spLocks noChangeArrowheads="1"/>
          </p:cNvSpPr>
          <p:nvPr/>
        </p:nvSpPr>
        <p:spPr bwMode="auto">
          <a:xfrm>
            <a:off x="8983663" y="4391026"/>
            <a:ext cx="595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8" name="Straight Connector 67"/>
          <p:cNvCxnSpPr/>
          <p:nvPr/>
        </p:nvCxnSpPr>
        <p:spPr>
          <a:xfrm>
            <a:off x="4044951" y="4845050"/>
            <a:ext cx="4462463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4046538" y="4948239"/>
            <a:ext cx="4749800" cy="22225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lowchart: Document 79"/>
          <p:cNvSpPr/>
          <p:nvPr/>
        </p:nvSpPr>
        <p:spPr>
          <a:xfrm rot="16200000">
            <a:off x="5890419" y="-50006"/>
            <a:ext cx="1409700" cy="4999038"/>
          </a:xfrm>
          <a:prstGeom prst="flowChartDocumen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1" name="Straight Arrow Connector 80"/>
          <p:cNvCxnSpPr/>
          <p:nvPr/>
        </p:nvCxnSpPr>
        <p:spPr>
          <a:xfrm flipV="1">
            <a:off x="8834438" y="242728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8" name="TextBox 81"/>
          <p:cNvSpPr txBox="1">
            <a:spLocks noChangeArrowheads="1"/>
          </p:cNvSpPr>
          <p:nvPr/>
        </p:nvSpPr>
        <p:spPr bwMode="auto">
          <a:xfrm>
            <a:off x="9024939" y="1919289"/>
            <a:ext cx="593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88" name="Straight Connector 87"/>
          <p:cNvCxnSpPr/>
          <p:nvPr/>
        </p:nvCxnSpPr>
        <p:spPr>
          <a:xfrm>
            <a:off x="4084638" y="2373313"/>
            <a:ext cx="446405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V="1">
            <a:off x="4087813" y="2476501"/>
            <a:ext cx="4748212" cy="22225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Oval 123"/>
          <p:cNvSpPr/>
          <p:nvPr/>
        </p:nvSpPr>
        <p:spPr>
          <a:xfrm>
            <a:off x="5815014" y="5157788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5" name="Straight Arrow Connector 124"/>
          <p:cNvCxnSpPr/>
          <p:nvPr/>
        </p:nvCxnSpPr>
        <p:spPr>
          <a:xfrm rot="10800000">
            <a:off x="5797550" y="52784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/>
          <p:cNvSpPr/>
          <p:nvPr/>
        </p:nvSpPr>
        <p:spPr>
          <a:xfrm>
            <a:off x="5148264" y="516731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7" name="Straight Arrow Connector 126"/>
          <p:cNvCxnSpPr/>
          <p:nvPr/>
        </p:nvCxnSpPr>
        <p:spPr>
          <a:xfrm rot="10800000">
            <a:off x="5130800" y="528796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Oval 127"/>
          <p:cNvSpPr/>
          <p:nvPr/>
        </p:nvSpPr>
        <p:spPr>
          <a:xfrm>
            <a:off x="4495800" y="5167313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9" name="Straight Arrow Connector 128"/>
          <p:cNvCxnSpPr/>
          <p:nvPr/>
        </p:nvCxnSpPr>
        <p:spPr>
          <a:xfrm rot="10800000">
            <a:off x="4476750" y="528796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Oval 145"/>
          <p:cNvSpPr/>
          <p:nvPr/>
        </p:nvSpPr>
        <p:spPr>
          <a:xfrm>
            <a:off x="5802314" y="4424363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47" name="Straight Arrow Connector 146"/>
          <p:cNvCxnSpPr/>
          <p:nvPr/>
        </p:nvCxnSpPr>
        <p:spPr>
          <a:xfrm rot="10800000">
            <a:off x="5784850" y="45450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/>
          <p:cNvSpPr/>
          <p:nvPr/>
        </p:nvSpPr>
        <p:spPr>
          <a:xfrm>
            <a:off x="5135564" y="4433888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49" name="Straight Arrow Connector 148"/>
          <p:cNvCxnSpPr/>
          <p:nvPr/>
        </p:nvCxnSpPr>
        <p:spPr>
          <a:xfrm rot="10800000">
            <a:off x="5118100" y="4554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Oval 149"/>
          <p:cNvSpPr/>
          <p:nvPr/>
        </p:nvSpPr>
        <p:spPr>
          <a:xfrm>
            <a:off x="4483100" y="4433888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1" name="Straight Arrow Connector 150"/>
          <p:cNvCxnSpPr/>
          <p:nvPr/>
        </p:nvCxnSpPr>
        <p:spPr>
          <a:xfrm rot="10800000">
            <a:off x="4464050" y="455453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Oval 161"/>
          <p:cNvSpPr/>
          <p:nvPr/>
        </p:nvSpPr>
        <p:spPr>
          <a:xfrm>
            <a:off x="5773739" y="2686050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4" name="Straight Arrow Connector 163"/>
          <p:cNvCxnSpPr/>
          <p:nvPr/>
        </p:nvCxnSpPr>
        <p:spPr>
          <a:xfrm rot="10800000">
            <a:off x="5756275" y="2806700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Oval 164"/>
          <p:cNvSpPr/>
          <p:nvPr/>
        </p:nvSpPr>
        <p:spPr>
          <a:xfrm>
            <a:off x="5106989" y="2695575"/>
            <a:ext cx="255587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6" name="Straight Arrow Connector 165"/>
          <p:cNvCxnSpPr/>
          <p:nvPr/>
        </p:nvCxnSpPr>
        <p:spPr>
          <a:xfrm rot="10800000">
            <a:off x="5089525" y="28162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Oval 166"/>
          <p:cNvSpPr/>
          <p:nvPr/>
        </p:nvSpPr>
        <p:spPr>
          <a:xfrm>
            <a:off x="4454525" y="2695575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8" name="Straight Arrow Connector 167"/>
          <p:cNvCxnSpPr/>
          <p:nvPr/>
        </p:nvCxnSpPr>
        <p:spPr>
          <a:xfrm rot="10800000">
            <a:off x="4435475" y="2816225"/>
            <a:ext cx="279400" cy="1588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51"/>
          <p:cNvSpPr/>
          <p:nvPr/>
        </p:nvSpPr>
        <p:spPr>
          <a:xfrm>
            <a:off x="5762625" y="1951038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4" name="Straight Arrow Connector 153"/>
          <p:cNvCxnSpPr/>
          <p:nvPr/>
        </p:nvCxnSpPr>
        <p:spPr>
          <a:xfrm rot="10800000">
            <a:off x="5745163" y="2071689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Oval 154"/>
          <p:cNvSpPr/>
          <p:nvPr/>
        </p:nvSpPr>
        <p:spPr>
          <a:xfrm>
            <a:off x="5095875" y="1960563"/>
            <a:ext cx="255588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7" name="Straight Arrow Connector 156"/>
          <p:cNvCxnSpPr/>
          <p:nvPr/>
        </p:nvCxnSpPr>
        <p:spPr>
          <a:xfrm rot="10800000">
            <a:off x="5078413" y="20812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Oval 157"/>
          <p:cNvSpPr/>
          <p:nvPr/>
        </p:nvSpPr>
        <p:spPr>
          <a:xfrm>
            <a:off x="4443413" y="1960563"/>
            <a:ext cx="254000" cy="2413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  <a:headEnd type="arrow" w="sm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0" name="Straight Arrow Connector 159"/>
          <p:cNvCxnSpPr/>
          <p:nvPr/>
        </p:nvCxnSpPr>
        <p:spPr>
          <a:xfrm rot="10800000">
            <a:off x="4424363" y="2081214"/>
            <a:ext cx="279400" cy="1587"/>
          </a:xfrm>
          <a:prstGeom prst="straightConnector1">
            <a:avLst/>
          </a:prstGeom>
          <a:ln w="38100">
            <a:solidFill>
              <a:schemeClr val="bg1"/>
            </a:solidFill>
            <a:headEnd type="arrow" w="sm" len="med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55" name="TextBox 54"/>
          <p:cNvSpPr txBox="1">
            <a:spLocks noChangeArrowheads="1"/>
          </p:cNvSpPr>
          <p:nvPr/>
        </p:nvSpPr>
        <p:spPr bwMode="auto">
          <a:xfrm>
            <a:off x="6954838" y="5656263"/>
            <a:ext cx="3441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Shear planes on Plate</a:t>
            </a:r>
          </a:p>
        </p:txBody>
      </p:sp>
      <p:sp>
        <p:nvSpPr>
          <p:cNvPr id="60456" name="TextBox 57"/>
          <p:cNvSpPr txBox="1">
            <a:spLocks noChangeArrowheads="1"/>
          </p:cNvSpPr>
          <p:nvPr/>
        </p:nvSpPr>
        <p:spPr bwMode="auto">
          <a:xfrm>
            <a:off x="2965450" y="5883275"/>
            <a:ext cx="383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Tension plane on Plate </a:t>
            </a:r>
          </a:p>
        </p:txBody>
      </p:sp>
      <p:cxnSp>
        <p:nvCxnSpPr>
          <p:cNvPr id="60457" name="Straight Connector 152"/>
          <p:cNvCxnSpPr>
            <a:cxnSpLocks noChangeShapeType="1"/>
          </p:cNvCxnSpPr>
          <p:nvPr/>
        </p:nvCxnSpPr>
        <p:spPr bwMode="auto">
          <a:xfrm flipH="1">
            <a:off x="3111501" y="5021264"/>
            <a:ext cx="1476375" cy="979487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458" name="TextBox 54"/>
          <p:cNvSpPr txBox="1">
            <a:spLocks noChangeArrowheads="1"/>
          </p:cNvSpPr>
          <p:nvPr/>
        </p:nvSpPr>
        <p:spPr bwMode="auto">
          <a:xfrm>
            <a:off x="6913563" y="3117850"/>
            <a:ext cx="3441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Shear planes on Plate</a:t>
            </a:r>
          </a:p>
        </p:txBody>
      </p:sp>
      <p:sp>
        <p:nvSpPr>
          <p:cNvPr id="60459" name="TextBox 57"/>
          <p:cNvSpPr txBox="1">
            <a:spLocks noChangeArrowheads="1"/>
          </p:cNvSpPr>
          <p:nvPr/>
        </p:nvSpPr>
        <p:spPr bwMode="auto">
          <a:xfrm>
            <a:off x="5699125" y="3444875"/>
            <a:ext cx="383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Tension planes on Plate </a:t>
            </a:r>
          </a:p>
        </p:txBody>
      </p:sp>
      <p:sp>
        <p:nvSpPr>
          <p:cNvPr id="99" name="Slide Number Placeholder 98"/>
          <p:cNvSpPr txBox="1">
            <a:spLocks noGrp="1"/>
          </p:cNvSpPr>
          <p:nvPr/>
        </p:nvSpPr>
        <p:spPr>
          <a:xfrm>
            <a:off x="10941797" y="6337301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02BA752-40BE-40F2-ADCE-38B6B117FE96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57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01" name="Footer Placeholder 100"/>
          <p:cNvSpPr txBox="1">
            <a:spLocks noGrp="1"/>
          </p:cNvSpPr>
          <p:nvPr/>
        </p:nvSpPr>
        <p:spPr>
          <a:xfrm>
            <a:off x="4679950" y="6192839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 dirty="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748463" y="204788"/>
            <a:ext cx="3467100" cy="9191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Flange of W-Shape Bolted to Plate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60464" name="Freeform 116"/>
          <p:cNvSpPr>
            <a:spLocks/>
          </p:cNvSpPr>
          <p:nvPr/>
        </p:nvSpPr>
        <p:spPr bwMode="auto">
          <a:xfrm flipH="1">
            <a:off x="3041650" y="140335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0465" name="Freeform 49"/>
          <p:cNvSpPr>
            <a:spLocks/>
          </p:cNvSpPr>
          <p:nvPr/>
        </p:nvSpPr>
        <p:spPr bwMode="auto">
          <a:xfrm>
            <a:off x="3195639" y="141446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66" name="Freeform 50"/>
          <p:cNvSpPr>
            <a:spLocks/>
          </p:cNvSpPr>
          <p:nvPr/>
        </p:nvSpPr>
        <p:spPr bwMode="auto">
          <a:xfrm>
            <a:off x="4562476" y="1400176"/>
            <a:ext cx="2200275" cy="676275"/>
          </a:xfrm>
          <a:custGeom>
            <a:avLst/>
            <a:gdLst>
              <a:gd name="T0" fmla="*/ 0 w 1386"/>
              <a:gd name="T1" fmla="*/ 0 h 426"/>
              <a:gd name="T2" fmla="*/ 0 w 1386"/>
              <a:gd name="T3" fmla="*/ 1073586563 h 426"/>
              <a:gd name="T4" fmla="*/ 2147483647 w 1386"/>
              <a:gd name="T5" fmla="*/ 1073586563 h 426"/>
              <a:gd name="T6" fmla="*/ 0 60000 65536"/>
              <a:gd name="T7" fmla="*/ 0 60000 65536"/>
              <a:gd name="T8" fmla="*/ 0 60000 65536"/>
              <a:gd name="T9" fmla="*/ 0 w 1386"/>
              <a:gd name="T10" fmla="*/ 0 h 426"/>
              <a:gd name="T11" fmla="*/ 1386 w 1386"/>
              <a:gd name="T12" fmla="*/ 426 h 4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86" h="426">
                <a:moveTo>
                  <a:pt x="0" y="0"/>
                </a:moveTo>
                <a:lnTo>
                  <a:pt x="0" y="426"/>
                </a:lnTo>
                <a:lnTo>
                  <a:pt x="1386" y="426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67" name="Freeform 51"/>
          <p:cNvSpPr>
            <a:spLocks/>
          </p:cNvSpPr>
          <p:nvPr/>
        </p:nvSpPr>
        <p:spPr bwMode="auto">
          <a:xfrm>
            <a:off x="4572000" y="2809875"/>
            <a:ext cx="2190750" cy="590550"/>
          </a:xfrm>
          <a:custGeom>
            <a:avLst/>
            <a:gdLst>
              <a:gd name="T0" fmla="*/ 0 w 1380"/>
              <a:gd name="T1" fmla="*/ 937498125 h 372"/>
              <a:gd name="T2" fmla="*/ 0 w 1380"/>
              <a:gd name="T3" fmla="*/ 0 h 372"/>
              <a:gd name="T4" fmla="*/ 2147483647 w 1380"/>
              <a:gd name="T5" fmla="*/ 0 h 372"/>
              <a:gd name="T6" fmla="*/ 0 60000 65536"/>
              <a:gd name="T7" fmla="*/ 0 60000 65536"/>
              <a:gd name="T8" fmla="*/ 0 60000 65536"/>
              <a:gd name="T9" fmla="*/ 0 w 1380"/>
              <a:gd name="T10" fmla="*/ 0 h 372"/>
              <a:gd name="T11" fmla="*/ 1380 w 1380"/>
              <a:gd name="T12" fmla="*/ 372 h 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80" h="372">
                <a:moveTo>
                  <a:pt x="0" y="372"/>
                </a:moveTo>
                <a:lnTo>
                  <a:pt x="0" y="0"/>
                </a:lnTo>
                <a:lnTo>
                  <a:pt x="1380" y="0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60468" name="Straight Connector 106"/>
          <p:cNvCxnSpPr>
            <a:cxnSpLocks noChangeShapeType="1"/>
          </p:cNvCxnSpPr>
          <p:nvPr/>
        </p:nvCxnSpPr>
        <p:spPr bwMode="auto">
          <a:xfrm>
            <a:off x="6300789" y="2808289"/>
            <a:ext cx="668337" cy="51752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69" name="Straight Connector 120"/>
          <p:cNvCxnSpPr>
            <a:cxnSpLocks noChangeShapeType="1"/>
          </p:cNvCxnSpPr>
          <p:nvPr/>
        </p:nvCxnSpPr>
        <p:spPr bwMode="auto">
          <a:xfrm>
            <a:off x="4573589" y="3235325"/>
            <a:ext cx="1176337" cy="342900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70" name="Straight Connector 138"/>
          <p:cNvCxnSpPr>
            <a:cxnSpLocks noChangeShapeType="1"/>
          </p:cNvCxnSpPr>
          <p:nvPr/>
        </p:nvCxnSpPr>
        <p:spPr bwMode="auto">
          <a:xfrm rot="16200000" flipH="1">
            <a:off x="4268789" y="2097089"/>
            <a:ext cx="1825625" cy="114617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71" name="Straight Connector 139"/>
          <p:cNvCxnSpPr>
            <a:cxnSpLocks noChangeShapeType="1"/>
          </p:cNvCxnSpPr>
          <p:nvPr/>
        </p:nvCxnSpPr>
        <p:spPr bwMode="auto">
          <a:xfrm rot="16200000" flipH="1">
            <a:off x="5999957" y="2383632"/>
            <a:ext cx="1271588" cy="64452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472" name="Freeform 116"/>
          <p:cNvSpPr>
            <a:spLocks/>
          </p:cNvSpPr>
          <p:nvPr/>
        </p:nvSpPr>
        <p:spPr bwMode="auto">
          <a:xfrm flipH="1">
            <a:off x="3089275" y="3908425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0473" name="Freeform 57"/>
          <p:cNvSpPr>
            <a:spLocks/>
          </p:cNvSpPr>
          <p:nvPr/>
        </p:nvSpPr>
        <p:spPr bwMode="auto">
          <a:xfrm>
            <a:off x="3243264" y="3919538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74" name="Freeform 58"/>
          <p:cNvSpPr>
            <a:spLocks/>
          </p:cNvSpPr>
          <p:nvPr/>
        </p:nvSpPr>
        <p:spPr bwMode="auto">
          <a:xfrm>
            <a:off x="4600575" y="4533901"/>
            <a:ext cx="2209800" cy="752475"/>
          </a:xfrm>
          <a:custGeom>
            <a:avLst/>
            <a:gdLst>
              <a:gd name="T0" fmla="*/ 2147483647 w 1392"/>
              <a:gd name="T1" fmla="*/ 0 h 474"/>
              <a:gd name="T2" fmla="*/ 0 w 1392"/>
              <a:gd name="T3" fmla="*/ 0 h 474"/>
              <a:gd name="T4" fmla="*/ 0 w 1392"/>
              <a:gd name="T5" fmla="*/ 1194554063 h 474"/>
              <a:gd name="T6" fmla="*/ 2147483647 w 1392"/>
              <a:gd name="T7" fmla="*/ 1194554063 h 474"/>
              <a:gd name="T8" fmla="*/ 0 60000 65536"/>
              <a:gd name="T9" fmla="*/ 0 60000 65536"/>
              <a:gd name="T10" fmla="*/ 0 60000 65536"/>
              <a:gd name="T11" fmla="*/ 0 60000 65536"/>
              <a:gd name="T12" fmla="*/ 0 w 1392"/>
              <a:gd name="T13" fmla="*/ 0 h 474"/>
              <a:gd name="T14" fmla="*/ 1392 w 1392"/>
              <a:gd name="T15" fmla="*/ 474 h 4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2" h="474">
                <a:moveTo>
                  <a:pt x="1386" y="0"/>
                </a:moveTo>
                <a:lnTo>
                  <a:pt x="0" y="0"/>
                </a:lnTo>
                <a:lnTo>
                  <a:pt x="0" y="474"/>
                </a:lnTo>
                <a:lnTo>
                  <a:pt x="1392" y="474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60475" name="Straight Connector 107"/>
          <p:cNvCxnSpPr>
            <a:cxnSpLocks noChangeShapeType="1"/>
          </p:cNvCxnSpPr>
          <p:nvPr/>
        </p:nvCxnSpPr>
        <p:spPr bwMode="auto">
          <a:xfrm>
            <a:off x="6342064" y="5345114"/>
            <a:ext cx="668337" cy="51752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76" name="Straight Connector 155"/>
          <p:cNvCxnSpPr>
            <a:cxnSpLocks noChangeShapeType="1"/>
          </p:cNvCxnSpPr>
          <p:nvPr/>
        </p:nvCxnSpPr>
        <p:spPr bwMode="auto">
          <a:xfrm>
            <a:off x="6326188" y="4551363"/>
            <a:ext cx="673100" cy="1327150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reeform 170"/>
          <p:cNvSpPr>
            <a:spLocks/>
          </p:cNvSpPr>
          <p:nvPr/>
        </p:nvSpPr>
        <p:spPr bwMode="auto">
          <a:xfrm>
            <a:off x="2233614" y="389096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43" name="TextBox 3"/>
          <p:cNvSpPr txBox="1">
            <a:spLocks noChangeArrowheads="1"/>
          </p:cNvSpPr>
          <p:nvPr/>
        </p:nvSpPr>
        <p:spPr bwMode="auto">
          <a:xfrm>
            <a:off x="1965325" y="1012826"/>
            <a:ext cx="8489950" cy="521017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61444" name="Freeform 162"/>
          <p:cNvSpPr>
            <a:spLocks/>
          </p:cNvSpPr>
          <p:nvPr/>
        </p:nvSpPr>
        <p:spPr bwMode="auto">
          <a:xfrm>
            <a:off x="2095501" y="388620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45" name="Freeform 171"/>
          <p:cNvSpPr>
            <a:spLocks/>
          </p:cNvSpPr>
          <p:nvPr/>
        </p:nvSpPr>
        <p:spPr bwMode="auto">
          <a:xfrm>
            <a:off x="3590925" y="4514851"/>
            <a:ext cx="2266950" cy="752475"/>
          </a:xfrm>
          <a:custGeom>
            <a:avLst/>
            <a:gdLst>
              <a:gd name="T0" fmla="*/ 2147483647 w 1392"/>
              <a:gd name="T1" fmla="*/ 0 h 474"/>
              <a:gd name="T2" fmla="*/ 0 w 1392"/>
              <a:gd name="T3" fmla="*/ 0 h 474"/>
              <a:gd name="T4" fmla="*/ 0 w 1392"/>
              <a:gd name="T5" fmla="*/ 1194554063 h 474"/>
              <a:gd name="T6" fmla="*/ 2147483647 w 1392"/>
              <a:gd name="T7" fmla="*/ 1194554063 h 474"/>
              <a:gd name="T8" fmla="*/ 2147483647 w 1392"/>
              <a:gd name="T9" fmla="*/ 0 h 4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92"/>
              <a:gd name="T16" fmla="*/ 0 h 474"/>
              <a:gd name="T17" fmla="*/ 1392 w 1392"/>
              <a:gd name="T18" fmla="*/ 474 h 4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92" h="474">
                <a:moveTo>
                  <a:pt x="1386" y="0"/>
                </a:moveTo>
                <a:lnTo>
                  <a:pt x="0" y="0"/>
                </a:lnTo>
                <a:lnTo>
                  <a:pt x="0" y="474"/>
                </a:lnTo>
                <a:lnTo>
                  <a:pt x="1392" y="474"/>
                </a:lnTo>
                <a:lnTo>
                  <a:pt x="138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46" name="Freeform 200"/>
          <p:cNvSpPr>
            <a:spLocks/>
          </p:cNvSpPr>
          <p:nvPr/>
        </p:nvSpPr>
        <p:spPr bwMode="auto">
          <a:xfrm>
            <a:off x="6096000" y="4562476"/>
            <a:ext cx="2228850" cy="771525"/>
          </a:xfrm>
          <a:custGeom>
            <a:avLst/>
            <a:gdLst>
              <a:gd name="T0" fmla="*/ 2147483647 w 1404"/>
              <a:gd name="T1" fmla="*/ 0 h 486"/>
              <a:gd name="T2" fmla="*/ 2147483647 w 1404"/>
              <a:gd name="T3" fmla="*/ 1224795938 h 486"/>
              <a:gd name="T4" fmla="*/ 0 w 1404"/>
              <a:gd name="T5" fmla="*/ 1224795938 h 486"/>
              <a:gd name="T6" fmla="*/ 0 w 1404"/>
              <a:gd name="T7" fmla="*/ 0 h 486"/>
              <a:gd name="T8" fmla="*/ 2147483647 w 1404"/>
              <a:gd name="T9" fmla="*/ 0 h 4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04"/>
              <a:gd name="T16" fmla="*/ 0 h 486"/>
              <a:gd name="T17" fmla="*/ 1404 w 1404"/>
              <a:gd name="T18" fmla="*/ 486 h 4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04" h="486">
                <a:moveTo>
                  <a:pt x="1404" y="0"/>
                </a:moveTo>
                <a:lnTo>
                  <a:pt x="1404" y="486"/>
                </a:lnTo>
                <a:lnTo>
                  <a:pt x="0" y="486"/>
                </a:lnTo>
                <a:lnTo>
                  <a:pt x="0" y="0"/>
                </a:lnTo>
                <a:lnTo>
                  <a:pt x="1404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47" name="Freeform 118"/>
          <p:cNvSpPr>
            <a:spLocks/>
          </p:cNvSpPr>
          <p:nvPr/>
        </p:nvSpPr>
        <p:spPr bwMode="auto">
          <a:xfrm>
            <a:off x="2082800" y="1422400"/>
            <a:ext cx="3702050" cy="1974850"/>
          </a:xfrm>
          <a:custGeom>
            <a:avLst/>
            <a:gdLst>
              <a:gd name="T0" fmla="*/ 221773750 w 2332"/>
              <a:gd name="T1" fmla="*/ 2147483647 h 1244"/>
              <a:gd name="T2" fmla="*/ 2147483647 w 2332"/>
              <a:gd name="T3" fmla="*/ 2147483647 h 1244"/>
              <a:gd name="T4" fmla="*/ 2147483647 w 2332"/>
              <a:gd name="T5" fmla="*/ 2147483647 h 1244"/>
              <a:gd name="T6" fmla="*/ 2147483647 w 2332"/>
              <a:gd name="T7" fmla="*/ 2147483647 h 1244"/>
              <a:gd name="T8" fmla="*/ 2147483647 w 2332"/>
              <a:gd name="T9" fmla="*/ 1048385000 h 1244"/>
              <a:gd name="T10" fmla="*/ 2147483647 w 2332"/>
              <a:gd name="T11" fmla="*/ 1048385000 h 1244"/>
              <a:gd name="T12" fmla="*/ 2147483647 w 2332"/>
              <a:gd name="T13" fmla="*/ 0 h 1244"/>
              <a:gd name="T14" fmla="*/ 826611250 w 2332"/>
              <a:gd name="T15" fmla="*/ 0 h 1244"/>
              <a:gd name="T16" fmla="*/ 826611250 w 2332"/>
              <a:gd name="T17" fmla="*/ 100806250 h 1244"/>
              <a:gd name="T18" fmla="*/ 826611250 w 2332"/>
              <a:gd name="T19" fmla="*/ 191531875 h 1244"/>
              <a:gd name="T20" fmla="*/ 796369375 w 2332"/>
              <a:gd name="T21" fmla="*/ 304938113 h 1244"/>
              <a:gd name="T22" fmla="*/ 796369375 w 2332"/>
              <a:gd name="T23" fmla="*/ 413305625 h 1244"/>
              <a:gd name="T24" fmla="*/ 756046875 w 2332"/>
              <a:gd name="T25" fmla="*/ 564515000 h 1244"/>
              <a:gd name="T26" fmla="*/ 725805000 w 2332"/>
              <a:gd name="T27" fmla="*/ 677922825 h 1244"/>
              <a:gd name="T28" fmla="*/ 685482500 w 2332"/>
              <a:gd name="T29" fmla="*/ 826611250 h 1244"/>
              <a:gd name="T30" fmla="*/ 645160000 w 2332"/>
              <a:gd name="T31" fmla="*/ 894654675 h 1244"/>
              <a:gd name="T32" fmla="*/ 594756875 w 2332"/>
              <a:gd name="T33" fmla="*/ 982860938 h 1244"/>
              <a:gd name="T34" fmla="*/ 534273125 w 2332"/>
              <a:gd name="T35" fmla="*/ 1088707500 h 1244"/>
              <a:gd name="T36" fmla="*/ 423386250 w 2332"/>
              <a:gd name="T37" fmla="*/ 1282758738 h 1244"/>
              <a:gd name="T38" fmla="*/ 352821875 w 2332"/>
              <a:gd name="T39" fmla="*/ 1403727825 h 1244"/>
              <a:gd name="T40" fmla="*/ 272176875 w 2332"/>
              <a:gd name="T41" fmla="*/ 1542335625 h 1244"/>
              <a:gd name="T42" fmla="*/ 201612500 w 2332"/>
              <a:gd name="T43" fmla="*/ 1665822488 h 1244"/>
              <a:gd name="T44" fmla="*/ 141128750 w 2332"/>
              <a:gd name="T45" fmla="*/ 1771669050 h 1244"/>
              <a:gd name="T46" fmla="*/ 60483750 w 2332"/>
              <a:gd name="T47" fmla="*/ 1910278438 h 1244"/>
              <a:gd name="T48" fmla="*/ 30241875 w 2332"/>
              <a:gd name="T49" fmla="*/ 2026205625 h 1244"/>
              <a:gd name="T50" fmla="*/ 0 w 2332"/>
              <a:gd name="T51" fmla="*/ 2079128113 h 1244"/>
              <a:gd name="T52" fmla="*/ 0 w 2332"/>
              <a:gd name="T53" fmla="*/ 2147483647 h 1244"/>
              <a:gd name="T54" fmla="*/ 0 w 2332"/>
              <a:gd name="T55" fmla="*/ 2147483647 h 1244"/>
              <a:gd name="T56" fmla="*/ 20161250 w 2332"/>
              <a:gd name="T57" fmla="*/ 2147483647 h 1244"/>
              <a:gd name="T58" fmla="*/ 20161250 w 2332"/>
              <a:gd name="T59" fmla="*/ 2147483647 h 1244"/>
              <a:gd name="T60" fmla="*/ 90725625 w 2332"/>
              <a:gd name="T61" fmla="*/ 2147483647 h 1244"/>
              <a:gd name="T62" fmla="*/ 100806250 w 2332"/>
              <a:gd name="T63" fmla="*/ 2147483647 h 1244"/>
              <a:gd name="T64" fmla="*/ 181451250 w 2332"/>
              <a:gd name="T65" fmla="*/ 2147483647 h 1244"/>
              <a:gd name="T66" fmla="*/ 221773750 w 2332"/>
              <a:gd name="T67" fmla="*/ 2147483647 h 12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332"/>
              <a:gd name="T103" fmla="*/ 0 h 1244"/>
              <a:gd name="T104" fmla="*/ 2332 w 2332"/>
              <a:gd name="T105" fmla="*/ 1244 h 124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332" h="1244">
                <a:moveTo>
                  <a:pt x="88" y="1244"/>
                </a:moveTo>
                <a:lnTo>
                  <a:pt x="952" y="1244"/>
                </a:lnTo>
                <a:lnTo>
                  <a:pt x="952" y="884"/>
                </a:lnTo>
                <a:lnTo>
                  <a:pt x="2332" y="884"/>
                </a:lnTo>
                <a:lnTo>
                  <a:pt x="2332" y="416"/>
                </a:lnTo>
                <a:lnTo>
                  <a:pt x="952" y="416"/>
                </a:lnTo>
                <a:lnTo>
                  <a:pt x="952" y="0"/>
                </a:lnTo>
                <a:lnTo>
                  <a:pt x="328" y="0"/>
                </a:lnTo>
                <a:lnTo>
                  <a:pt x="328" y="40"/>
                </a:lnTo>
                <a:lnTo>
                  <a:pt x="328" y="76"/>
                </a:lnTo>
                <a:lnTo>
                  <a:pt x="316" y="121"/>
                </a:lnTo>
                <a:lnTo>
                  <a:pt x="316" y="164"/>
                </a:lnTo>
                <a:lnTo>
                  <a:pt x="300" y="224"/>
                </a:lnTo>
                <a:lnTo>
                  <a:pt x="288" y="269"/>
                </a:lnTo>
                <a:lnTo>
                  <a:pt x="272" y="328"/>
                </a:lnTo>
                <a:lnTo>
                  <a:pt x="256" y="355"/>
                </a:lnTo>
                <a:lnTo>
                  <a:pt x="236" y="390"/>
                </a:lnTo>
                <a:lnTo>
                  <a:pt x="212" y="432"/>
                </a:lnTo>
                <a:lnTo>
                  <a:pt x="168" y="509"/>
                </a:lnTo>
                <a:lnTo>
                  <a:pt x="140" y="557"/>
                </a:lnTo>
                <a:lnTo>
                  <a:pt x="108" y="612"/>
                </a:lnTo>
                <a:lnTo>
                  <a:pt x="80" y="661"/>
                </a:lnTo>
                <a:lnTo>
                  <a:pt x="56" y="703"/>
                </a:lnTo>
                <a:lnTo>
                  <a:pt x="24" y="758"/>
                </a:lnTo>
                <a:lnTo>
                  <a:pt x="12" y="804"/>
                </a:lnTo>
                <a:lnTo>
                  <a:pt x="0" y="825"/>
                </a:lnTo>
                <a:lnTo>
                  <a:pt x="0" y="908"/>
                </a:lnTo>
                <a:lnTo>
                  <a:pt x="0" y="964"/>
                </a:lnTo>
                <a:lnTo>
                  <a:pt x="8" y="993"/>
                </a:lnTo>
                <a:lnTo>
                  <a:pt x="8" y="1072"/>
                </a:lnTo>
                <a:lnTo>
                  <a:pt x="36" y="1120"/>
                </a:lnTo>
                <a:lnTo>
                  <a:pt x="40" y="1157"/>
                </a:lnTo>
                <a:lnTo>
                  <a:pt x="72" y="1213"/>
                </a:lnTo>
                <a:lnTo>
                  <a:pt x="88" y="124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11" name="Straight Arrow Connector 110"/>
          <p:cNvCxnSpPr/>
          <p:nvPr/>
        </p:nvCxnSpPr>
        <p:spPr>
          <a:xfrm flipV="1">
            <a:off x="9374188" y="491013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49" name="TextBox 111"/>
          <p:cNvSpPr txBox="1">
            <a:spLocks noChangeArrowheads="1"/>
          </p:cNvSpPr>
          <p:nvPr/>
        </p:nvSpPr>
        <p:spPr bwMode="auto">
          <a:xfrm>
            <a:off x="9563101" y="4400550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1450" name="TextBox 57"/>
          <p:cNvSpPr txBox="1">
            <a:spLocks noChangeArrowheads="1"/>
          </p:cNvSpPr>
          <p:nvPr/>
        </p:nvSpPr>
        <p:spPr bwMode="auto">
          <a:xfrm>
            <a:off x="6832600" y="5786438"/>
            <a:ext cx="3835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Block Failure in Plate </a:t>
            </a:r>
          </a:p>
        </p:txBody>
      </p:sp>
      <p:sp>
        <p:nvSpPr>
          <p:cNvPr id="85" name="Flowchart: Document 84"/>
          <p:cNvSpPr>
            <a:spLocks noChangeArrowheads="1"/>
          </p:cNvSpPr>
          <p:nvPr/>
        </p:nvSpPr>
        <p:spPr bwMode="auto">
          <a:xfrm rot="-5400000">
            <a:off x="6541295" y="2366170"/>
            <a:ext cx="1408113" cy="5133975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24" name="Straight Arrow Connector 123"/>
          <p:cNvCxnSpPr/>
          <p:nvPr/>
        </p:nvCxnSpPr>
        <p:spPr>
          <a:xfrm flipV="1">
            <a:off x="9402763" y="242728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3" name="TextBox 125"/>
          <p:cNvSpPr txBox="1">
            <a:spLocks noChangeArrowheads="1"/>
          </p:cNvSpPr>
          <p:nvPr/>
        </p:nvSpPr>
        <p:spPr bwMode="auto">
          <a:xfrm>
            <a:off x="9591676" y="1919288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1454" name="TextBox 57"/>
          <p:cNvSpPr txBox="1">
            <a:spLocks noChangeArrowheads="1"/>
          </p:cNvSpPr>
          <p:nvPr/>
        </p:nvSpPr>
        <p:spPr bwMode="auto">
          <a:xfrm>
            <a:off x="6975475" y="3502025"/>
            <a:ext cx="383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Block Failure in Plate </a:t>
            </a:r>
          </a:p>
        </p:txBody>
      </p:sp>
      <p:cxnSp>
        <p:nvCxnSpPr>
          <p:cNvPr id="135" name="Straight Connector 134"/>
          <p:cNvCxnSpPr/>
          <p:nvPr/>
        </p:nvCxnSpPr>
        <p:spPr>
          <a:xfrm>
            <a:off x="4094163" y="2414588"/>
            <a:ext cx="4462462" cy="0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V="1">
            <a:off x="4097338" y="2517775"/>
            <a:ext cx="4748212" cy="20638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4846638" y="2374900"/>
            <a:ext cx="4464050" cy="1588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>
            <a:endCxn id="197" idx="2"/>
          </p:cNvCxnSpPr>
          <p:nvPr/>
        </p:nvCxnSpPr>
        <p:spPr>
          <a:xfrm flipV="1">
            <a:off x="4849813" y="2479675"/>
            <a:ext cx="4748212" cy="20638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tangle 149"/>
          <p:cNvSpPr>
            <a:spLocks noChangeArrowheads="1"/>
          </p:cNvSpPr>
          <p:nvPr/>
        </p:nvSpPr>
        <p:spPr bwMode="auto">
          <a:xfrm>
            <a:off x="6122989" y="2843213"/>
            <a:ext cx="2155825" cy="641350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57" name="Rectangle 156"/>
          <p:cNvSpPr>
            <a:spLocks noChangeArrowheads="1"/>
          </p:cNvSpPr>
          <p:nvPr/>
        </p:nvSpPr>
        <p:spPr bwMode="auto">
          <a:xfrm>
            <a:off x="6062664" y="1420813"/>
            <a:ext cx="2155825" cy="671512"/>
          </a:xfrm>
          <a:prstGeom prst="rect">
            <a:avLst/>
          </a:prstGeom>
          <a:solidFill>
            <a:srgbClr val="C0000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96" name="Flowchart: Document 195"/>
          <p:cNvSpPr/>
          <p:nvPr/>
        </p:nvSpPr>
        <p:spPr>
          <a:xfrm rot="16200000">
            <a:off x="5899150" y="-7937"/>
            <a:ext cx="1409700" cy="4997450"/>
          </a:xfrm>
          <a:prstGeom prst="flowChartDocument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7" name="Flowchart: Document 196"/>
          <p:cNvSpPr/>
          <p:nvPr/>
        </p:nvSpPr>
        <p:spPr>
          <a:xfrm rot="16200000">
            <a:off x="6665913" y="-87313"/>
            <a:ext cx="1409700" cy="5133975"/>
          </a:xfrm>
          <a:prstGeom prst="flowChartDocumen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1463" name="Straight Connector 218"/>
          <p:cNvCxnSpPr>
            <a:cxnSpLocks noChangeShapeType="1"/>
          </p:cNvCxnSpPr>
          <p:nvPr/>
        </p:nvCxnSpPr>
        <p:spPr bwMode="auto">
          <a:xfrm>
            <a:off x="6218238" y="3338514"/>
            <a:ext cx="614362" cy="350837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64" name="Straight Connector 219"/>
          <p:cNvCxnSpPr>
            <a:cxnSpLocks noChangeShapeType="1"/>
          </p:cNvCxnSpPr>
          <p:nvPr/>
        </p:nvCxnSpPr>
        <p:spPr bwMode="auto">
          <a:xfrm rot="16200000" flipH="1">
            <a:off x="5564982" y="2421732"/>
            <a:ext cx="1825625" cy="709612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67"/>
          <p:cNvCxnSpPr/>
          <p:nvPr/>
        </p:nvCxnSpPr>
        <p:spPr>
          <a:xfrm>
            <a:off x="3968750" y="4895850"/>
            <a:ext cx="4464050" cy="1588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3971926" y="5000625"/>
            <a:ext cx="4748213" cy="20638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4722813" y="4857750"/>
            <a:ext cx="4462462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endCxn id="85" idx="2"/>
          </p:cNvCxnSpPr>
          <p:nvPr/>
        </p:nvCxnSpPr>
        <p:spPr>
          <a:xfrm flipV="1">
            <a:off x="4799013" y="4933950"/>
            <a:ext cx="4748212" cy="20638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Slide Number Placeholder 101"/>
          <p:cNvSpPr>
            <a:spLocks noGrp="1"/>
          </p:cNvSpPr>
          <p:nvPr>
            <p:ph type="sldNum" sz="quarter" idx="11"/>
          </p:nvPr>
        </p:nvSpPr>
        <p:spPr>
          <a:xfrm>
            <a:off x="10810875" y="6223001"/>
            <a:ext cx="762000" cy="365125"/>
          </a:xfr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BBE8082-AACC-49D6-9491-BBFB647D9AAB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58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103" name="Footer Placeholder 102"/>
          <p:cNvSpPr>
            <a:spLocks noGrp="1"/>
          </p:cNvSpPr>
          <p:nvPr>
            <p:ph type="ftr" sz="quarter" idx="10"/>
          </p:nvPr>
        </p:nvSpPr>
        <p:spPr>
          <a:xfrm>
            <a:off x="4648200" y="6192839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6748463" y="131764"/>
            <a:ext cx="3467100" cy="8905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Flange of W-Shape Bolted to Plate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162" name="Oval 161"/>
          <p:cNvSpPr>
            <a:spLocks noChangeArrowheads="1"/>
          </p:cNvSpPr>
          <p:nvPr/>
        </p:nvSpPr>
        <p:spPr bwMode="auto">
          <a:xfrm>
            <a:off x="4792664" y="2695575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65" name="Oval 164"/>
          <p:cNvSpPr>
            <a:spLocks noChangeArrowheads="1"/>
          </p:cNvSpPr>
          <p:nvPr/>
        </p:nvSpPr>
        <p:spPr bwMode="auto">
          <a:xfrm>
            <a:off x="4125914" y="2705100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67" name="Oval 166"/>
          <p:cNvSpPr>
            <a:spLocks noChangeArrowheads="1"/>
          </p:cNvSpPr>
          <p:nvPr/>
        </p:nvSpPr>
        <p:spPr bwMode="auto">
          <a:xfrm>
            <a:off x="3473450" y="2705100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52" name="Oval 151"/>
          <p:cNvSpPr>
            <a:spLocks noChangeArrowheads="1"/>
          </p:cNvSpPr>
          <p:nvPr/>
        </p:nvSpPr>
        <p:spPr bwMode="auto">
          <a:xfrm>
            <a:off x="4781550" y="1960563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55" name="Oval 154"/>
          <p:cNvSpPr>
            <a:spLocks noChangeArrowheads="1"/>
          </p:cNvSpPr>
          <p:nvPr/>
        </p:nvSpPr>
        <p:spPr bwMode="auto">
          <a:xfrm>
            <a:off x="4114800" y="1970088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58" name="Oval 157"/>
          <p:cNvSpPr>
            <a:spLocks noChangeArrowheads="1"/>
          </p:cNvSpPr>
          <p:nvPr/>
        </p:nvSpPr>
        <p:spPr bwMode="auto">
          <a:xfrm>
            <a:off x="3462338" y="1970088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1479" name="Freeform 116"/>
          <p:cNvSpPr>
            <a:spLocks/>
          </p:cNvSpPr>
          <p:nvPr/>
        </p:nvSpPr>
        <p:spPr bwMode="auto">
          <a:xfrm flipH="1">
            <a:off x="2060575" y="1393825"/>
            <a:ext cx="554038" cy="201295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394447 h 1001485"/>
              <a:gd name="T4" fmla="*/ 355660 w 534609"/>
              <a:gd name="T5" fmla="*/ 7632467 h 1001485"/>
              <a:gd name="T6" fmla="*/ 565823 w 534609"/>
              <a:gd name="T7" fmla="*/ 10639196 h 1001485"/>
              <a:gd name="T8" fmla="*/ 533489 w 534609"/>
              <a:gd name="T9" fmla="*/ 14108503 h 1001485"/>
              <a:gd name="T10" fmla="*/ 420325 w 534609"/>
              <a:gd name="T11" fmla="*/ 15958788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1480" name="Line 120"/>
          <p:cNvSpPr>
            <a:spLocks noChangeShapeType="1"/>
          </p:cNvSpPr>
          <p:nvPr/>
        </p:nvSpPr>
        <p:spPr bwMode="auto">
          <a:xfrm>
            <a:off x="2603501" y="1403350"/>
            <a:ext cx="99377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1" name="Line 121"/>
          <p:cNvSpPr>
            <a:spLocks noChangeShapeType="1"/>
          </p:cNvSpPr>
          <p:nvPr/>
        </p:nvSpPr>
        <p:spPr bwMode="auto">
          <a:xfrm>
            <a:off x="2216150" y="3397250"/>
            <a:ext cx="139065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2" name="Line 122"/>
          <p:cNvSpPr>
            <a:spLocks noChangeShapeType="1"/>
          </p:cNvSpPr>
          <p:nvPr/>
        </p:nvSpPr>
        <p:spPr bwMode="auto">
          <a:xfrm>
            <a:off x="5778500" y="2076450"/>
            <a:ext cx="0" cy="762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3" name="Freeform 126"/>
          <p:cNvSpPr>
            <a:spLocks/>
          </p:cNvSpPr>
          <p:nvPr/>
        </p:nvSpPr>
        <p:spPr bwMode="auto">
          <a:xfrm>
            <a:off x="3578226" y="1397000"/>
            <a:ext cx="22225" cy="577850"/>
          </a:xfrm>
          <a:custGeom>
            <a:avLst/>
            <a:gdLst>
              <a:gd name="T0" fmla="*/ 0 w 14"/>
              <a:gd name="T1" fmla="*/ 0 h 364"/>
              <a:gd name="T2" fmla="*/ 10080625 w 14"/>
              <a:gd name="T3" fmla="*/ 917336875 h 364"/>
              <a:gd name="T4" fmla="*/ 0 60000 65536"/>
              <a:gd name="T5" fmla="*/ 0 60000 65536"/>
              <a:gd name="T6" fmla="*/ 0 w 14"/>
              <a:gd name="T7" fmla="*/ 0 h 364"/>
              <a:gd name="T8" fmla="*/ 14 w 14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" h="364">
                <a:moveTo>
                  <a:pt x="0" y="0"/>
                </a:moveTo>
                <a:cubicBezTo>
                  <a:pt x="14" y="150"/>
                  <a:pt x="4" y="29"/>
                  <a:pt x="4" y="36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4" name="Freeform 127"/>
          <p:cNvSpPr>
            <a:spLocks/>
          </p:cNvSpPr>
          <p:nvPr/>
        </p:nvSpPr>
        <p:spPr bwMode="auto">
          <a:xfrm>
            <a:off x="3714750" y="2081214"/>
            <a:ext cx="400050" cy="34925"/>
          </a:xfrm>
          <a:custGeom>
            <a:avLst/>
            <a:gdLst>
              <a:gd name="T0" fmla="*/ 0 w 252"/>
              <a:gd name="T1" fmla="*/ 2520950 h 22"/>
              <a:gd name="T2" fmla="*/ 393144375 w 252"/>
              <a:gd name="T3" fmla="*/ 32761238 h 22"/>
              <a:gd name="T4" fmla="*/ 635079375 w 252"/>
              <a:gd name="T5" fmla="*/ 12601575 h 22"/>
              <a:gd name="T6" fmla="*/ 0 60000 65536"/>
              <a:gd name="T7" fmla="*/ 0 60000 65536"/>
              <a:gd name="T8" fmla="*/ 0 60000 65536"/>
              <a:gd name="T9" fmla="*/ 0 w 252"/>
              <a:gd name="T10" fmla="*/ 0 h 22"/>
              <a:gd name="T11" fmla="*/ 252 w 252"/>
              <a:gd name="T12" fmla="*/ 22 h 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" h="22">
                <a:moveTo>
                  <a:pt x="0" y="1"/>
                </a:moveTo>
                <a:cubicBezTo>
                  <a:pt x="60" y="3"/>
                  <a:pt x="103" y="0"/>
                  <a:pt x="156" y="13"/>
                </a:cubicBezTo>
                <a:cubicBezTo>
                  <a:pt x="247" y="9"/>
                  <a:pt x="218" y="22"/>
                  <a:pt x="252" y="5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5" name="Freeform 128"/>
          <p:cNvSpPr>
            <a:spLocks/>
          </p:cNvSpPr>
          <p:nvPr/>
        </p:nvSpPr>
        <p:spPr bwMode="auto">
          <a:xfrm>
            <a:off x="4368800" y="2063750"/>
            <a:ext cx="419100" cy="50800"/>
          </a:xfrm>
          <a:custGeom>
            <a:avLst/>
            <a:gdLst>
              <a:gd name="T0" fmla="*/ 0 w 264"/>
              <a:gd name="T1" fmla="*/ 20161250 h 32"/>
              <a:gd name="T2" fmla="*/ 665321250 w 264"/>
              <a:gd name="T3" fmla="*/ 10080625 h 32"/>
              <a:gd name="T4" fmla="*/ 624998750 w 264"/>
              <a:gd name="T5" fmla="*/ 0 h 32"/>
              <a:gd name="T6" fmla="*/ 0 60000 65536"/>
              <a:gd name="T7" fmla="*/ 0 60000 65536"/>
              <a:gd name="T8" fmla="*/ 0 60000 65536"/>
              <a:gd name="T9" fmla="*/ 0 w 264"/>
              <a:gd name="T10" fmla="*/ 0 h 32"/>
              <a:gd name="T11" fmla="*/ 264 w 264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4" h="32">
                <a:moveTo>
                  <a:pt x="0" y="8"/>
                </a:moveTo>
                <a:cubicBezTo>
                  <a:pt x="87" y="16"/>
                  <a:pt x="181" y="32"/>
                  <a:pt x="264" y="4"/>
                </a:cubicBezTo>
                <a:cubicBezTo>
                  <a:pt x="259" y="3"/>
                  <a:pt x="248" y="0"/>
                  <a:pt x="248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6" name="Freeform 130"/>
          <p:cNvSpPr>
            <a:spLocks/>
          </p:cNvSpPr>
          <p:nvPr/>
        </p:nvSpPr>
        <p:spPr bwMode="auto">
          <a:xfrm>
            <a:off x="5035550" y="2043114"/>
            <a:ext cx="730250" cy="58737"/>
          </a:xfrm>
          <a:custGeom>
            <a:avLst/>
            <a:gdLst>
              <a:gd name="T0" fmla="*/ 0 w 460"/>
              <a:gd name="T1" fmla="*/ 63002576 h 37"/>
              <a:gd name="T2" fmla="*/ 897175625 w 460"/>
              <a:gd name="T3" fmla="*/ 93244194 h 37"/>
              <a:gd name="T4" fmla="*/ 1159271875 w 460"/>
              <a:gd name="T5" fmla="*/ 83163655 h 37"/>
              <a:gd name="T6" fmla="*/ 0 60000 65536"/>
              <a:gd name="T7" fmla="*/ 0 60000 65536"/>
              <a:gd name="T8" fmla="*/ 0 60000 65536"/>
              <a:gd name="T9" fmla="*/ 0 w 460"/>
              <a:gd name="T10" fmla="*/ 0 h 37"/>
              <a:gd name="T11" fmla="*/ 460 w 460"/>
              <a:gd name="T12" fmla="*/ 37 h 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0" h="37">
                <a:moveTo>
                  <a:pt x="0" y="25"/>
                </a:moveTo>
                <a:cubicBezTo>
                  <a:pt x="100" y="0"/>
                  <a:pt x="249" y="32"/>
                  <a:pt x="356" y="37"/>
                </a:cubicBezTo>
                <a:cubicBezTo>
                  <a:pt x="391" y="36"/>
                  <a:pt x="460" y="33"/>
                  <a:pt x="460" y="33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7" name="Freeform 131"/>
          <p:cNvSpPr>
            <a:spLocks/>
          </p:cNvSpPr>
          <p:nvPr/>
        </p:nvSpPr>
        <p:spPr bwMode="auto">
          <a:xfrm>
            <a:off x="3575051" y="2928939"/>
            <a:ext cx="42863" cy="471487"/>
          </a:xfrm>
          <a:custGeom>
            <a:avLst/>
            <a:gdLst>
              <a:gd name="T0" fmla="*/ 0 w 12"/>
              <a:gd name="T1" fmla="*/ 33662241 h 293"/>
              <a:gd name="T2" fmla="*/ 0 w 12"/>
              <a:gd name="T3" fmla="*/ 603337615 h 293"/>
              <a:gd name="T4" fmla="*/ 51035545 w 12"/>
              <a:gd name="T5" fmla="*/ 758703042 h 293"/>
              <a:gd name="T6" fmla="*/ 0 60000 65536"/>
              <a:gd name="T7" fmla="*/ 0 60000 65536"/>
              <a:gd name="T8" fmla="*/ 0 60000 65536"/>
              <a:gd name="T9" fmla="*/ 0 w 12"/>
              <a:gd name="T10" fmla="*/ 0 h 293"/>
              <a:gd name="T11" fmla="*/ 12 w 12"/>
              <a:gd name="T12" fmla="*/ 293 h 2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293">
                <a:moveTo>
                  <a:pt x="0" y="13"/>
                </a:moveTo>
                <a:cubicBezTo>
                  <a:pt x="12" y="113"/>
                  <a:pt x="0" y="0"/>
                  <a:pt x="0" y="233"/>
                </a:cubicBezTo>
                <a:cubicBezTo>
                  <a:pt x="0" y="253"/>
                  <a:pt x="4" y="293"/>
                  <a:pt x="4" y="293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8" name="Freeform 132"/>
          <p:cNvSpPr>
            <a:spLocks/>
          </p:cNvSpPr>
          <p:nvPr/>
        </p:nvSpPr>
        <p:spPr bwMode="auto">
          <a:xfrm>
            <a:off x="3727450" y="2789238"/>
            <a:ext cx="406400" cy="42862"/>
          </a:xfrm>
          <a:custGeom>
            <a:avLst/>
            <a:gdLst>
              <a:gd name="T0" fmla="*/ 0 w 244"/>
              <a:gd name="T1" fmla="*/ 229643881 h 8"/>
              <a:gd name="T2" fmla="*/ 632503305 w 244"/>
              <a:gd name="T3" fmla="*/ 114821940 h 8"/>
              <a:gd name="T4" fmla="*/ 665793128 w 244"/>
              <a:gd name="T5" fmla="*/ 0 h 8"/>
              <a:gd name="T6" fmla="*/ 0 60000 65536"/>
              <a:gd name="T7" fmla="*/ 0 60000 65536"/>
              <a:gd name="T8" fmla="*/ 0 60000 65536"/>
              <a:gd name="T9" fmla="*/ 0 w 244"/>
              <a:gd name="T10" fmla="*/ 0 h 8"/>
              <a:gd name="T11" fmla="*/ 244 w 244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4" h="8">
                <a:moveTo>
                  <a:pt x="0" y="8"/>
                </a:moveTo>
                <a:cubicBezTo>
                  <a:pt x="76" y="7"/>
                  <a:pt x="152" y="6"/>
                  <a:pt x="228" y="4"/>
                </a:cubicBezTo>
                <a:cubicBezTo>
                  <a:pt x="232" y="4"/>
                  <a:pt x="244" y="0"/>
                  <a:pt x="24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9" name="Freeform 133"/>
          <p:cNvSpPr>
            <a:spLocks/>
          </p:cNvSpPr>
          <p:nvPr/>
        </p:nvSpPr>
        <p:spPr bwMode="auto">
          <a:xfrm>
            <a:off x="4375150" y="2825750"/>
            <a:ext cx="419100" cy="12700"/>
          </a:xfrm>
          <a:custGeom>
            <a:avLst/>
            <a:gdLst>
              <a:gd name="T0" fmla="*/ 0 w 264"/>
              <a:gd name="T1" fmla="*/ 20161250 h 8"/>
              <a:gd name="T2" fmla="*/ 665321250 w 264"/>
              <a:gd name="T3" fmla="*/ 0 h 8"/>
              <a:gd name="T4" fmla="*/ 0 60000 65536"/>
              <a:gd name="T5" fmla="*/ 0 60000 65536"/>
              <a:gd name="T6" fmla="*/ 0 w 264"/>
              <a:gd name="T7" fmla="*/ 0 h 8"/>
              <a:gd name="T8" fmla="*/ 264 w 264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4" h="8">
                <a:moveTo>
                  <a:pt x="0" y="8"/>
                </a:moveTo>
                <a:cubicBezTo>
                  <a:pt x="91" y="4"/>
                  <a:pt x="170" y="0"/>
                  <a:pt x="264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90" name="Freeform 134"/>
          <p:cNvSpPr>
            <a:spLocks/>
          </p:cNvSpPr>
          <p:nvPr/>
        </p:nvSpPr>
        <p:spPr bwMode="auto">
          <a:xfrm>
            <a:off x="5035550" y="2806701"/>
            <a:ext cx="755650" cy="42863"/>
          </a:xfrm>
          <a:custGeom>
            <a:avLst/>
            <a:gdLst>
              <a:gd name="T0" fmla="*/ 0 w 468"/>
              <a:gd name="T1" fmla="*/ 51035545 h 18"/>
              <a:gd name="T2" fmla="*/ 886398440 w 468"/>
              <a:gd name="T3" fmla="*/ 28351493 h 18"/>
              <a:gd name="T4" fmla="*/ 1084533745 w 468"/>
              <a:gd name="T5" fmla="*/ 51035545 h 18"/>
              <a:gd name="T6" fmla="*/ 1220100262 w 468"/>
              <a:gd name="T7" fmla="*/ 28351493 h 18"/>
              <a:gd name="T8" fmla="*/ 0 60000 65536"/>
              <a:gd name="T9" fmla="*/ 0 60000 65536"/>
              <a:gd name="T10" fmla="*/ 0 60000 65536"/>
              <a:gd name="T11" fmla="*/ 0 60000 65536"/>
              <a:gd name="T12" fmla="*/ 0 w 468"/>
              <a:gd name="T13" fmla="*/ 0 h 18"/>
              <a:gd name="T14" fmla="*/ 468 w 468"/>
              <a:gd name="T15" fmla="*/ 18 h 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8" h="18">
                <a:moveTo>
                  <a:pt x="0" y="9"/>
                </a:moveTo>
                <a:cubicBezTo>
                  <a:pt x="137" y="0"/>
                  <a:pt x="141" y="2"/>
                  <a:pt x="340" y="5"/>
                </a:cubicBezTo>
                <a:cubicBezTo>
                  <a:pt x="380" y="18"/>
                  <a:pt x="356" y="14"/>
                  <a:pt x="416" y="9"/>
                </a:cubicBezTo>
                <a:cubicBezTo>
                  <a:pt x="441" y="1"/>
                  <a:pt x="424" y="5"/>
                  <a:pt x="468" y="5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Oval 161"/>
          <p:cNvSpPr>
            <a:spLocks noChangeArrowheads="1"/>
          </p:cNvSpPr>
          <p:nvPr/>
        </p:nvSpPr>
        <p:spPr bwMode="auto">
          <a:xfrm>
            <a:off x="7335839" y="2733675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" name="Oval 164"/>
          <p:cNvSpPr>
            <a:spLocks noChangeArrowheads="1"/>
          </p:cNvSpPr>
          <p:nvPr/>
        </p:nvSpPr>
        <p:spPr bwMode="auto">
          <a:xfrm>
            <a:off x="6669089" y="2743200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Oval 166"/>
          <p:cNvSpPr>
            <a:spLocks noChangeArrowheads="1"/>
          </p:cNvSpPr>
          <p:nvPr/>
        </p:nvSpPr>
        <p:spPr bwMode="auto">
          <a:xfrm>
            <a:off x="6016625" y="2743200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1494" name="Freeform 148"/>
          <p:cNvSpPr>
            <a:spLocks/>
          </p:cNvSpPr>
          <p:nvPr/>
        </p:nvSpPr>
        <p:spPr bwMode="auto">
          <a:xfrm>
            <a:off x="6927850" y="2844800"/>
            <a:ext cx="419100" cy="12700"/>
          </a:xfrm>
          <a:custGeom>
            <a:avLst/>
            <a:gdLst>
              <a:gd name="T0" fmla="*/ 0 w 264"/>
              <a:gd name="T1" fmla="*/ 20161250 h 8"/>
              <a:gd name="T2" fmla="*/ 665321250 w 264"/>
              <a:gd name="T3" fmla="*/ 0 h 8"/>
              <a:gd name="T4" fmla="*/ 0 60000 65536"/>
              <a:gd name="T5" fmla="*/ 0 60000 65536"/>
              <a:gd name="T6" fmla="*/ 0 w 264"/>
              <a:gd name="T7" fmla="*/ 0 h 8"/>
              <a:gd name="T8" fmla="*/ 264 w 264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64" h="8">
                <a:moveTo>
                  <a:pt x="0" y="8"/>
                </a:moveTo>
                <a:cubicBezTo>
                  <a:pt x="91" y="4"/>
                  <a:pt x="170" y="0"/>
                  <a:pt x="264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Oval 151"/>
          <p:cNvSpPr>
            <a:spLocks noChangeArrowheads="1"/>
          </p:cNvSpPr>
          <p:nvPr/>
        </p:nvSpPr>
        <p:spPr bwMode="auto">
          <a:xfrm>
            <a:off x="7258050" y="1970088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" name="Oval 154"/>
          <p:cNvSpPr>
            <a:spLocks noChangeArrowheads="1"/>
          </p:cNvSpPr>
          <p:nvPr/>
        </p:nvSpPr>
        <p:spPr bwMode="auto">
          <a:xfrm>
            <a:off x="6591300" y="1979613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7" name="Oval 157"/>
          <p:cNvSpPr>
            <a:spLocks noChangeArrowheads="1"/>
          </p:cNvSpPr>
          <p:nvPr/>
        </p:nvSpPr>
        <p:spPr bwMode="auto">
          <a:xfrm>
            <a:off x="5938838" y="1979613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1498" name="Freeform 153"/>
          <p:cNvSpPr>
            <a:spLocks/>
          </p:cNvSpPr>
          <p:nvPr/>
        </p:nvSpPr>
        <p:spPr bwMode="auto">
          <a:xfrm>
            <a:off x="6054726" y="1406525"/>
            <a:ext cx="22225" cy="577850"/>
          </a:xfrm>
          <a:custGeom>
            <a:avLst/>
            <a:gdLst>
              <a:gd name="T0" fmla="*/ 0 w 14"/>
              <a:gd name="T1" fmla="*/ 0 h 364"/>
              <a:gd name="T2" fmla="*/ 10080625 w 14"/>
              <a:gd name="T3" fmla="*/ 917336875 h 364"/>
              <a:gd name="T4" fmla="*/ 0 60000 65536"/>
              <a:gd name="T5" fmla="*/ 0 60000 65536"/>
              <a:gd name="T6" fmla="*/ 0 w 14"/>
              <a:gd name="T7" fmla="*/ 0 h 364"/>
              <a:gd name="T8" fmla="*/ 14 w 14"/>
              <a:gd name="T9" fmla="*/ 364 h 36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" h="364">
                <a:moveTo>
                  <a:pt x="0" y="0"/>
                </a:moveTo>
                <a:cubicBezTo>
                  <a:pt x="14" y="150"/>
                  <a:pt x="4" y="29"/>
                  <a:pt x="4" y="36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99" name="Freeform 154"/>
          <p:cNvSpPr>
            <a:spLocks/>
          </p:cNvSpPr>
          <p:nvPr/>
        </p:nvSpPr>
        <p:spPr bwMode="auto">
          <a:xfrm>
            <a:off x="6191250" y="2081214"/>
            <a:ext cx="400050" cy="34925"/>
          </a:xfrm>
          <a:custGeom>
            <a:avLst/>
            <a:gdLst>
              <a:gd name="T0" fmla="*/ 0 w 252"/>
              <a:gd name="T1" fmla="*/ 2520950 h 22"/>
              <a:gd name="T2" fmla="*/ 393144375 w 252"/>
              <a:gd name="T3" fmla="*/ 32761238 h 22"/>
              <a:gd name="T4" fmla="*/ 635079375 w 252"/>
              <a:gd name="T5" fmla="*/ 12601575 h 22"/>
              <a:gd name="T6" fmla="*/ 0 60000 65536"/>
              <a:gd name="T7" fmla="*/ 0 60000 65536"/>
              <a:gd name="T8" fmla="*/ 0 60000 65536"/>
              <a:gd name="T9" fmla="*/ 0 w 252"/>
              <a:gd name="T10" fmla="*/ 0 h 22"/>
              <a:gd name="T11" fmla="*/ 252 w 252"/>
              <a:gd name="T12" fmla="*/ 22 h 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" h="22">
                <a:moveTo>
                  <a:pt x="0" y="1"/>
                </a:moveTo>
                <a:cubicBezTo>
                  <a:pt x="60" y="3"/>
                  <a:pt x="103" y="0"/>
                  <a:pt x="156" y="13"/>
                </a:cubicBezTo>
                <a:cubicBezTo>
                  <a:pt x="247" y="9"/>
                  <a:pt x="218" y="22"/>
                  <a:pt x="252" y="5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0" name="Freeform 155"/>
          <p:cNvSpPr>
            <a:spLocks/>
          </p:cNvSpPr>
          <p:nvPr/>
        </p:nvSpPr>
        <p:spPr bwMode="auto">
          <a:xfrm>
            <a:off x="6845300" y="2073275"/>
            <a:ext cx="419100" cy="50800"/>
          </a:xfrm>
          <a:custGeom>
            <a:avLst/>
            <a:gdLst>
              <a:gd name="T0" fmla="*/ 0 w 264"/>
              <a:gd name="T1" fmla="*/ 20161250 h 32"/>
              <a:gd name="T2" fmla="*/ 665321250 w 264"/>
              <a:gd name="T3" fmla="*/ 10080625 h 32"/>
              <a:gd name="T4" fmla="*/ 624998750 w 264"/>
              <a:gd name="T5" fmla="*/ 0 h 32"/>
              <a:gd name="T6" fmla="*/ 0 60000 65536"/>
              <a:gd name="T7" fmla="*/ 0 60000 65536"/>
              <a:gd name="T8" fmla="*/ 0 60000 65536"/>
              <a:gd name="T9" fmla="*/ 0 w 264"/>
              <a:gd name="T10" fmla="*/ 0 h 32"/>
              <a:gd name="T11" fmla="*/ 264 w 264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4" h="32">
                <a:moveTo>
                  <a:pt x="0" y="8"/>
                </a:moveTo>
                <a:cubicBezTo>
                  <a:pt x="87" y="16"/>
                  <a:pt x="181" y="32"/>
                  <a:pt x="264" y="4"/>
                </a:cubicBezTo>
                <a:cubicBezTo>
                  <a:pt x="259" y="3"/>
                  <a:pt x="248" y="0"/>
                  <a:pt x="248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1" name="Freeform 156"/>
          <p:cNvSpPr>
            <a:spLocks/>
          </p:cNvSpPr>
          <p:nvPr/>
        </p:nvSpPr>
        <p:spPr bwMode="auto">
          <a:xfrm>
            <a:off x="7507288" y="2043114"/>
            <a:ext cx="730250" cy="58737"/>
          </a:xfrm>
          <a:custGeom>
            <a:avLst/>
            <a:gdLst>
              <a:gd name="T0" fmla="*/ 0 w 460"/>
              <a:gd name="T1" fmla="*/ 63002576 h 37"/>
              <a:gd name="T2" fmla="*/ 897175625 w 460"/>
              <a:gd name="T3" fmla="*/ 93244194 h 37"/>
              <a:gd name="T4" fmla="*/ 1159271875 w 460"/>
              <a:gd name="T5" fmla="*/ 83163655 h 37"/>
              <a:gd name="T6" fmla="*/ 0 60000 65536"/>
              <a:gd name="T7" fmla="*/ 0 60000 65536"/>
              <a:gd name="T8" fmla="*/ 0 60000 65536"/>
              <a:gd name="T9" fmla="*/ 0 w 460"/>
              <a:gd name="T10" fmla="*/ 0 h 37"/>
              <a:gd name="T11" fmla="*/ 460 w 460"/>
              <a:gd name="T12" fmla="*/ 37 h 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0" h="37">
                <a:moveTo>
                  <a:pt x="0" y="25"/>
                </a:moveTo>
                <a:cubicBezTo>
                  <a:pt x="100" y="0"/>
                  <a:pt x="249" y="32"/>
                  <a:pt x="356" y="37"/>
                </a:cubicBezTo>
                <a:cubicBezTo>
                  <a:pt x="391" y="36"/>
                  <a:pt x="460" y="33"/>
                  <a:pt x="460" y="33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2" name="Freeform 157"/>
          <p:cNvSpPr>
            <a:spLocks/>
          </p:cNvSpPr>
          <p:nvPr/>
        </p:nvSpPr>
        <p:spPr bwMode="auto">
          <a:xfrm>
            <a:off x="6038850" y="1400175"/>
            <a:ext cx="2190750" cy="704850"/>
          </a:xfrm>
          <a:custGeom>
            <a:avLst/>
            <a:gdLst>
              <a:gd name="T0" fmla="*/ 0 w 1380"/>
              <a:gd name="T1" fmla="*/ 0 h 444"/>
              <a:gd name="T2" fmla="*/ 2147483647 w 1380"/>
              <a:gd name="T3" fmla="*/ 0 h 444"/>
              <a:gd name="T4" fmla="*/ 2147483647 w 1380"/>
              <a:gd name="T5" fmla="*/ 1118949375 h 444"/>
              <a:gd name="T6" fmla="*/ 0 60000 65536"/>
              <a:gd name="T7" fmla="*/ 0 60000 65536"/>
              <a:gd name="T8" fmla="*/ 0 60000 65536"/>
              <a:gd name="T9" fmla="*/ 0 w 1380"/>
              <a:gd name="T10" fmla="*/ 0 h 444"/>
              <a:gd name="T11" fmla="*/ 1380 w 1380"/>
              <a:gd name="T12" fmla="*/ 444 h 4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80" h="444">
                <a:moveTo>
                  <a:pt x="0" y="0"/>
                </a:moveTo>
                <a:lnTo>
                  <a:pt x="1380" y="0"/>
                </a:lnTo>
                <a:lnTo>
                  <a:pt x="1380" y="44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3" name="Freeform 158"/>
          <p:cNvSpPr>
            <a:spLocks/>
          </p:cNvSpPr>
          <p:nvPr/>
        </p:nvSpPr>
        <p:spPr bwMode="auto">
          <a:xfrm>
            <a:off x="6105525" y="2990850"/>
            <a:ext cx="19050" cy="495300"/>
          </a:xfrm>
          <a:custGeom>
            <a:avLst/>
            <a:gdLst>
              <a:gd name="T0" fmla="*/ 30241875 w 12"/>
              <a:gd name="T1" fmla="*/ 0 h 312"/>
              <a:gd name="T2" fmla="*/ 0 w 12"/>
              <a:gd name="T3" fmla="*/ 219252800 h 312"/>
              <a:gd name="T4" fmla="*/ 7561263 w 12"/>
              <a:gd name="T5" fmla="*/ 619958438 h 312"/>
              <a:gd name="T6" fmla="*/ 22682200 w 12"/>
              <a:gd name="T7" fmla="*/ 786288750 h 312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312"/>
              <a:gd name="T14" fmla="*/ 12 w 12"/>
              <a:gd name="T15" fmla="*/ 312 h 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312">
                <a:moveTo>
                  <a:pt x="12" y="0"/>
                </a:moveTo>
                <a:cubicBezTo>
                  <a:pt x="10" y="30"/>
                  <a:pt x="7" y="58"/>
                  <a:pt x="0" y="87"/>
                </a:cubicBezTo>
                <a:cubicBezTo>
                  <a:pt x="1" y="140"/>
                  <a:pt x="1" y="193"/>
                  <a:pt x="3" y="246"/>
                </a:cubicBezTo>
                <a:cubicBezTo>
                  <a:pt x="4" y="268"/>
                  <a:pt x="9" y="312"/>
                  <a:pt x="9" y="3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4" name="Freeform 159"/>
          <p:cNvSpPr>
            <a:spLocks/>
          </p:cNvSpPr>
          <p:nvPr/>
        </p:nvSpPr>
        <p:spPr bwMode="auto">
          <a:xfrm>
            <a:off x="6267451" y="2843213"/>
            <a:ext cx="404813" cy="4762"/>
          </a:xfrm>
          <a:custGeom>
            <a:avLst/>
            <a:gdLst>
              <a:gd name="T0" fmla="*/ 0 w 255"/>
              <a:gd name="T1" fmla="*/ 0 h 3"/>
              <a:gd name="T2" fmla="*/ 642641431 w 255"/>
              <a:gd name="T3" fmla="*/ 7558881 h 3"/>
              <a:gd name="T4" fmla="*/ 0 60000 65536"/>
              <a:gd name="T5" fmla="*/ 0 60000 65536"/>
              <a:gd name="T6" fmla="*/ 0 w 255"/>
              <a:gd name="T7" fmla="*/ 0 h 3"/>
              <a:gd name="T8" fmla="*/ 255 w 255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5" h="3">
                <a:moveTo>
                  <a:pt x="0" y="0"/>
                </a:moveTo>
                <a:cubicBezTo>
                  <a:pt x="85" y="1"/>
                  <a:pt x="170" y="3"/>
                  <a:pt x="255" y="3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5" name="Freeform 160"/>
          <p:cNvSpPr>
            <a:spLocks/>
          </p:cNvSpPr>
          <p:nvPr/>
        </p:nvSpPr>
        <p:spPr bwMode="auto">
          <a:xfrm>
            <a:off x="7591425" y="2800351"/>
            <a:ext cx="681038" cy="47625"/>
          </a:xfrm>
          <a:custGeom>
            <a:avLst/>
            <a:gdLst>
              <a:gd name="T0" fmla="*/ 0 w 429"/>
              <a:gd name="T1" fmla="*/ 75604688 h 30"/>
              <a:gd name="T2" fmla="*/ 1081148619 w 429"/>
              <a:gd name="T3" fmla="*/ 68045013 h 30"/>
              <a:gd name="T4" fmla="*/ 0 60000 65536"/>
              <a:gd name="T5" fmla="*/ 0 60000 65536"/>
              <a:gd name="T6" fmla="*/ 0 w 429"/>
              <a:gd name="T7" fmla="*/ 0 h 30"/>
              <a:gd name="T8" fmla="*/ 429 w 429"/>
              <a:gd name="T9" fmla="*/ 30 h 3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29" h="30">
                <a:moveTo>
                  <a:pt x="0" y="30"/>
                </a:moveTo>
                <a:cubicBezTo>
                  <a:pt x="150" y="0"/>
                  <a:pt x="10" y="27"/>
                  <a:pt x="429" y="27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6" name="Freeform 161"/>
          <p:cNvSpPr>
            <a:spLocks/>
          </p:cNvSpPr>
          <p:nvPr/>
        </p:nvSpPr>
        <p:spPr bwMode="auto">
          <a:xfrm>
            <a:off x="6105526" y="2824164"/>
            <a:ext cx="2176463" cy="661987"/>
          </a:xfrm>
          <a:custGeom>
            <a:avLst/>
            <a:gdLst>
              <a:gd name="T0" fmla="*/ 0 w 1371"/>
              <a:gd name="T1" fmla="*/ 1050903569 h 417"/>
              <a:gd name="T2" fmla="*/ 2147483647 w 1371"/>
              <a:gd name="T3" fmla="*/ 1050903569 h 417"/>
              <a:gd name="T4" fmla="*/ 2147483647 w 1371"/>
              <a:gd name="T5" fmla="*/ 0 h 417"/>
              <a:gd name="T6" fmla="*/ 0 60000 65536"/>
              <a:gd name="T7" fmla="*/ 0 60000 65536"/>
              <a:gd name="T8" fmla="*/ 0 60000 65536"/>
              <a:gd name="T9" fmla="*/ 0 w 1371"/>
              <a:gd name="T10" fmla="*/ 0 h 417"/>
              <a:gd name="T11" fmla="*/ 1371 w 1371"/>
              <a:gd name="T12" fmla="*/ 417 h 4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71" h="417">
                <a:moveTo>
                  <a:pt x="0" y="417"/>
                </a:moveTo>
                <a:lnTo>
                  <a:pt x="1371" y="417"/>
                </a:lnTo>
                <a:lnTo>
                  <a:pt x="1371" y="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Oval 123"/>
          <p:cNvSpPr>
            <a:spLocks noChangeArrowheads="1"/>
          </p:cNvSpPr>
          <p:nvPr/>
        </p:nvSpPr>
        <p:spPr bwMode="auto">
          <a:xfrm>
            <a:off x="4805364" y="5129213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26" name="Oval 125"/>
          <p:cNvSpPr>
            <a:spLocks noChangeArrowheads="1"/>
          </p:cNvSpPr>
          <p:nvPr/>
        </p:nvSpPr>
        <p:spPr bwMode="auto">
          <a:xfrm>
            <a:off x="4138614" y="5138738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28" name="Oval 127"/>
          <p:cNvSpPr>
            <a:spLocks noChangeArrowheads="1"/>
          </p:cNvSpPr>
          <p:nvPr/>
        </p:nvSpPr>
        <p:spPr bwMode="auto">
          <a:xfrm>
            <a:off x="3486150" y="5138738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46" name="Oval 145"/>
          <p:cNvSpPr>
            <a:spLocks noChangeArrowheads="1"/>
          </p:cNvSpPr>
          <p:nvPr/>
        </p:nvSpPr>
        <p:spPr bwMode="auto">
          <a:xfrm>
            <a:off x="4792664" y="4395788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Oval 147"/>
          <p:cNvSpPr>
            <a:spLocks noChangeArrowheads="1"/>
          </p:cNvSpPr>
          <p:nvPr/>
        </p:nvSpPr>
        <p:spPr bwMode="auto">
          <a:xfrm>
            <a:off x="4125914" y="4405313"/>
            <a:ext cx="255587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0" name="Oval 149"/>
          <p:cNvSpPr>
            <a:spLocks noChangeArrowheads="1"/>
          </p:cNvSpPr>
          <p:nvPr/>
        </p:nvSpPr>
        <p:spPr bwMode="auto">
          <a:xfrm>
            <a:off x="3468688" y="4405313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1513" name="Freeform 116"/>
          <p:cNvSpPr>
            <a:spLocks/>
          </p:cNvSpPr>
          <p:nvPr/>
        </p:nvSpPr>
        <p:spPr bwMode="auto">
          <a:xfrm flipH="1">
            <a:off x="2079625" y="3879850"/>
            <a:ext cx="554038" cy="201295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394447 h 1001485"/>
              <a:gd name="T4" fmla="*/ 355660 w 534609"/>
              <a:gd name="T5" fmla="*/ 7632467 h 1001485"/>
              <a:gd name="T6" fmla="*/ 565823 w 534609"/>
              <a:gd name="T7" fmla="*/ 10639196 h 1001485"/>
              <a:gd name="T8" fmla="*/ 533489 w 534609"/>
              <a:gd name="T9" fmla="*/ 14108503 h 1001485"/>
              <a:gd name="T10" fmla="*/ 420325 w 534609"/>
              <a:gd name="T11" fmla="*/ 15958788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1514" name="Freeform 173"/>
          <p:cNvSpPr>
            <a:spLocks/>
          </p:cNvSpPr>
          <p:nvPr/>
        </p:nvSpPr>
        <p:spPr bwMode="auto">
          <a:xfrm flipV="1">
            <a:off x="4371976" y="4467226"/>
            <a:ext cx="423863" cy="42863"/>
          </a:xfrm>
          <a:custGeom>
            <a:avLst/>
            <a:gdLst>
              <a:gd name="T0" fmla="*/ 696355980 w 258"/>
              <a:gd name="T1" fmla="*/ 0 h 1"/>
              <a:gd name="T2" fmla="*/ 0 w 258"/>
              <a:gd name="T3" fmla="*/ 0 h 1"/>
              <a:gd name="T4" fmla="*/ 0 60000 65536"/>
              <a:gd name="T5" fmla="*/ 0 60000 65536"/>
              <a:gd name="T6" fmla="*/ 0 w 258"/>
              <a:gd name="T7" fmla="*/ 0 h 1"/>
              <a:gd name="T8" fmla="*/ 258 w 25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8" h="1">
                <a:moveTo>
                  <a:pt x="258" y="0"/>
                </a:moveTo>
                <a:cubicBezTo>
                  <a:pt x="172" y="0"/>
                  <a:pt x="86" y="0"/>
                  <a:pt x="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5" name="Freeform 174"/>
          <p:cNvSpPr>
            <a:spLocks/>
          </p:cNvSpPr>
          <p:nvPr/>
        </p:nvSpPr>
        <p:spPr bwMode="auto">
          <a:xfrm>
            <a:off x="5048250" y="4479926"/>
            <a:ext cx="750888" cy="42863"/>
          </a:xfrm>
          <a:custGeom>
            <a:avLst/>
            <a:gdLst>
              <a:gd name="T0" fmla="*/ 0 w 486"/>
              <a:gd name="T1" fmla="*/ 101716420 h 17"/>
              <a:gd name="T2" fmla="*/ 415361577 w 486"/>
              <a:gd name="T3" fmla="*/ 101716420 h 17"/>
              <a:gd name="T4" fmla="*/ 1160149771 w 486"/>
              <a:gd name="T5" fmla="*/ 101716420 h 17"/>
              <a:gd name="T6" fmla="*/ 0 60000 65536"/>
              <a:gd name="T7" fmla="*/ 0 60000 65536"/>
              <a:gd name="T8" fmla="*/ 0 60000 65536"/>
              <a:gd name="T9" fmla="*/ 0 w 486"/>
              <a:gd name="T10" fmla="*/ 0 h 17"/>
              <a:gd name="T11" fmla="*/ 486 w 486"/>
              <a:gd name="T12" fmla="*/ 17 h 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6" h="17">
                <a:moveTo>
                  <a:pt x="0" y="16"/>
                </a:moveTo>
                <a:cubicBezTo>
                  <a:pt x="65" y="0"/>
                  <a:pt x="0" y="15"/>
                  <a:pt x="174" y="16"/>
                </a:cubicBezTo>
                <a:cubicBezTo>
                  <a:pt x="278" y="17"/>
                  <a:pt x="382" y="16"/>
                  <a:pt x="486" y="1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6" name="Freeform 176"/>
          <p:cNvSpPr>
            <a:spLocks/>
          </p:cNvSpPr>
          <p:nvPr/>
        </p:nvSpPr>
        <p:spPr bwMode="auto">
          <a:xfrm>
            <a:off x="3709988" y="4505325"/>
            <a:ext cx="419100" cy="44450"/>
          </a:xfrm>
          <a:custGeom>
            <a:avLst/>
            <a:gdLst>
              <a:gd name="T0" fmla="*/ 0 w 270"/>
              <a:gd name="T1" fmla="*/ 0 h 28"/>
              <a:gd name="T2" fmla="*/ 650536333 w 270"/>
              <a:gd name="T3" fmla="*/ 15120938 h 28"/>
              <a:gd name="T4" fmla="*/ 0 60000 65536"/>
              <a:gd name="T5" fmla="*/ 0 60000 65536"/>
              <a:gd name="T6" fmla="*/ 0 w 270"/>
              <a:gd name="T7" fmla="*/ 0 h 28"/>
              <a:gd name="T8" fmla="*/ 270 w 270"/>
              <a:gd name="T9" fmla="*/ 28 h 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0" h="28">
                <a:moveTo>
                  <a:pt x="0" y="0"/>
                </a:moveTo>
                <a:cubicBezTo>
                  <a:pt x="85" y="28"/>
                  <a:pt x="180" y="6"/>
                  <a:pt x="270" y="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7" name="Freeform 179"/>
          <p:cNvSpPr>
            <a:spLocks/>
          </p:cNvSpPr>
          <p:nvPr/>
        </p:nvSpPr>
        <p:spPr bwMode="auto">
          <a:xfrm>
            <a:off x="3576638" y="4638675"/>
            <a:ext cx="4762" cy="514350"/>
          </a:xfrm>
          <a:custGeom>
            <a:avLst/>
            <a:gdLst>
              <a:gd name="T0" fmla="*/ 7558881 w 3"/>
              <a:gd name="T1" fmla="*/ 0 h 324"/>
              <a:gd name="T2" fmla="*/ 0 w 3"/>
              <a:gd name="T3" fmla="*/ 362902500 h 324"/>
              <a:gd name="T4" fmla="*/ 7558881 w 3"/>
              <a:gd name="T5" fmla="*/ 816530625 h 324"/>
              <a:gd name="T6" fmla="*/ 0 60000 65536"/>
              <a:gd name="T7" fmla="*/ 0 60000 65536"/>
              <a:gd name="T8" fmla="*/ 0 60000 65536"/>
              <a:gd name="T9" fmla="*/ 0 w 3"/>
              <a:gd name="T10" fmla="*/ 0 h 324"/>
              <a:gd name="T11" fmla="*/ 3 w 3"/>
              <a:gd name="T12" fmla="*/ 324 h 3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" h="324">
                <a:moveTo>
                  <a:pt x="3" y="0"/>
                </a:moveTo>
                <a:cubicBezTo>
                  <a:pt x="2" y="48"/>
                  <a:pt x="0" y="96"/>
                  <a:pt x="0" y="144"/>
                </a:cubicBezTo>
                <a:cubicBezTo>
                  <a:pt x="0" y="204"/>
                  <a:pt x="3" y="324"/>
                  <a:pt x="3" y="324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8" name="Freeform 183"/>
          <p:cNvSpPr>
            <a:spLocks/>
          </p:cNvSpPr>
          <p:nvPr/>
        </p:nvSpPr>
        <p:spPr bwMode="auto">
          <a:xfrm>
            <a:off x="4386264" y="5233988"/>
            <a:ext cx="428625" cy="38100"/>
          </a:xfrm>
          <a:custGeom>
            <a:avLst/>
            <a:gdLst>
              <a:gd name="T0" fmla="*/ 0 w 270"/>
              <a:gd name="T1" fmla="*/ 60483750 h 24"/>
              <a:gd name="T2" fmla="*/ 680442188 w 270"/>
              <a:gd name="T3" fmla="*/ 52924075 h 24"/>
              <a:gd name="T4" fmla="*/ 0 60000 65536"/>
              <a:gd name="T5" fmla="*/ 0 60000 65536"/>
              <a:gd name="T6" fmla="*/ 0 w 270"/>
              <a:gd name="T7" fmla="*/ 0 h 24"/>
              <a:gd name="T8" fmla="*/ 270 w 270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0" h="24">
                <a:moveTo>
                  <a:pt x="0" y="24"/>
                </a:moveTo>
                <a:cubicBezTo>
                  <a:pt x="95" y="0"/>
                  <a:pt x="8" y="21"/>
                  <a:pt x="270" y="21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9" name="Freeform 184"/>
          <p:cNvSpPr>
            <a:spLocks/>
          </p:cNvSpPr>
          <p:nvPr/>
        </p:nvSpPr>
        <p:spPr bwMode="auto">
          <a:xfrm>
            <a:off x="5062538" y="5233989"/>
            <a:ext cx="747712" cy="52387"/>
          </a:xfrm>
          <a:custGeom>
            <a:avLst/>
            <a:gdLst>
              <a:gd name="T0" fmla="*/ 0 w 477"/>
              <a:gd name="T1" fmla="*/ 67763555 h 27"/>
              <a:gd name="T2" fmla="*/ 1090976077 w 477"/>
              <a:gd name="T3" fmla="*/ 101644362 h 27"/>
              <a:gd name="T4" fmla="*/ 1149946570 w 477"/>
              <a:gd name="T5" fmla="*/ 90350113 h 27"/>
              <a:gd name="T6" fmla="*/ 1172061289 w 477"/>
              <a:gd name="T7" fmla="*/ 79055864 h 27"/>
              <a:gd name="T8" fmla="*/ 0 60000 65536"/>
              <a:gd name="T9" fmla="*/ 0 60000 65536"/>
              <a:gd name="T10" fmla="*/ 0 60000 65536"/>
              <a:gd name="T11" fmla="*/ 0 60000 65536"/>
              <a:gd name="T12" fmla="*/ 0 w 477"/>
              <a:gd name="T13" fmla="*/ 0 h 27"/>
              <a:gd name="T14" fmla="*/ 477 w 477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7" h="27">
                <a:moveTo>
                  <a:pt x="0" y="18"/>
                </a:moveTo>
                <a:cubicBezTo>
                  <a:pt x="399" y="21"/>
                  <a:pt x="282" y="0"/>
                  <a:pt x="444" y="27"/>
                </a:cubicBezTo>
                <a:cubicBezTo>
                  <a:pt x="452" y="26"/>
                  <a:pt x="460" y="25"/>
                  <a:pt x="468" y="24"/>
                </a:cubicBezTo>
                <a:cubicBezTo>
                  <a:pt x="471" y="23"/>
                  <a:pt x="477" y="21"/>
                  <a:pt x="477" y="21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20" name="Freeform 185"/>
          <p:cNvSpPr>
            <a:spLocks/>
          </p:cNvSpPr>
          <p:nvPr/>
        </p:nvSpPr>
        <p:spPr bwMode="auto">
          <a:xfrm>
            <a:off x="3738564" y="5267325"/>
            <a:ext cx="395287" cy="1588"/>
          </a:xfrm>
          <a:custGeom>
            <a:avLst/>
            <a:gdLst>
              <a:gd name="T0" fmla="*/ 0 w 249"/>
              <a:gd name="T1" fmla="*/ 0 h 1"/>
              <a:gd name="T2" fmla="*/ 627517319 w 249"/>
              <a:gd name="T3" fmla="*/ 0 h 1"/>
              <a:gd name="T4" fmla="*/ 0 60000 65536"/>
              <a:gd name="T5" fmla="*/ 0 60000 65536"/>
              <a:gd name="T6" fmla="*/ 0 w 249"/>
              <a:gd name="T7" fmla="*/ 0 h 1"/>
              <a:gd name="T8" fmla="*/ 249 w 24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9" h="1">
                <a:moveTo>
                  <a:pt x="0" y="0"/>
                </a:moveTo>
                <a:cubicBezTo>
                  <a:pt x="83" y="0"/>
                  <a:pt x="166" y="0"/>
                  <a:pt x="249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Oval 123"/>
          <p:cNvSpPr>
            <a:spLocks noChangeArrowheads="1"/>
          </p:cNvSpPr>
          <p:nvPr/>
        </p:nvSpPr>
        <p:spPr bwMode="auto">
          <a:xfrm>
            <a:off x="7315200" y="5181600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3" name="Oval 125"/>
          <p:cNvSpPr>
            <a:spLocks noChangeArrowheads="1"/>
          </p:cNvSpPr>
          <p:nvPr/>
        </p:nvSpPr>
        <p:spPr bwMode="auto">
          <a:xfrm>
            <a:off x="6648450" y="5191125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4" name="Oval 127"/>
          <p:cNvSpPr>
            <a:spLocks noChangeArrowheads="1"/>
          </p:cNvSpPr>
          <p:nvPr/>
        </p:nvSpPr>
        <p:spPr bwMode="auto">
          <a:xfrm>
            <a:off x="5995988" y="5191125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5" name="Oval 145"/>
          <p:cNvSpPr>
            <a:spLocks noChangeArrowheads="1"/>
          </p:cNvSpPr>
          <p:nvPr/>
        </p:nvSpPr>
        <p:spPr bwMode="auto">
          <a:xfrm>
            <a:off x="7302500" y="4448175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6" name="Oval 147"/>
          <p:cNvSpPr>
            <a:spLocks noChangeArrowheads="1"/>
          </p:cNvSpPr>
          <p:nvPr/>
        </p:nvSpPr>
        <p:spPr bwMode="auto">
          <a:xfrm>
            <a:off x="6635750" y="4457700"/>
            <a:ext cx="255588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7" name="Oval 149"/>
          <p:cNvSpPr>
            <a:spLocks noChangeArrowheads="1"/>
          </p:cNvSpPr>
          <p:nvPr/>
        </p:nvSpPr>
        <p:spPr bwMode="auto">
          <a:xfrm>
            <a:off x="5978525" y="4457700"/>
            <a:ext cx="254000" cy="241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 type="arrow" w="sm" len="med"/>
            <a:tailEnd/>
          </a:ln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1527" name="Freeform 192"/>
          <p:cNvSpPr>
            <a:spLocks/>
          </p:cNvSpPr>
          <p:nvPr/>
        </p:nvSpPr>
        <p:spPr bwMode="auto">
          <a:xfrm flipV="1">
            <a:off x="6891339" y="4519613"/>
            <a:ext cx="414337" cy="42862"/>
          </a:xfrm>
          <a:custGeom>
            <a:avLst/>
            <a:gdLst>
              <a:gd name="T0" fmla="*/ 665407556 w 258"/>
              <a:gd name="T1" fmla="*/ 0 h 1"/>
              <a:gd name="T2" fmla="*/ 0 w 258"/>
              <a:gd name="T3" fmla="*/ 0 h 1"/>
              <a:gd name="T4" fmla="*/ 0 60000 65536"/>
              <a:gd name="T5" fmla="*/ 0 60000 65536"/>
              <a:gd name="T6" fmla="*/ 0 w 258"/>
              <a:gd name="T7" fmla="*/ 0 h 1"/>
              <a:gd name="T8" fmla="*/ 258 w 25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8" h="1">
                <a:moveTo>
                  <a:pt x="258" y="0"/>
                </a:moveTo>
                <a:cubicBezTo>
                  <a:pt x="172" y="0"/>
                  <a:pt x="86" y="0"/>
                  <a:pt x="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28" name="Freeform 193"/>
          <p:cNvSpPr>
            <a:spLocks/>
          </p:cNvSpPr>
          <p:nvPr/>
        </p:nvSpPr>
        <p:spPr bwMode="auto">
          <a:xfrm>
            <a:off x="7558088" y="4532313"/>
            <a:ext cx="779462" cy="42862"/>
          </a:xfrm>
          <a:custGeom>
            <a:avLst/>
            <a:gdLst>
              <a:gd name="T0" fmla="*/ 0 w 486"/>
              <a:gd name="T1" fmla="*/ 101711526 h 17"/>
              <a:gd name="T2" fmla="*/ 447576383 w 486"/>
              <a:gd name="T3" fmla="*/ 101711526 h 17"/>
              <a:gd name="T4" fmla="*/ 1250125534 w 486"/>
              <a:gd name="T5" fmla="*/ 101711526 h 17"/>
              <a:gd name="T6" fmla="*/ 0 60000 65536"/>
              <a:gd name="T7" fmla="*/ 0 60000 65536"/>
              <a:gd name="T8" fmla="*/ 0 60000 65536"/>
              <a:gd name="T9" fmla="*/ 0 w 486"/>
              <a:gd name="T10" fmla="*/ 0 h 17"/>
              <a:gd name="T11" fmla="*/ 486 w 486"/>
              <a:gd name="T12" fmla="*/ 17 h 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6" h="17">
                <a:moveTo>
                  <a:pt x="0" y="16"/>
                </a:moveTo>
                <a:cubicBezTo>
                  <a:pt x="65" y="0"/>
                  <a:pt x="0" y="15"/>
                  <a:pt x="174" y="16"/>
                </a:cubicBezTo>
                <a:cubicBezTo>
                  <a:pt x="278" y="17"/>
                  <a:pt x="382" y="16"/>
                  <a:pt x="486" y="1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29" name="Freeform 194"/>
          <p:cNvSpPr>
            <a:spLocks/>
          </p:cNvSpPr>
          <p:nvPr/>
        </p:nvSpPr>
        <p:spPr bwMode="auto">
          <a:xfrm>
            <a:off x="6232525" y="4557713"/>
            <a:ext cx="406400" cy="44450"/>
          </a:xfrm>
          <a:custGeom>
            <a:avLst/>
            <a:gdLst>
              <a:gd name="T0" fmla="*/ 0 w 270"/>
              <a:gd name="T1" fmla="*/ 0 h 28"/>
              <a:gd name="T2" fmla="*/ 611707259 w 270"/>
              <a:gd name="T3" fmla="*/ 15120938 h 28"/>
              <a:gd name="T4" fmla="*/ 0 60000 65536"/>
              <a:gd name="T5" fmla="*/ 0 60000 65536"/>
              <a:gd name="T6" fmla="*/ 0 w 270"/>
              <a:gd name="T7" fmla="*/ 0 h 28"/>
              <a:gd name="T8" fmla="*/ 270 w 270"/>
              <a:gd name="T9" fmla="*/ 28 h 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0" h="28">
                <a:moveTo>
                  <a:pt x="0" y="0"/>
                </a:moveTo>
                <a:cubicBezTo>
                  <a:pt x="85" y="28"/>
                  <a:pt x="180" y="6"/>
                  <a:pt x="270" y="6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0" name="Freeform 196"/>
          <p:cNvSpPr>
            <a:spLocks/>
          </p:cNvSpPr>
          <p:nvPr/>
        </p:nvSpPr>
        <p:spPr bwMode="auto">
          <a:xfrm>
            <a:off x="6899275" y="5299076"/>
            <a:ext cx="419100" cy="42863"/>
          </a:xfrm>
          <a:custGeom>
            <a:avLst/>
            <a:gdLst>
              <a:gd name="T0" fmla="*/ 0 w 270"/>
              <a:gd name="T1" fmla="*/ 76551532 h 24"/>
              <a:gd name="T2" fmla="*/ 650536333 w 270"/>
              <a:gd name="T3" fmla="*/ 66982367 h 24"/>
              <a:gd name="T4" fmla="*/ 0 60000 65536"/>
              <a:gd name="T5" fmla="*/ 0 60000 65536"/>
              <a:gd name="T6" fmla="*/ 0 w 270"/>
              <a:gd name="T7" fmla="*/ 0 h 24"/>
              <a:gd name="T8" fmla="*/ 270 w 270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70" h="24">
                <a:moveTo>
                  <a:pt x="0" y="24"/>
                </a:moveTo>
                <a:cubicBezTo>
                  <a:pt x="95" y="0"/>
                  <a:pt x="8" y="21"/>
                  <a:pt x="270" y="21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1" name="Freeform 197"/>
          <p:cNvSpPr>
            <a:spLocks/>
          </p:cNvSpPr>
          <p:nvPr/>
        </p:nvSpPr>
        <p:spPr bwMode="auto">
          <a:xfrm>
            <a:off x="7567613" y="5291138"/>
            <a:ext cx="762000" cy="42862"/>
          </a:xfrm>
          <a:custGeom>
            <a:avLst/>
            <a:gdLst>
              <a:gd name="T0" fmla="*/ 0 w 477"/>
              <a:gd name="T1" fmla="*/ 45362283 h 27"/>
              <a:gd name="T2" fmla="*/ 1133068440 w 477"/>
              <a:gd name="T3" fmla="*/ 68042631 h 27"/>
              <a:gd name="T4" fmla="*/ 1194315987 w 477"/>
              <a:gd name="T5" fmla="*/ 60483044 h 27"/>
              <a:gd name="T6" fmla="*/ 1217283019 w 477"/>
              <a:gd name="T7" fmla="*/ 5292187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477"/>
              <a:gd name="T13" fmla="*/ 0 h 27"/>
              <a:gd name="T14" fmla="*/ 477 w 477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7" h="27">
                <a:moveTo>
                  <a:pt x="0" y="18"/>
                </a:moveTo>
                <a:cubicBezTo>
                  <a:pt x="399" y="21"/>
                  <a:pt x="282" y="0"/>
                  <a:pt x="444" y="27"/>
                </a:cubicBezTo>
                <a:cubicBezTo>
                  <a:pt x="452" y="26"/>
                  <a:pt x="460" y="25"/>
                  <a:pt x="468" y="24"/>
                </a:cubicBezTo>
                <a:cubicBezTo>
                  <a:pt x="471" y="23"/>
                  <a:pt x="477" y="21"/>
                  <a:pt x="477" y="21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2" name="Freeform 198"/>
          <p:cNvSpPr>
            <a:spLocks/>
          </p:cNvSpPr>
          <p:nvPr/>
        </p:nvSpPr>
        <p:spPr bwMode="auto">
          <a:xfrm>
            <a:off x="6248400" y="5319714"/>
            <a:ext cx="395288" cy="1587"/>
          </a:xfrm>
          <a:custGeom>
            <a:avLst/>
            <a:gdLst>
              <a:gd name="T0" fmla="*/ 0 w 249"/>
              <a:gd name="T1" fmla="*/ 0 h 1"/>
              <a:gd name="T2" fmla="*/ 627520494 w 249"/>
              <a:gd name="T3" fmla="*/ 0 h 1"/>
              <a:gd name="T4" fmla="*/ 0 60000 65536"/>
              <a:gd name="T5" fmla="*/ 0 60000 65536"/>
              <a:gd name="T6" fmla="*/ 0 w 249"/>
              <a:gd name="T7" fmla="*/ 0 h 1"/>
              <a:gd name="T8" fmla="*/ 249 w 24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9" h="1">
                <a:moveTo>
                  <a:pt x="0" y="0"/>
                </a:moveTo>
                <a:cubicBezTo>
                  <a:pt x="83" y="0"/>
                  <a:pt x="166" y="0"/>
                  <a:pt x="249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3" name="Line 201"/>
          <p:cNvSpPr>
            <a:spLocks noChangeShapeType="1"/>
          </p:cNvSpPr>
          <p:nvPr/>
        </p:nvSpPr>
        <p:spPr bwMode="auto">
          <a:xfrm>
            <a:off x="8324850" y="4557713"/>
            <a:ext cx="0" cy="7810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4" name="Freeform 202"/>
          <p:cNvSpPr>
            <a:spLocks/>
          </p:cNvSpPr>
          <p:nvPr/>
        </p:nvSpPr>
        <p:spPr bwMode="auto">
          <a:xfrm>
            <a:off x="6070600" y="4702175"/>
            <a:ext cx="38100" cy="488950"/>
          </a:xfrm>
          <a:custGeom>
            <a:avLst/>
            <a:gdLst>
              <a:gd name="T0" fmla="*/ 35282188 w 24"/>
              <a:gd name="T1" fmla="*/ 0 h 308"/>
              <a:gd name="T2" fmla="*/ 60483750 w 24"/>
              <a:gd name="T3" fmla="*/ 70564375 h 308"/>
              <a:gd name="T4" fmla="*/ 35282188 w 24"/>
              <a:gd name="T5" fmla="*/ 201612500 h 308"/>
              <a:gd name="T6" fmla="*/ 35282188 w 24"/>
              <a:gd name="T7" fmla="*/ 725805000 h 308"/>
              <a:gd name="T8" fmla="*/ 40322500 w 24"/>
              <a:gd name="T9" fmla="*/ 776208125 h 3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"/>
              <a:gd name="T16" fmla="*/ 0 h 308"/>
              <a:gd name="T17" fmla="*/ 24 w 24"/>
              <a:gd name="T18" fmla="*/ 308 h 3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" h="308">
                <a:moveTo>
                  <a:pt x="14" y="0"/>
                </a:moveTo>
                <a:cubicBezTo>
                  <a:pt x="16" y="11"/>
                  <a:pt x="22" y="17"/>
                  <a:pt x="24" y="28"/>
                </a:cubicBezTo>
                <a:cubicBezTo>
                  <a:pt x="22" y="49"/>
                  <a:pt x="17" y="61"/>
                  <a:pt x="14" y="80"/>
                </a:cubicBezTo>
                <a:cubicBezTo>
                  <a:pt x="13" y="133"/>
                  <a:pt x="0" y="245"/>
                  <a:pt x="14" y="288"/>
                </a:cubicBezTo>
                <a:cubicBezTo>
                  <a:pt x="15" y="295"/>
                  <a:pt x="16" y="308"/>
                  <a:pt x="16" y="308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lowchart: Document 195"/>
          <p:cNvSpPr>
            <a:spLocks noChangeArrowheads="1"/>
          </p:cNvSpPr>
          <p:nvPr/>
        </p:nvSpPr>
        <p:spPr bwMode="auto">
          <a:xfrm rot="-5400000">
            <a:off x="5746750" y="2430463"/>
            <a:ext cx="1409700" cy="4997450"/>
          </a:xfrm>
          <a:prstGeom prst="flowChartDocument">
            <a:avLst/>
          </a:prstGeom>
          <a:noFill/>
          <a:ln w="127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1536" name="Freeform 209"/>
          <p:cNvSpPr>
            <a:spLocks/>
          </p:cNvSpPr>
          <p:nvPr/>
        </p:nvSpPr>
        <p:spPr bwMode="auto">
          <a:xfrm>
            <a:off x="2628901" y="3895726"/>
            <a:ext cx="3152775" cy="619125"/>
          </a:xfrm>
          <a:custGeom>
            <a:avLst/>
            <a:gdLst>
              <a:gd name="T0" fmla="*/ 0 w 1986"/>
              <a:gd name="T1" fmla="*/ 0 h 390"/>
              <a:gd name="T2" fmla="*/ 2147483647 w 1986"/>
              <a:gd name="T3" fmla="*/ 0 h 390"/>
              <a:gd name="T4" fmla="*/ 2147483647 w 1986"/>
              <a:gd name="T5" fmla="*/ 982860938 h 390"/>
              <a:gd name="T6" fmla="*/ 0 60000 65536"/>
              <a:gd name="T7" fmla="*/ 0 60000 65536"/>
              <a:gd name="T8" fmla="*/ 0 60000 65536"/>
              <a:gd name="T9" fmla="*/ 0 w 1986"/>
              <a:gd name="T10" fmla="*/ 0 h 390"/>
              <a:gd name="T11" fmla="*/ 1986 w 1986"/>
              <a:gd name="T12" fmla="*/ 390 h 3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86" h="390">
                <a:moveTo>
                  <a:pt x="0" y="0"/>
                </a:moveTo>
                <a:lnTo>
                  <a:pt x="1986" y="0"/>
                </a:lnTo>
                <a:lnTo>
                  <a:pt x="1986" y="39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7" name="Freeform 211"/>
          <p:cNvSpPr>
            <a:spLocks/>
          </p:cNvSpPr>
          <p:nvPr/>
        </p:nvSpPr>
        <p:spPr bwMode="auto">
          <a:xfrm>
            <a:off x="2228850" y="5257800"/>
            <a:ext cx="3576638" cy="623888"/>
          </a:xfrm>
          <a:custGeom>
            <a:avLst/>
            <a:gdLst>
              <a:gd name="T0" fmla="*/ 0 w 2256"/>
              <a:gd name="T1" fmla="*/ 982919789 h 396"/>
              <a:gd name="T2" fmla="*/ 2147483647 w 2256"/>
              <a:gd name="T3" fmla="*/ 982919789 h 396"/>
              <a:gd name="T4" fmla="*/ 2147483647 w 2256"/>
              <a:gd name="T5" fmla="*/ 0 h 396"/>
              <a:gd name="T6" fmla="*/ 0 60000 65536"/>
              <a:gd name="T7" fmla="*/ 0 60000 65536"/>
              <a:gd name="T8" fmla="*/ 0 60000 65536"/>
              <a:gd name="T9" fmla="*/ 0 w 2256"/>
              <a:gd name="T10" fmla="*/ 0 h 396"/>
              <a:gd name="T11" fmla="*/ 2256 w 2256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56" h="396">
                <a:moveTo>
                  <a:pt x="0" y="396"/>
                </a:moveTo>
                <a:lnTo>
                  <a:pt x="2256" y="396"/>
                </a:lnTo>
                <a:lnTo>
                  <a:pt x="2256" y="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8" name="Line 212"/>
          <p:cNvSpPr>
            <a:spLocks noChangeShapeType="1"/>
          </p:cNvSpPr>
          <p:nvPr/>
        </p:nvSpPr>
        <p:spPr bwMode="auto">
          <a:xfrm flipV="1">
            <a:off x="6832600" y="5130800"/>
            <a:ext cx="190500" cy="838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Box 3"/>
          <p:cNvSpPr txBox="1">
            <a:spLocks noChangeArrowheads="1"/>
          </p:cNvSpPr>
          <p:nvPr/>
        </p:nvSpPr>
        <p:spPr bwMode="auto">
          <a:xfrm>
            <a:off x="2684463" y="1109663"/>
            <a:ext cx="7537450" cy="346710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5757863" y="-220662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940176" y="1751014"/>
            <a:ext cx="4079875" cy="1587"/>
          </a:xfrm>
          <a:prstGeom prst="line">
            <a:avLst/>
          </a:prstGeom>
          <a:noFill/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8702675" y="2309813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70" name="TextBox 34"/>
          <p:cNvSpPr txBox="1">
            <a:spLocks noChangeArrowheads="1"/>
          </p:cNvSpPr>
          <p:nvPr/>
        </p:nvSpPr>
        <p:spPr bwMode="auto">
          <a:xfrm>
            <a:off x="8891588" y="1801813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2471" name="TextBox 52"/>
          <p:cNvSpPr txBox="1">
            <a:spLocks noChangeArrowheads="1"/>
          </p:cNvSpPr>
          <p:nvPr/>
        </p:nvSpPr>
        <p:spPr bwMode="auto">
          <a:xfrm>
            <a:off x="5646738" y="195263"/>
            <a:ext cx="4572000" cy="9144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chemeClr val="bg1"/>
                </a:solidFill>
              </a:rPr>
              <a:t>Angle or Plate Welded to Plate</a:t>
            </a:r>
          </a:p>
        </p:txBody>
      </p:sp>
      <p:sp>
        <p:nvSpPr>
          <p:cNvPr id="62472" name="TextBox 54"/>
          <p:cNvSpPr txBox="1">
            <a:spLocks noChangeArrowheads="1"/>
          </p:cNvSpPr>
          <p:nvPr/>
        </p:nvSpPr>
        <p:spPr bwMode="auto">
          <a:xfrm>
            <a:off x="5095875" y="3684588"/>
            <a:ext cx="3443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Weld around the perimeter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775076" y="4799014"/>
            <a:ext cx="5495925" cy="7905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Two Block Shear Failures to Check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1A19735-693A-4909-9420-4F7D21D2C5E2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59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62477" name="Freeform 23"/>
          <p:cNvSpPr>
            <a:spLocks/>
          </p:cNvSpPr>
          <p:nvPr/>
        </p:nvSpPr>
        <p:spPr bwMode="auto">
          <a:xfrm>
            <a:off x="3376613" y="1252538"/>
            <a:ext cx="3200400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78" name="Freeform 25"/>
          <p:cNvSpPr>
            <a:spLocks/>
          </p:cNvSpPr>
          <p:nvPr/>
        </p:nvSpPr>
        <p:spPr bwMode="auto">
          <a:xfrm>
            <a:off x="3005138" y="2986088"/>
            <a:ext cx="3567112" cy="309562"/>
          </a:xfrm>
          <a:custGeom>
            <a:avLst/>
            <a:gdLst>
              <a:gd name="T0" fmla="*/ 0 w 2247"/>
              <a:gd name="T1" fmla="*/ 709841717 h 135"/>
              <a:gd name="T2" fmla="*/ 2147483647 w 2247"/>
              <a:gd name="T3" fmla="*/ 709841717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Freeform 72"/>
          <p:cNvSpPr/>
          <p:nvPr/>
        </p:nvSpPr>
        <p:spPr>
          <a:xfrm flipH="1">
            <a:off x="2851150" y="1241426"/>
            <a:ext cx="534988" cy="2062163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480" name="Freeform 31"/>
          <p:cNvSpPr>
            <a:spLocks/>
          </p:cNvSpPr>
          <p:nvPr/>
        </p:nvSpPr>
        <p:spPr bwMode="auto">
          <a:xfrm>
            <a:off x="3892550" y="1489075"/>
            <a:ext cx="1809750" cy="1555750"/>
          </a:xfrm>
          <a:custGeom>
            <a:avLst/>
            <a:gdLst>
              <a:gd name="T0" fmla="*/ 2147483647 w 1140"/>
              <a:gd name="T1" fmla="*/ 0 h 980"/>
              <a:gd name="T2" fmla="*/ 2147483647 w 1140"/>
              <a:gd name="T3" fmla="*/ 100806250 h 980"/>
              <a:gd name="T4" fmla="*/ 80645000 w 1140"/>
              <a:gd name="T5" fmla="*/ 100806250 h 980"/>
              <a:gd name="T6" fmla="*/ 80645000 w 1140"/>
              <a:gd name="T7" fmla="*/ 2147483647 h 980"/>
              <a:gd name="T8" fmla="*/ 1436489063 w 1140"/>
              <a:gd name="T9" fmla="*/ 2147483647 h 980"/>
              <a:gd name="T10" fmla="*/ 1436489063 w 1140"/>
              <a:gd name="T11" fmla="*/ 2147483647 h 980"/>
              <a:gd name="T12" fmla="*/ 0 w 1140"/>
              <a:gd name="T13" fmla="*/ 2147483647 h 980"/>
              <a:gd name="T14" fmla="*/ 0 w 1140"/>
              <a:gd name="T15" fmla="*/ 5040313 h 980"/>
              <a:gd name="T16" fmla="*/ 2147483647 w 1140"/>
              <a:gd name="T17" fmla="*/ 0 h 9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40"/>
              <a:gd name="T28" fmla="*/ 0 h 980"/>
              <a:gd name="T29" fmla="*/ 1140 w 1140"/>
              <a:gd name="T30" fmla="*/ 980 h 9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40" h="980">
                <a:moveTo>
                  <a:pt x="1140" y="0"/>
                </a:moveTo>
                <a:lnTo>
                  <a:pt x="1140" y="40"/>
                </a:lnTo>
                <a:lnTo>
                  <a:pt x="32" y="40"/>
                </a:lnTo>
                <a:lnTo>
                  <a:pt x="32" y="952"/>
                </a:lnTo>
                <a:lnTo>
                  <a:pt x="570" y="952"/>
                </a:lnTo>
                <a:lnTo>
                  <a:pt x="570" y="980"/>
                </a:lnTo>
                <a:lnTo>
                  <a:pt x="0" y="980"/>
                </a:lnTo>
                <a:lnTo>
                  <a:pt x="0" y="2"/>
                </a:lnTo>
                <a:lnTo>
                  <a:pt x="1140" y="0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81" name="Line 32"/>
          <p:cNvSpPr>
            <a:spLocks noChangeShapeType="1"/>
          </p:cNvSpPr>
          <p:nvPr/>
        </p:nvSpPr>
        <p:spPr bwMode="auto">
          <a:xfrm flipH="1" flipV="1">
            <a:off x="4476750" y="3038475"/>
            <a:ext cx="685800" cy="8572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8100" y="164941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8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Line 10"/>
          <p:cNvSpPr>
            <a:spLocks noChangeShapeType="1"/>
          </p:cNvSpPr>
          <p:nvPr/>
        </p:nvSpPr>
        <p:spPr bwMode="auto">
          <a:xfrm>
            <a:off x="3733800" y="3330576"/>
            <a:ext cx="0" cy="21955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0" name="Line 11"/>
          <p:cNvSpPr>
            <a:spLocks noChangeShapeType="1"/>
          </p:cNvSpPr>
          <p:nvPr/>
        </p:nvSpPr>
        <p:spPr bwMode="auto">
          <a:xfrm>
            <a:off x="4708525" y="32924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2" name="Line 13"/>
          <p:cNvSpPr>
            <a:spLocks noChangeShapeType="1"/>
          </p:cNvSpPr>
          <p:nvPr/>
        </p:nvSpPr>
        <p:spPr bwMode="auto">
          <a:xfrm>
            <a:off x="9280525" y="2781301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3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4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5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8206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8208" name="Text Box 23"/>
          <p:cNvSpPr txBox="1">
            <a:spLocks noChangeArrowheads="1"/>
          </p:cNvSpPr>
          <p:nvPr/>
        </p:nvSpPr>
        <p:spPr bwMode="auto">
          <a:xfrm>
            <a:off x="2940050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dirty="0">
                <a:solidFill>
                  <a:schemeClr val="bg1"/>
                </a:solidFill>
              </a:rPr>
              <a:t>F</a:t>
            </a:r>
            <a:r>
              <a:rPr lang="en-US" altLang="en-US" sz="2000" baseline="-25000" dirty="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8209" name="Text Box 24"/>
          <p:cNvSpPr txBox="1">
            <a:spLocks noChangeArrowheads="1"/>
          </p:cNvSpPr>
          <p:nvPr/>
        </p:nvSpPr>
        <p:spPr bwMode="auto">
          <a:xfrm>
            <a:off x="2879725" y="3086101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dirty="0" err="1">
                <a:solidFill>
                  <a:schemeClr val="bg1"/>
                </a:solidFill>
              </a:rPr>
              <a:t>F</a:t>
            </a:r>
            <a:r>
              <a:rPr lang="en-US" altLang="en-US" sz="2000" baseline="-25000" dirty="0" err="1">
                <a:solidFill>
                  <a:schemeClr val="bg1"/>
                </a:solidFill>
              </a:rPr>
              <a:t>y</a:t>
            </a:r>
            <a:endParaRPr lang="en-US" altLang="en-US" sz="2000" baseline="-25000" dirty="0">
              <a:solidFill>
                <a:schemeClr val="bg1"/>
              </a:solidFill>
            </a:endParaRPr>
          </a:p>
        </p:txBody>
      </p:sp>
      <p:sp>
        <p:nvSpPr>
          <p:cNvPr id="8210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8211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8212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8213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8214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8215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0972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7DC4D9A-3E18-4DFC-A6B3-36D2F77C8DE5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8218" name="Freeform 51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19" name="Freeform 59"/>
          <p:cNvSpPr>
            <a:spLocks/>
          </p:cNvSpPr>
          <p:nvPr/>
        </p:nvSpPr>
        <p:spPr bwMode="auto">
          <a:xfrm>
            <a:off x="4675188" y="2487614"/>
            <a:ext cx="4565650" cy="738187"/>
          </a:xfrm>
          <a:custGeom>
            <a:avLst/>
            <a:gdLst>
              <a:gd name="T0" fmla="*/ 0 w 2870"/>
              <a:gd name="T1" fmla="*/ 1171871069 h 465"/>
              <a:gd name="T2" fmla="*/ 1384295535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0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1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2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3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2547938" y="649289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Yielding on Gross Area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Box 3"/>
          <p:cNvSpPr txBox="1">
            <a:spLocks noChangeArrowheads="1"/>
          </p:cNvSpPr>
          <p:nvPr/>
        </p:nvSpPr>
        <p:spPr bwMode="auto">
          <a:xfrm>
            <a:off x="2570163" y="1127125"/>
            <a:ext cx="7537450" cy="508158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63491" name="Freeform 3"/>
          <p:cNvSpPr>
            <a:spLocks/>
          </p:cNvSpPr>
          <p:nvPr/>
        </p:nvSpPr>
        <p:spPr bwMode="auto">
          <a:xfrm>
            <a:off x="2876551" y="381000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492" name="Freeform 116"/>
          <p:cNvSpPr>
            <a:spLocks/>
          </p:cNvSpPr>
          <p:nvPr/>
        </p:nvSpPr>
        <p:spPr bwMode="auto">
          <a:xfrm flipH="1">
            <a:off x="2860675" y="380365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3493" name="Freeform 5"/>
          <p:cNvSpPr>
            <a:spLocks/>
          </p:cNvSpPr>
          <p:nvPr/>
        </p:nvSpPr>
        <p:spPr bwMode="auto">
          <a:xfrm>
            <a:off x="3014664" y="381476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494" name="Freeform 6"/>
          <p:cNvSpPr>
            <a:spLocks/>
          </p:cNvSpPr>
          <p:nvPr/>
        </p:nvSpPr>
        <p:spPr bwMode="auto">
          <a:xfrm>
            <a:off x="2847976" y="129540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495" name="Freeform 116"/>
          <p:cNvSpPr>
            <a:spLocks/>
          </p:cNvSpPr>
          <p:nvPr/>
        </p:nvSpPr>
        <p:spPr bwMode="auto">
          <a:xfrm flipH="1">
            <a:off x="2832100" y="128905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3496" name="Freeform 8"/>
          <p:cNvSpPr>
            <a:spLocks/>
          </p:cNvSpPr>
          <p:nvPr/>
        </p:nvSpPr>
        <p:spPr bwMode="auto">
          <a:xfrm>
            <a:off x="2986089" y="130016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lowchart: Document 36"/>
          <p:cNvSpPr>
            <a:spLocks noChangeArrowheads="1"/>
          </p:cNvSpPr>
          <p:nvPr/>
        </p:nvSpPr>
        <p:spPr bwMode="auto">
          <a:xfrm rot="-5400000">
            <a:off x="6481763" y="-203200"/>
            <a:ext cx="1409700" cy="4997450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683126" y="1778000"/>
            <a:ext cx="4079875" cy="1588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9074150" y="225107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500" name="TextBox 34"/>
          <p:cNvSpPr txBox="1">
            <a:spLocks noChangeArrowheads="1"/>
          </p:cNvSpPr>
          <p:nvPr/>
        </p:nvSpPr>
        <p:spPr bwMode="auto">
          <a:xfrm>
            <a:off x="9263063" y="174307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00" name="Flowchart: Document 99"/>
          <p:cNvSpPr>
            <a:spLocks noChangeArrowheads="1"/>
          </p:cNvSpPr>
          <p:nvPr/>
        </p:nvSpPr>
        <p:spPr bwMode="auto">
          <a:xfrm rot="-5400000">
            <a:off x="6984207" y="2770982"/>
            <a:ext cx="1408113" cy="4083050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5646739" y="4284664"/>
            <a:ext cx="3303587" cy="1587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V="1">
            <a:off x="9080500" y="475932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504" name="TextBox 111"/>
          <p:cNvSpPr txBox="1">
            <a:spLocks noChangeArrowheads="1"/>
          </p:cNvSpPr>
          <p:nvPr/>
        </p:nvSpPr>
        <p:spPr bwMode="auto">
          <a:xfrm>
            <a:off x="9269413" y="42497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35" name="Slide Number Placeholder 34"/>
          <p:cNvSpPr txBox="1">
            <a:spLocks noGrp="1"/>
          </p:cNvSpPr>
          <p:nvPr/>
        </p:nvSpPr>
        <p:spPr>
          <a:xfrm>
            <a:off x="10901082" y="6208713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A3C190C-8BC7-4A3A-AA7E-EAF34537F906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60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6" name="Footer Placeholder 35"/>
          <p:cNvSpPr txBox="1">
            <a:spLocks noGrp="1"/>
          </p:cNvSpPr>
          <p:nvPr/>
        </p:nvSpPr>
        <p:spPr>
          <a:xfrm>
            <a:off x="4648200" y="6192839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63508" name="TextBox 52"/>
          <p:cNvSpPr txBox="1">
            <a:spLocks noChangeArrowheads="1"/>
          </p:cNvSpPr>
          <p:nvPr/>
        </p:nvSpPr>
        <p:spPr bwMode="auto">
          <a:xfrm>
            <a:off x="5532438" y="207963"/>
            <a:ext cx="4572000" cy="9144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chemeClr val="bg1"/>
                </a:solidFill>
              </a:rPr>
              <a:t>Angle or Plate Welded to Plate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Box 3"/>
          <p:cNvSpPr txBox="1">
            <a:spLocks noChangeArrowheads="1"/>
          </p:cNvSpPr>
          <p:nvPr/>
        </p:nvSpPr>
        <p:spPr bwMode="auto">
          <a:xfrm>
            <a:off x="2570163" y="1127125"/>
            <a:ext cx="7537450" cy="508158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64515" name="Freeform 34"/>
          <p:cNvSpPr>
            <a:spLocks/>
          </p:cNvSpPr>
          <p:nvPr/>
        </p:nvSpPr>
        <p:spPr bwMode="auto">
          <a:xfrm>
            <a:off x="2876551" y="381000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16" name="Freeform 116"/>
          <p:cNvSpPr>
            <a:spLocks/>
          </p:cNvSpPr>
          <p:nvPr/>
        </p:nvSpPr>
        <p:spPr bwMode="auto">
          <a:xfrm flipH="1">
            <a:off x="2860675" y="380365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4517" name="Freeform 36"/>
          <p:cNvSpPr>
            <a:spLocks/>
          </p:cNvSpPr>
          <p:nvPr/>
        </p:nvSpPr>
        <p:spPr bwMode="auto">
          <a:xfrm>
            <a:off x="3014664" y="381476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18" name="Freeform 3"/>
          <p:cNvSpPr>
            <a:spLocks/>
          </p:cNvSpPr>
          <p:nvPr/>
        </p:nvSpPr>
        <p:spPr bwMode="auto">
          <a:xfrm>
            <a:off x="2847976" y="1295400"/>
            <a:ext cx="3700463" cy="1981200"/>
          </a:xfrm>
          <a:custGeom>
            <a:avLst/>
            <a:gdLst>
              <a:gd name="T0" fmla="*/ 846772614 w 2331"/>
              <a:gd name="T1" fmla="*/ 0 h 1248"/>
              <a:gd name="T2" fmla="*/ 2147483647 w 2331"/>
              <a:gd name="T3" fmla="*/ 0 h 1248"/>
              <a:gd name="T4" fmla="*/ 2147483647 w 2331"/>
              <a:gd name="T5" fmla="*/ 2147483647 h 1248"/>
              <a:gd name="T6" fmla="*/ 219254417 w 2331"/>
              <a:gd name="T7" fmla="*/ 2147483647 h 1248"/>
              <a:gd name="T8" fmla="*/ 143648132 w 2331"/>
              <a:gd name="T9" fmla="*/ 2147483647 h 1248"/>
              <a:gd name="T10" fmla="*/ 105846577 w 2331"/>
              <a:gd name="T11" fmla="*/ 2147483647 h 1248"/>
              <a:gd name="T12" fmla="*/ 52924082 w 2331"/>
              <a:gd name="T13" fmla="*/ 2147483647 h 1248"/>
              <a:gd name="T14" fmla="*/ 15120940 w 2331"/>
              <a:gd name="T15" fmla="*/ 2147483647 h 1248"/>
              <a:gd name="T16" fmla="*/ 0 w 2331"/>
              <a:gd name="T17" fmla="*/ 2147483647 h 1248"/>
              <a:gd name="T18" fmla="*/ 7561264 w 2331"/>
              <a:gd name="T19" fmla="*/ 2147483647 h 1248"/>
              <a:gd name="T20" fmla="*/ 37801555 w 2331"/>
              <a:gd name="T21" fmla="*/ 2026205625 h 1248"/>
              <a:gd name="T22" fmla="*/ 128528780 w 2331"/>
              <a:gd name="T23" fmla="*/ 1822072175 h 1248"/>
              <a:gd name="T24" fmla="*/ 317539730 w 2331"/>
              <a:gd name="T25" fmla="*/ 1542335625 h 1248"/>
              <a:gd name="T26" fmla="*/ 438507247 w 2331"/>
              <a:gd name="T27" fmla="*/ 1315521563 h 1248"/>
              <a:gd name="T28" fmla="*/ 551913500 w 2331"/>
              <a:gd name="T29" fmla="*/ 1156750925 h 1248"/>
              <a:gd name="T30" fmla="*/ 619958521 w 2331"/>
              <a:gd name="T31" fmla="*/ 1013102813 h 1248"/>
              <a:gd name="T32" fmla="*/ 710684159 w 2331"/>
              <a:gd name="T33" fmla="*/ 778729075 h 1248"/>
              <a:gd name="T34" fmla="*/ 771167917 w 2331"/>
              <a:gd name="T35" fmla="*/ 574595625 h 1248"/>
              <a:gd name="T36" fmla="*/ 808971059 w 2331"/>
              <a:gd name="T37" fmla="*/ 340221888 h 1248"/>
              <a:gd name="T38" fmla="*/ 839212938 w 2331"/>
              <a:gd name="T39" fmla="*/ 136088438 h 1248"/>
              <a:gd name="T40" fmla="*/ 846772614 w 2331"/>
              <a:gd name="T41" fmla="*/ 0 h 12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1"/>
              <a:gd name="T64" fmla="*/ 0 h 1248"/>
              <a:gd name="T65" fmla="*/ 2331 w 2331"/>
              <a:gd name="T66" fmla="*/ 1248 h 124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1" h="1248">
                <a:moveTo>
                  <a:pt x="336" y="0"/>
                </a:moveTo>
                <a:lnTo>
                  <a:pt x="2331" y="0"/>
                </a:lnTo>
                <a:lnTo>
                  <a:pt x="2331" y="1248"/>
                </a:lnTo>
                <a:lnTo>
                  <a:pt x="87" y="1248"/>
                </a:lnTo>
                <a:lnTo>
                  <a:pt x="57" y="1194"/>
                </a:lnTo>
                <a:lnTo>
                  <a:pt x="42" y="1152"/>
                </a:lnTo>
                <a:lnTo>
                  <a:pt x="21" y="1083"/>
                </a:lnTo>
                <a:lnTo>
                  <a:pt x="6" y="996"/>
                </a:lnTo>
                <a:lnTo>
                  <a:pt x="0" y="936"/>
                </a:lnTo>
                <a:lnTo>
                  <a:pt x="3" y="858"/>
                </a:lnTo>
                <a:lnTo>
                  <a:pt x="15" y="804"/>
                </a:lnTo>
                <a:lnTo>
                  <a:pt x="51" y="723"/>
                </a:lnTo>
                <a:lnTo>
                  <a:pt x="126" y="612"/>
                </a:lnTo>
                <a:lnTo>
                  <a:pt x="174" y="522"/>
                </a:lnTo>
                <a:lnTo>
                  <a:pt x="219" y="459"/>
                </a:lnTo>
                <a:lnTo>
                  <a:pt x="246" y="402"/>
                </a:lnTo>
                <a:lnTo>
                  <a:pt x="282" y="309"/>
                </a:lnTo>
                <a:lnTo>
                  <a:pt x="306" y="228"/>
                </a:lnTo>
                <a:lnTo>
                  <a:pt x="321" y="135"/>
                </a:lnTo>
                <a:lnTo>
                  <a:pt x="333" y="54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19" name="Freeform 116"/>
          <p:cNvSpPr>
            <a:spLocks/>
          </p:cNvSpPr>
          <p:nvPr/>
        </p:nvSpPr>
        <p:spPr bwMode="auto">
          <a:xfrm flipH="1">
            <a:off x="2832100" y="1289050"/>
            <a:ext cx="554038" cy="1993900"/>
          </a:xfrm>
          <a:custGeom>
            <a:avLst/>
            <a:gdLst>
              <a:gd name="T0" fmla="*/ 0 w 534609"/>
              <a:gd name="T1" fmla="*/ 0 h 1001485"/>
              <a:gd name="T2" fmla="*/ 113164 w 534609"/>
              <a:gd name="T3" fmla="*/ 4270860 h 1001485"/>
              <a:gd name="T4" fmla="*/ 355660 w 534609"/>
              <a:gd name="T5" fmla="*/ 7417813 h 1001485"/>
              <a:gd name="T6" fmla="*/ 565823 w 534609"/>
              <a:gd name="T7" fmla="*/ 10339989 h 1001485"/>
              <a:gd name="T8" fmla="*/ 533489 w 534609"/>
              <a:gd name="T9" fmla="*/ 13711723 h 1001485"/>
              <a:gd name="T10" fmla="*/ 420325 w 534609"/>
              <a:gd name="T11" fmla="*/ 1550997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4520" name="Freeform 5"/>
          <p:cNvSpPr>
            <a:spLocks/>
          </p:cNvSpPr>
          <p:nvPr/>
        </p:nvSpPr>
        <p:spPr bwMode="auto">
          <a:xfrm>
            <a:off x="2986089" y="1300163"/>
            <a:ext cx="3571875" cy="1981200"/>
          </a:xfrm>
          <a:custGeom>
            <a:avLst/>
            <a:gdLst>
              <a:gd name="T0" fmla="*/ 627518113 w 2250"/>
              <a:gd name="T1" fmla="*/ 0 h 1248"/>
              <a:gd name="T2" fmla="*/ 2147483647 w 2250"/>
              <a:gd name="T3" fmla="*/ 0 h 1248"/>
              <a:gd name="T4" fmla="*/ 2147483647 w 2250"/>
              <a:gd name="T5" fmla="*/ 2147483647 h 1248"/>
              <a:gd name="T6" fmla="*/ 0 w 2250"/>
              <a:gd name="T7" fmla="*/ 2147483647 h 1248"/>
              <a:gd name="T8" fmla="*/ 0 60000 65536"/>
              <a:gd name="T9" fmla="*/ 0 60000 65536"/>
              <a:gd name="T10" fmla="*/ 0 60000 65536"/>
              <a:gd name="T11" fmla="*/ 0 60000 65536"/>
              <a:gd name="T12" fmla="*/ 0 w 2250"/>
              <a:gd name="T13" fmla="*/ 0 h 1248"/>
              <a:gd name="T14" fmla="*/ 2250 w 2250"/>
              <a:gd name="T15" fmla="*/ 1248 h 12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50" h="1248">
                <a:moveTo>
                  <a:pt x="249" y="0"/>
                </a:moveTo>
                <a:lnTo>
                  <a:pt x="2250" y="0"/>
                </a:lnTo>
                <a:lnTo>
                  <a:pt x="2250" y="1248"/>
                </a:lnTo>
                <a:lnTo>
                  <a:pt x="0" y="1248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lowchart: Document 36"/>
          <p:cNvSpPr>
            <a:spLocks noChangeArrowheads="1"/>
          </p:cNvSpPr>
          <p:nvPr/>
        </p:nvSpPr>
        <p:spPr bwMode="auto">
          <a:xfrm rot="-5400000">
            <a:off x="6481763" y="-203200"/>
            <a:ext cx="1409700" cy="4997450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683126" y="1778000"/>
            <a:ext cx="4079875" cy="1588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9074150" y="225107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24" name="TextBox 34"/>
          <p:cNvSpPr txBox="1">
            <a:spLocks noChangeArrowheads="1"/>
          </p:cNvSpPr>
          <p:nvPr/>
        </p:nvSpPr>
        <p:spPr bwMode="auto">
          <a:xfrm>
            <a:off x="9263063" y="1743075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00" name="Flowchart: Document 99"/>
          <p:cNvSpPr>
            <a:spLocks noChangeArrowheads="1"/>
          </p:cNvSpPr>
          <p:nvPr/>
        </p:nvSpPr>
        <p:spPr bwMode="auto">
          <a:xfrm rot="-5400000">
            <a:off x="6984207" y="2770982"/>
            <a:ext cx="1408113" cy="4083050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5646739" y="4284664"/>
            <a:ext cx="3303587" cy="1587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V="1">
            <a:off x="9080500" y="475932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28" name="TextBox 111"/>
          <p:cNvSpPr txBox="1">
            <a:spLocks noChangeArrowheads="1"/>
          </p:cNvSpPr>
          <p:nvPr/>
        </p:nvSpPr>
        <p:spPr bwMode="auto">
          <a:xfrm>
            <a:off x="9269413" y="42497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64529" name="TextBox 57"/>
          <p:cNvSpPr txBox="1">
            <a:spLocks noChangeArrowheads="1"/>
          </p:cNvSpPr>
          <p:nvPr/>
        </p:nvSpPr>
        <p:spPr bwMode="auto">
          <a:xfrm>
            <a:off x="6654800" y="3160713"/>
            <a:ext cx="3600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Tension plane on Plate </a:t>
            </a:r>
          </a:p>
        </p:txBody>
      </p:sp>
      <p:sp>
        <p:nvSpPr>
          <p:cNvPr id="64530" name="TextBox 54"/>
          <p:cNvSpPr txBox="1">
            <a:spLocks noChangeArrowheads="1"/>
          </p:cNvSpPr>
          <p:nvPr/>
        </p:nvSpPr>
        <p:spPr bwMode="auto">
          <a:xfrm>
            <a:off x="6635750" y="4840288"/>
            <a:ext cx="2889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Shear planes on Plate</a:t>
            </a:r>
          </a:p>
        </p:txBody>
      </p:sp>
      <p:sp>
        <p:nvSpPr>
          <p:cNvPr id="64531" name="TextBox 57"/>
          <p:cNvSpPr txBox="1">
            <a:spLocks noChangeArrowheads="1"/>
          </p:cNvSpPr>
          <p:nvPr/>
        </p:nvSpPr>
        <p:spPr bwMode="auto">
          <a:xfrm>
            <a:off x="6594475" y="5588000"/>
            <a:ext cx="383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Tension plane on Plate</a:t>
            </a:r>
          </a:p>
        </p:txBody>
      </p:sp>
      <p:sp>
        <p:nvSpPr>
          <p:cNvPr id="64532" name="TextBox 54"/>
          <p:cNvSpPr txBox="1">
            <a:spLocks noChangeArrowheads="1"/>
          </p:cNvSpPr>
          <p:nvPr/>
        </p:nvSpPr>
        <p:spPr bwMode="auto">
          <a:xfrm>
            <a:off x="6592888" y="2241550"/>
            <a:ext cx="2824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Shear plane on Plate</a:t>
            </a:r>
          </a:p>
        </p:txBody>
      </p:sp>
      <p:sp>
        <p:nvSpPr>
          <p:cNvPr id="35" name="Slide Number Placeholder 34"/>
          <p:cNvSpPr txBox="1">
            <a:spLocks noGrp="1"/>
          </p:cNvSpPr>
          <p:nvPr/>
        </p:nvSpPr>
        <p:spPr>
          <a:xfrm>
            <a:off x="10919012" y="628248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E0DC1C0-E70B-434C-B372-D4DFA62F9244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61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36" name="Footer Placeholder 35"/>
          <p:cNvSpPr txBox="1">
            <a:spLocks noGrp="1"/>
          </p:cNvSpPr>
          <p:nvPr/>
        </p:nvSpPr>
        <p:spPr>
          <a:xfrm>
            <a:off x="4648200" y="6192839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64536" name="Freeform 37"/>
          <p:cNvSpPr>
            <a:spLocks/>
          </p:cNvSpPr>
          <p:nvPr/>
        </p:nvSpPr>
        <p:spPr bwMode="auto">
          <a:xfrm>
            <a:off x="4676775" y="1590675"/>
            <a:ext cx="1866900" cy="1695450"/>
          </a:xfrm>
          <a:custGeom>
            <a:avLst/>
            <a:gdLst>
              <a:gd name="T0" fmla="*/ 2147483647 w 1176"/>
              <a:gd name="T1" fmla="*/ 0 h 1068"/>
              <a:gd name="T2" fmla="*/ 0 w 1176"/>
              <a:gd name="T3" fmla="*/ 0 h 1068"/>
              <a:gd name="T4" fmla="*/ 0 w 1176"/>
              <a:gd name="T5" fmla="*/ 2147483647 h 1068"/>
              <a:gd name="T6" fmla="*/ 0 60000 65536"/>
              <a:gd name="T7" fmla="*/ 0 60000 65536"/>
              <a:gd name="T8" fmla="*/ 0 60000 65536"/>
              <a:gd name="T9" fmla="*/ 0 w 1176"/>
              <a:gd name="T10" fmla="*/ 0 h 1068"/>
              <a:gd name="T11" fmla="*/ 1176 w 1176"/>
              <a:gd name="T12" fmla="*/ 1068 h 10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6" h="1068">
                <a:moveTo>
                  <a:pt x="1176" y="0"/>
                </a:moveTo>
                <a:lnTo>
                  <a:pt x="0" y="0"/>
                </a:lnTo>
                <a:lnTo>
                  <a:pt x="0" y="1068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7" name="Freeform 38"/>
          <p:cNvSpPr>
            <a:spLocks/>
          </p:cNvSpPr>
          <p:nvPr/>
        </p:nvSpPr>
        <p:spPr bwMode="auto">
          <a:xfrm>
            <a:off x="5629275" y="4114801"/>
            <a:ext cx="952500" cy="1400175"/>
          </a:xfrm>
          <a:custGeom>
            <a:avLst/>
            <a:gdLst>
              <a:gd name="T0" fmla="*/ 1512093750 w 600"/>
              <a:gd name="T1" fmla="*/ 0 h 882"/>
              <a:gd name="T2" fmla="*/ 0 w 600"/>
              <a:gd name="T3" fmla="*/ 0 h 882"/>
              <a:gd name="T4" fmla="*/ 0 w 600"/>
              <a:gd name="T5" fmla="*/ 2147483647 h 882"/>
              <a:gd name="T6" fmla="*/ 1512093750 w 600"/>
              <a:gd name="T7" fmla="*/ 2147483647 h 882"/>
              <a:gd name="T8" fmla="*/ 0 60000 65536"/>
              <a:gd name="T9" fmla="*/ 0 60000 65536"/>
              <a:gd name="T10" fmla="*/ 0 60000 65536"/>
              <a:gd name="T11" fmla="*/ 0 60000 65536"/>
              <a:gd name="T12" fmla="*/ 0 w 600"/>
              <a:gd name="T13" fmla="*/ 0 h 882"/>
              <a:gd name="T14" fmla="*/ 600 w 600"/>
              <a:gd name="T15" fmla="*/ 882 h 88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0" h="882">
                <a:moveTo>
                  <a:pt x="600" y="0"/>
                </a:moveTo>
                <a:lnTo>
                  <a:pt x="0" y="0"/>
                </a:lnTo>
                <a:lnTo>
                  <a:pt x="0" y="882"/>
                </a:lnTo>
                <a:lnTo>
                  <a:pt x="600" y="882"/>
                </a:lnTo>
              </a:path>
            </a:pathLst>
          </a:custGeom>
          <a:noFill/>
          <a:ln w="63500">
            <a:solidFill>
              <a:srgbClr val="FF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8" name="Line 39"/>
          <p:cNvSpPr>
            <a:spLocks noChangeShapeType="1"/>
          </p:cNvSpPr>
          <p:nvPr/>
        </p:nvSpPr>
        <p:spPr bwMode="auto">
          <a:xfrm flipH="1" flipV="1">
            <a:off x="4667250" y="2571750"/>
            <a:ext cx="2000250" cy="8191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39" name="Line 40"/>
          <p:cNvSpPr>
            <a:spLocks noChangeShapeType="1"/>
          </p:cNvSpPr>
          <p:nvPr/>
        </p:nvSpPr>
        <p:spPr bwMode="auto">
          <a:xfrm flipH="1" flipV="1">
            <a:off x="5334000" y="1581151"/>
            <a:ext cx="1333500" cy="9048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40" name="Line 41"/>
          <p:cNvSpPr>
            <a:spLocks noChangeShapeType="1"/>
          </p:cNvSpPr>
          <p:nvPr/>
        </p:nvSpPr>
        <p:spPr bwMode="auto">
          <a:xfrm flipH="1" flipV="1">
            <a:off x="6038850" y="4095750"/>
            <a:ext cx="666750" cy="9334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41" name="Line 42"/>
          <p:cNvSpPr>
            <a:spLocks noChangeShapeType="1"/>
          </p:cNvSpPr>
          <p:nvPr/>
        </p:nvSpPr>
        <p:spPr bwMode="auto">
          <a:xfrm flipH="1">
            <a:off x="6419850" y="5038725"/>
            <a:ext cx="247650" cy="457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42" name="Line 43"/>
          <p:cNvSpPr>
            <a:spLocks noChangeShapeType="1"/>
          </p:cNvSpPr>
          <p:nvPr/>
        </p:nvSpPr>
        <p:spPr bwMode="auto">
          <a:xfrm flipH="1" flipV="1">
            <a:off x="5610225" y="4962526"/>
            <a:ext cx="1104900" cy="8667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43" name="TextBox 52"/>
          <p:cNvSpPr txBox="1">
            <a:spLocks noChangeArrowheads="1"/>
          </p:cNvSpPr>
          <p:nvPr/>
        </p:nvSpPr>
        <p:spPr bwMode="auto">
          <a:xfrm>
            <a:off x="5519738" y="195263"/>
            <a:ext cx="4572000" cy="9144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chemeClr val="bg1"/>
                </a:solidFill>
              </a:rPr>
              <a:t>Angle or Plate Welded to Plate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Box 3"/>
          <p:cNvSpPr txBox="1">
            <a:spLocks noChangeArrowheads="1"/>
          </p:cNvSpPr>
          <p:nvPr/>
        </p:nvSpPr>
        <p:spPr bwMode="auto">
          <a:xfrm>
            <a:off x="2513014" y="1117600"/>
            <a:ext cx="7947025" cy="508158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65539" name="Freeform 75"/>
          <p:cNvSpPr>
            <a:spLocks/>
          </p:cNvSpPr>
          <p:nvPr/>
        </p:nvSpPr>
        <p:spPr bwMode="auto">
          <a:xfrm>
            <a:off x="2881313" y="3805239"/>
            <a:ext cx="3695700" cy="1990725"/>
          </a:xfrm>
          <a:custGeom>
            <a:avLst/>
            <a:gdLst>
              <a:gd name="T0" fmla="*/ 846772500 w 2328"/>
              <a:gd name="T1" fmla="*/ 0 h 1254"/>
              <a:gd name="T2" fmla="*/ 2147483647 w 2328"/>
              <a:gd name="T3" fmla="*/ 0 h 1254"/>
              <a:gd name="T4" fmla="*/ 2147483647 w 2328"/>
              <a:gd name="T5" fmla="*/ 453628125 h 1254"/>
              <a:gd name="T6" fmla="*/ 2147483647 w 2328"/>
              <a:gd name="T7" fmla="*/ 453628125 h 1254"/>
              <a:gd name="T8" fmla="*/ 2147483647 w 2328"/>
              <a:gd name="T9" fmla="*/ 2147483647 h 1254"/>
              <a:gd name="T10" fmla="*/ 2147483647 w 2328"/>
              <a:gd name="T11" fmla="*/ 2147483647 h 1254"/>
              <a:gd name="T12" fmla="*/ 2147483647 w 2328"/>
              <a:gd name="T13" fmla="*/ 2147483647 h 1254"/>
              <a:gd name="T14" fmla="*/ 219252800 w 2328"/>
              <a:gd name="T15" fmla="*/ 2147483647 h 1254"/>
              <a:gd name="T16" fmla="*/ 158769050 w 2328"/>
              <a:gd name="T17" fmla="*/ 2147483647 h 1254"/>
              <a:gd name="T18" fmla="*/ 83165950 w 2328"/>
              <a:gd name="T19" fmla="*/ 2147483647 h 1254"/>
              <a:gd name="T20" fmla="*/ 30241875 w 2328"/>
              <a:gd name="T21" fmla="*/ 2147483647 h 1254"/>
              <a:gd name="T22" fmla="*/ 0 w 2328"/>
              <a:gd name="T23" fmla="*/ 2147483647 h 1254"/>
              <a:gd name="T24" fmla="*/ 0 w 2328"/>
              <a:gd name="T25" fmla="*/ 2147483647 h 1254"/>
              <a:gd name="T26" fmla="*/ 22682200 w 2328"/>
              <a:gd name="T27" fmla="*/ 2071568438 h 1254"/>
              <a:gd name="T28" fmla="*/ 60483750 w 2328"/>
              <a:gd name="T29" fmla="*/ 1958160613 h 1254"/>
              <a:gd name="T30" fmla="*/ 196572188 w 2328"/>
              <a:gd name="T31" fmla="*/ 1731346550 h 1254"/>
              <a:gd name="T32" fmla="*/ 325100950 w 2328"/>
              <a:gd name="T33" fmla="*/ 1519655013 h 1254"/>
              <a:gd name="T34" fmla="*/ 423386250 w 2328"/>
              <a:gd name="T35" fmla="*/ 1353324700 h 1254"/>
              <a:gd name="T36" fmla="*/ 559474688 w 2328"/>
              <a:gd name="T37" fmla="*/ 1134070313 h 1254"/>
              <a:gd name="T38" fmla="*/ 650200313 w 2328"/>
              <a:gd name="T39" fmla="*/ 982860938 h 1254"/>
              <a:gd name="T40" fmla="*/ 695563125 w 2328"/>
              <a:gd name="T41" fmla="*/ 846772500 h 1254"/>
              <a:gd name="T42" fmla="*/ 756046875 w 2328"/>
              <a:gd name="T43" fmla="*/ 627518113 h 1254"/>
              <a:gd name="T44" fmla="*/ 786288750 w 2328"/>
              <a:gd name="T45" fmla="*/ 468749063 h 1254"/>
              <a:gd name="T46" fmla="*/ 824090300 w 2328"/>
              <a:gd name="T47" fmla="*/ 234373738 h 1254"/>
              <a:gd name="T48" fmla="*/ 846772500 w 2328"/>
              <a:gd name="T49" fmla="*/ 0 h 125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328"/>
              <a:gd name="T76" fmla="*/ 0 h 1254"/>
              <a:gd name="T77" fmla="*/ 2328 w 2328"/>
              <a:gd name="T78" fmla="*/ 1254 h 125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328" h="1254">
                <a:moveTo>
                  <a:pt x="336" y="0"/>
                </a:moveTo>
                <a:lnTo>
                  <a:pt x="2325" y="0"/>
                </a:lnTo>
                <a:lnTo>
                  <a:pt x="2325" y="180"/>
                </a:lnTo>
                <a:lnTo>
                  <a:pt x="1716" y="180"/>
                </a:lnTo>
                <a:lnTo>
                  <a:pt x="1716" y="1092"/>
                </a:lnTo>
                <a:lnTo>
                  <a:pt x="2328" y="1092"/>
                </a:lnTo>
                <a:lnTo>
                  <a:pt x="2328" y="1254"/>
                </a:lnTo>
                <a:lnTo>
                  <a:pt x="87" y="1254"/>
                </a:lnTo>
                <a:lnTo>
                  <a:pt x="63" y="1215"/>
                </a:lnTo>
                <a:lnTo>
                  <a:pt x="33" y="1143"/>
                </a:lnTo>
                <a:lnTo>
                  <a:pt x="12" y="1059"/>
                </a:lnTo>
                <a:lnTo>
                  <a:pt x="0" y="942"/>
                </a:lnTo>
                <a:lnTo>
                  <a:pt x="0" y="873"/>
                </a:lnTo>
                <a:lnTo>
                  <a:pt x="9" y="822"/>
                </a:lnTo>
                <a:lnTo>
                  <a:pt x="24" y="777"/>
                </a:lnTo>
                <a:lnTo>
                  <a:pt x="78" y="687"/>
                </a:lnTo>
                <a:lnTo>
                  <a:pt x="129" y="603"/>
                </a:lnTo>
                <a:lnTo>
                  <a:pt x="168" y="537"/>
                </a:lnTo>
                <a:lnTo>
                  <a:pt x="222" y="450"/>
                </a:lnTo>
                <a:lnTo>
                  <a:pt x="258" y="390"/>
                </a:lnTo>
                <a:lnTo>
                  <a:pt x="276" y="336"/>
                </a:lnTo>
                <a:lnTo>
                  <a:pt x="300" y="249"/>
                </a:lnTo>
                <a:lnTo>
                  <a:pt x="312" y="186"/>
                </a:lnTo>
                <a:lnTo>
                  <a:pt x="327" y="93"/>
                </a:lnTo>
                <a:lnTo>
                  <a:pt x="33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0" name="Freeform 70"/>
          <p:cNvSpPr>
            <a:spLocks/>
          </p:cNvSpPr>
          <p:nvPr/>
        </p:nvSpPr>
        <p:spPr bwMode="auto">
          <a:xfrm>
            <a:off x="2881313" y="3810000"/>
            <a:ext cx="3700462" cy="1976438"/>
          </a:xfrm>
          <a:custGeom>
            <a:avLst/>
            <a:gdLst>
              <a:gd name="T0" fmla="*/ 839211124 w 2331"/>
              <a:gd name="T1" fmla="*/ 0 h 1245"/>
              <a:gd name="T2" fmla="*/ 2147483647 w 2331"/>
              <a:gd name="T3" fmla="*/ 0 h 1245"/>
              <a:gd name="T4" fmla="*/ 2147483647 w 2331"/>
              <a:gd name="T5" fmla="*/ 453628240 h 1245"/>
              <a:gd name="T6" fmla="*/ 2147483647 w 2331"/>
              <a:gd name="T7" fmla="*/ 453628240 h 1245"/>
              <a:gd name="T8" fmla="*/ 2147483647 w 2331"/>
              <a:gd name="T9" fmla="*/ 2147483647 h 1245"/>
              <a:gd name="T10" fmla="*/ 2147483647 w 2331"/>
              <a:gd name="T11" fmla="*/ 2147483647 h 1245"/>
              <a:gd name="T12" fmla="*/ 2147483647 w 2331"/>
              <a:gd name="T13" fmla="*/ 2147483647 h 1245"/>
              <a:gd name="T14" fmla="*/ 211693096 w 2331"/>
              <a:gd name="T15" fmla="*/ 2147483647 h 1245"/>
              <a:gd name="T16" fmla="*/ 136088419 w 2331"/>
              <a:gd name="T17" fmla="*/ 2147483647 h 1245"/>
              <a:gd name="T18" fmla="*/ 75604677 w 2331"/>
              <a:gd name="T19" fmla="*/ 2147483647 h 1245"/>
              <a:gd name="T20" fmla="*/ 30241871 w 2331"/>
              <a:gd name="T21" fmla="*/ 2147483647 h 1245"/>
              <a:gd name="T22" fmla="*/ 0 w 2331"/>
              <a:gd name="T23" fmla="*/ 2147483647 h 1245"/>
              <a:gd name="T24" fmla="*/ 0 w 2331"/>
              <a:gd name="T25" fmla="*/ 2147483647 h 1245"/>
              <a:gd name="T26" fmla="*/ 30241871 w 2331"/>
              <a:gd name="T27" fmla="*/ 2033767402 h 1245"/>
              <a:gd name="T28" fmla="*/ 128527158 w 2331"/>
              <a:gd name="T29" fmla="*/ 1822074223 h 1245"/>
              <a:gd name="T30" fmla="*/ 325099319 w 2331"/>
              <a:gd name="T31" fmla="*/ 1504534456 h 1245"/>
              <a:gd name="T32" fmla="*/ 491429609 w 2331"/>
              <a:gd name="T33" fmla="*/ 1247478453 h 1245"/>
              <a:gd name="T34" fmla="*/ 612397092 w 2331"/>
              <a:gd name="T35" fmla="*/ 1020664333 h 1245"/>
              <a:gd name="T36" fmla="*/ 695563031 w 2331"/>
              <a:gd name="T37" fmla="*/ 839213037 h 1245"/>
              <a:gd name="T38" fmla="*/ 748485511 w 2331"/>
              <a:gd name="T39" fmla="*/ 635079536 h 1245"/>
              <a:gd name="T40" fmla="*/ 808969253 w 2331"/>
              <a:gd name="T41" fmla="*/ 317539768 h 1245"/>
              <a:gd name="T42" fmla="*/ 839211124 w 2331"/>
              <a:gd name="T43" fmla="*/ 0 h 124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331"/>
              <a:gd name="T67" fmla="*/ 0 h 1245"/>
              <a:gd name="T68" fmla="*/ 2331 w 2331"/>
              <a:gd name="T69" fmla="*/ 1245 h 124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331" h="1245">
                <a:moveTo>
                  <a:pt x="333" y="0"/>
                </a:moveTo>
                <a:lnTo>
                  <a:pt x="2328" y="0"/>
                </a:lnTo>
                <a:lnTo>
                  <a:pt x="2328" y="180"/>
                </a:lnTo>
                <a:lnTo>
                  <a:pt x="1716" y="180"/>
                </a:lnTo>
                <a:lnTo>
                  <a:pt x="1716" y="1086"/>
                </a:lnTo>
                <a:lnTo>
                  <a:pt x="2331" y="1086"/>
                </a:lnTo>
                <a:lnTo>
                  <a:pt x="2331" y="1245"/>
                </a:lnTo>
                <a:lnTo>
                  <a:pt x="84" y="1245"/>
                </a:lnTo>
                <a:lnTo>
                  <a:pt x="54" y="1197"/>
                </a:lnTo>
                <a:lnTo>
                  <a:pt x="30" y="1125"/>
                </a:lnTo>
                <a:lnTo>
                  <a:pt x="12" y="1044"/>
                </a:lnTo>
                <a:lnTo>
                  <a:pt x="0" y="948"/>
                </a:lnTo>
                <a:lnTo>
                  <a:pt x="0" y="873"/>
                </a:lnTo>
                <a:lnTo>
                  <a:pt x="12" y="807"/>
                </a:lnTo>
                <a:lnTo>
                  <a:pt x="51" y="723"/>
                </a:lnTo>
                <a:lnTo>
                  <a:pt x="129" y="597"/>
                </a:lnTo>
                <a:lnTo>
                  <a:pt x="195" y="495"/>
                </a:lnTo>
                <a:lnTo>
                  <a:pt x="243" y="405"/>
                </a:lnTo>
                <a:lnTo>
                  <a:pt x="276" y="333"/>
                </a:lnTo>
                <a:lnTo>
                  <a:pt x="297" y="252"/>
                </a:lnTo>
                <a:lnTo>
                  <a:pt x="321" y="126"/>
                </a:lnTo>
                <a:lnTo>
                  <a:pt x="333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41" name="Rectangle 54"/>
          <p:cNvSpPr>
            <a:spLocks noChangeArrowheads="1"/>
          </p:cNvSpPr>
          <p:nvPr/>
        </p:nvSpPr>
        <p:spPr bwMode="auto">
          <a:xfrm>
            <a:off x="6686550" y="1568450"/>
            <a:ext cx="1892300" cy="168275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5542" name="Freeform 43"/>
          <p:cNvSpPr>
            <a:spLocks/>
          </p:cNvSpPr>
          <p:nvPr/>
        </p:nvSpPr>
        <p:spPr bwMode="auto">
          <a:xfrm>
            <a:off x="2847976" y="1300164"/>
            <a:ext cx="3705225" cy="1976437"/>
          </a:xfrm>
          <a:custGeom>
            <a:avLst/>
            <a:gdLst>
              <a:gd name="T0" fmla="*/ 861893438 w 2334"/>
              <a:gd name="T1" fmla="*/ 0 h 1245"/>
              <a:gd name="T2" fmla="*/ 2147483647 w 2334"/>
              <a:gd name="T3" fmla="*/ 0 h 1245"/>
              <a:gd name="T4" fmla="*/ 2147483647 w 2334"/>
              <a:gd name="T5" fmla="*/ 430945816 h 1245"/>
              <a:gd name="T6" fmla="*/ 2147483647 w 2334"/>
              <a:gd name="T7" fmla="*/ 430945816 h 1245"/>
              <a:gd name="T8" fmla="*/ 2147483647 w 2334"/>
              <a:gd name="T9" fmla="*/ 2147483647 h 1245"/>
              <a:gd name="T10" fmla="*/ 219252800 w 2334"/>
              <a:gd name="T11" fmla="*/ 2147483647 h 1245"/>
              <a:gd name="T12" fmla="*/ 166330313 w 2334"/>
              <a:gd name="T13" fmla="*/ 2147483647 h 1245"/>
              <a:gd name="T14" fmla="*/ 113406238 w 2334"/>
              <a:gd name="T15" fmla="*/ 2147483647 h 1245"/>
              <a:gd name="T16" fmla="*/ 60483750 w 2334"/>
              <a:gd name="T17" fmla="*/ 2147483647 h 1245"/>
              <a:gd name="T18" fmla="*/ 22682200 w 2334"/>
              <a:gd name="T19" fmla="*/ 2147483647 h 1245"/>
              <a:gd name="T20" fmla="*/ 0 w 2334"/>
              <a:gd name="T21" fmla="*/ 2147483647 h 1245"/>
              <a:gd name="T22" fmla="*/ 37801550 w 2334"/>
              <a:gd name="T23" fmla="*/ 2079127587 h 1245"/>
              <a:gd name="T24" fmla="*/ 113406238 w 2334"/>
              <a:gd name="T25" fmla="*/ 1859874842 h 1245"/>
              <a:gd name="T26" fmla="*/ 294857488 w 2334"/>
              <a:gd name="T27" fmla="*/ 1572577102 h 1245"/>
              <a:gd name="T28" fmla="*/ 446066863 w 2334"/>
              <a:gd name="T29" fmla="*/ 1323080903 h 1245"/>
              <a:gd name="T30" fmla="*/ 582155300 w 2334"/>
              <a:gd name="T31" fmla="*/ 1111387831 h 1245"/>
              <a:gd name="T32" fmla="*/ 672882513 w 2334"/>
              <a:gd name="T33" fmla="*/ 937497888 h 1245"/>
              <a:gd name="T34" fmla="*/ 718245325 w 2334"/>
              <a:gd name="T35" fmla="*/ 756046684 h 1245"/>
              <a:gd name="T36" fmla="*/ 801409688 w 2334"/>
              <a:gd name="T37" fmla="*/ 483869878 h 1245"/>
              <a:gd name="T38" fmla="*/ 854332175 w 2334"/>
              <a:gd name="T39" fmla="*/ 113406209 h 1245"/>
              <a:gd name="T40" fmla="*/ 861893438 w 2334"/>
              <a:gd name="T41" fmla="*/ 0 h 124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334"/>
              <a:gd name="T64" fmla="*/ 0 h 1245"/>
              <a:gd name="T65" fmla="*/ 2334 w 2334"/>
              <a:gd name="T66" fmla="*/ 1245 h 124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334" h="1245">
                <a:moveTo>
                  <a:pt x="342" y="0"/>
                </a:moveTo>
                <a:lnTo>
                  <a:pt x="2334" y="0"/>
                </a:lnTo>
                <a:lnTo>
                  <a:pt x="2334" y="171"/>
                </a:lnTo>
                <a:lnTo>
                  <a:pt x="1128" y="171"/>
                </a:lnTo>
                <a:lnTo>
                  <a:pt x="1128" y="1245"/>
                </a:lnTo>
                <a:lnTo>
                  <a:pt x="87" y="1245"/>
                </a:lnTo>
                <a:lnTo>
                  <a:pt x="66" y="1203"/>
                </a:lnTo>
                <a:lnTo>
                  <a:pt x="45" y="1155"/>
                </a:lnTo>
                <a:lnTo>
                  <a:pt x="24" y="1083"/>
                </a:lnTo>
                <a:lnTo>
                  <a:pt x="9" y="987"/>
                </a:lnTo>
                <a:lnTo>
                  <a:pt x="0" y="879"/>
                </a:lnTo>
                <a:lnTo>
                  <a:pt x="15" y="825"/>
                </a:lnTo>
                <a:lnTo>
                  <a:pt x="45" y="738"/>
                </a:lnTo>
                <a:lnTo>
                  <a:pt x="117" y="624"/>
                </a:lnTo>
                <a:lnTo>
                  <a:pt x="177" y="525"/>
                </a:lnTo>
                <a:lnTo>
                  <a:pt x="231" y="441"/>
                </a:lnTo>
                <a:lnTo>
                  <a:pt x="267" y="372"/>
                </a:lnTo>
                <a:lnTo>
                  <a:pt x="285" y="300"/>
                </a:lnTo>
                <a:lnTo>
                  <a:pt x="318" y="192"/>
                </a:lnTo>
                <a:lnTo>
                  <a:pt x="339" y="45"/>
                </a:lnTo>
                <a:lnTo>
                  <a:pt x="342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4625976" y="1768475"/>
            <a:ext cx="4079875" cy="1588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9302750" y="232727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45" name="TextBox 34"/>
          <p:cNvSpPr txBox="1">
            <a:spLocks noChangeArrowheads="1"/>
          </p:cNvSpPr>
          <p:nvPr/>
        </p:nvSpPr>
        <p:spPr bwMode="auto">
          <a:xfrm>
            <a:off x="9493251" y="1819275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111" name="Straight Arrow Connector 110"/>
          <p:cNvCxnSpPr/>
          <p:nvPr/>
        </p:nvCxnSpPr>
        <p:spPr>
          <a:xfrm flipV="1">
            <a:off x="9318625" y="4854575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47" name="TextBox 111"/>
          <p:cNvSpPr txBox="1">
            <a:spLocks noChangeArrowheads="1"/>
          </p:cNvSpPr>
          <p:nvPr/>
        </p:nvSpPr>
        <p:spPr bwMode="auto">
          <a:xfrm>
            <a:off x="9509126" y="4344988"/>
            <a:ext cx="595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5334001" y="1760539"/>
            <a:ext cx="4081463" cy="1587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lowchart: Document 36"/>
          <p:cNvSpPr>
            <a:spLocks noChangeArrowheads="1"/>
          </p:cNvSpPr>
          <p:nvPr/>
        </p:nvSpPr>
        <p:spPr bwMode="auto">
          <a:xfrm rot="-5400000">
            <a:off x="6267451" y="-26988"/>
            <a:ext cx="1409700" cy="4625975"/>
          </a:xfrm>
          <a:prstGeom prst="flowChartDocument">
            <a:avLst/>
          </a:prstGeom>
          <a:noFill/>
          <a:ln w="127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5550" name="TextBox 57"/>
          <p:cNvSpPr txBox="1">
            <a:spLocks noChangeArrowheads="1"/>
          </p:cNvSpPr>
          <p:nvPr/>
        </p:nvSpPr>
        <p:spPr bwMode="auto">
          <a:xfrm>
            <a:off x="6783389" y="3403600"/>
            <a:ext cx="363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Block Failure From Plate</a:t>
            </a:r>
          </a:p>
        </p:txBody>
      </p:sp>
      <p:sp>
        <p:nvSpPr>
          <p:cNvPr id="35" name="Slide Number Placeholder 34"/>
          <p:cNvSpPr txBox="1">
            <a:spLocks noGrp="1"/>
          </p:cNvSpPr>
          <p:nvPr/>
        </p:nvSpPr>
        <p:spPr>
          <a:xfrm>
            <a:off x="10954871" y="6192838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C82107F-347D-4378-AE7B-02A8D58DC48D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62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6" name="Footer Placeholder 45"/>
          <p:cNvSpPr txBox="1">
            <a:spLocks noGrp="1"/>
          </p:cNvSpPr>
          <p:nvPr/>
        </p:nvSpPr>
        <p:spPr>
          <a:xfrm>
            <a:off x="4648200" y="6192839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41525" y="220664"/>
            <a:ext cx="2401888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2" name="Flowchart: Document 36"/>
          <p:cNvSpPr>
            <a:spLocks noChangeArrowheads="1"/>
          </p:cNvSpPr>
          <p:nvPr/>
        </p:nvSpPr>
        <p:spPr bwMode="auto">
          <a:xfrm rot="-5400000">
            <a:off x="6805613" y="-212725"/>
            <a:ext cx="1409700" cy="4997450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65555" name="Freeform 116"/>
          <p:cNvSpPr>
            <a:spLocks/>
          </p:cNvSpPr>
          <p:nvPr/>
        </p:nvSpPr>
        <p:spPr bwMode="auto">
          <a:xfrm flipH="1">
            <a:off x="2832100" y="1284289"/>
            <a:ext cx="558800" cy="2003425"/>
          </a:xfrm>
          <a:custGeom>
            <a:avLst/>
            <a:gdLst>
              <a:gd name="T0" fmla="*/ 0 w 534609"/>
              <a:gd name="T1" fmla="*/ 0 h 1001485"/>
              <a:gd name="T2" fmla="*/ 116108 w 534609"/>
              <a:gd name="T3" fmla="*/ 4332360 h 1001485"/>
              <a:gd name="T4" fmla="*/ 364909 w 534609"/>
              <a:gd name="T5" fmla="*/ 7524629 h 1001485"/>
              <a:gd name="T6" fmla="*/ 580539 w 534609"/>
              <a:gd name="T7" fmla="*/ 10488884 h 1001485"/>
              <a:gd name="T8" fmla="*/ 547365 w 534609"/>
              <a:gd name="T9" fmla="*/ 13909173 h 1001485"/>
              <a:gd name="T10" fmla="*/ 431257 w 534609"/>
              <a:gd name="T11" fmla="*/ 15733313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5556" name="Freeform 52"/>
          <p:cNvSpPr>
            <a:spLocks/>
          </p:cNvSpPr>
          <p:nvPr/>
        </p:nvSpPr>
        <p:spPr bwMode="auto">
          <a:xfrm>
            <a:off x="4632326" y="1565275"/>
            <a:ext cx="1920875" cy="6350"/>
          </a:xfrm>
          <a:custGeom>
            <a:avLst/>
            <a:gdLst>
              <a:gd name="T0" fmla="*/ 2147483647 w 1210"/>
              <a:gd name="T1" fmla="*/ 10080625 h 4"/>
              <a:gd name="T2" fmla="*/ 0 w 1210"/>
              <a:gd name="T3" fmla="*/ 0 h 4"/>
              <a:gd name="T4" fmla="*/ 0 60000 65536"/>
              <a:gd name="T5" fmla="*/ 0 60000 65536"/>
              <a:gd name="T6" fmla="*/ 0 w 1210"/>
              <a:gd name="T7" fmla="*/ 0 h 4"/>
              <a:gd name="T8" fmla="*/ 1210 w 121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10" h="4">
                <a:moveTo>
                  <a:pt x="1210" y="4"/>
                </a:moveTo>
                <a:cubicBezTo>
                  <a:pt x="780" y="3"/>
                  <a:pt x="406" y="0"/>
                  <a:pt x="0" y="0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57" name="Freeform 53"/>
          <p:cNvSpPr>
            <a:spLocks/>
          </p:cNvSpPr>
          <p:nvPr/>
        </p:nvSpPr>
        <p:spPr bwMode="auto">
          <a:xfrm>
            <a:off x="4611688" y="1565275"/>
            <a:ext cx="42862" cy="1733550"/>
          </a:xfrm>
          <a:custGeom>
            <a:avLst/>
            <a:gdLst>
              <a:gd name="T0" fmla="*/ 41264051 w 32"/>
              <a:gd name="T1" fmla="*/ 0 h 1092"/>
              <a:gd name="T2" fmla="*/ 37675698 w 32"/>
              <a:gd name="T3" fmla="*/ 206652813 h 1092"/>
              <a:gd name="T4" fmla="*/ 44852404 w 32"/>
              <a:gd name="T5" fmla="*/ 1315521563 h 1092"/>
              <a:gd name="T6" fmla="*/ 30498992 w 32"/>
              <a:gd name="T7" fmla="*/ 1471771250 h 1092"/>
              <a:gd name="T8" fmla="*/ 34087345 w 32"/>
              <a:gd name="T9" fmla="*/ 2147483647 h 10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1092"/>
              <a:gd name="T17" fmla="*/ 32 w 32"/>
              <a:gd name="T18" fmla="*/ 1092 h 10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1092">
                <a:moveTo>
                  <a:pt x="23" y="0"/>
                </a:moveTo>
                <a:cubicBezTo>
                  <a:pt x="32" y="26"/>
                  <a:pt x="25" y="55"/>
                  <a:pt x="21" y="82"/>
                </a:cubicBezTo>
                <a:cubicBezTo>
                  <a:pt x="19" y="214"/>
                  <a:pt x="0" y="397"/>
                  <a:pt x="25" y="522"/>
                </a:cubicBezTo>
                <a:cubicBezTo>
                  <a:pt x="24" y="545"/>
                  <a:pt x="20" y="562"/>
                  <a:pt x="17" y="584"/>
                </a:cubicBezTo>
                <a:cubicBezTo>
                  <a:pt x="20" y="753"/>
                  <a:pt x="19" y="923"/>
                  <a:pt x="19" y="109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58" name="Freeform 55"/>
          <p:cNvSpPr>
            <a:spLocks/>
          </p:cNvSpPr>
          <p:nvPr/>
        </p:nvSpPr>
        <p:spPr bwMode="auto">
          <a:xfrm>
            <a:off x="3371851" y="1290639"/>
            <a:ext cx="3186113" cy="300037"/>
          </a:xfrm>
          <a:custGeom>
            <a:avLst/>
            <a:gdLst>
              <a:gd name="T0" fmla="*/ 0 w 1992"/>
              <a:gd name="T1" fmla="*/ 0 h 180"/>
              <a:gd name="T2" fmla="*/ 2147483647 w 1992"/>
              <a:gd name="T3" fmla="*/ 0 h 180"/>
              <a:gd name="T4" fmla="*/ 2147483647 w 1992"/>
              <a:gd name="T5" fmla="*/ 500123341 h 180"/>
              <a:gd name="T6" fmla="*/ 0 60000 65536"/>
              <a:gd name="T7" fmla="*/ 0 60000 65536"/>
              <a:gd name="T8" fmla="*/ 0 60000 65536"/>
              <a:gd name="T9" fmla="*/ 0 w 1992"/>
              <a:gd name="T10" fmla="*/ 0 h 180"/>
              <a:gd name="T11" fmla="*/ 1992 w 1992"/>
              <a:gd name="T12" fmla="*/ 180 h 1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92" h="180">
                <a:moveTo>
                  <a:pt x="0" y="0"/>
                </a:moveTo>
                <a:lnTo>
                  <a:pt x="1992" y="0"/>
                </a:lnTo>
                <a:lnTo>
                  <a:pt x="1992" y="18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59" name="Line 56"/>
          <p:cNvSpPr>
            <a:spLocks noChangeShapeType="1"/>
          </p:cNvSpPr>
          <p:nvPr/>
        </p:nvSpPr>
        <p:spPr bwMode="auto">
          <a:xfrm>
            <a:off x="2986088" y="3281363"/>
            <a:ext cx="166211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60" name="Freeform 57"/>
          <p:cNvSpPr>
            <a:spLocks/>
          </p:cNvSpPr>
          <p:nvPr/>
        </p:nvSpPr>
        <p:spPr bwMode="auto">
          <a:xfrm>
            <a:off x="6691313" y="1557338"/>
            <a:ext cx="1885950" cy="1695450"/>
          </a:xfrm>
          <a:custGeom>
            <a:avLst/>
            <a:gdLst>
              <a:gd name="T0" fmla="*/ 2147483647 w 1185"/>
              <a:gd name="T1" fmla="*/ 0 h 1059"/>
              <a:gd name="T2" fmla="*/ 2147483647 w 1185"/>
              <a:gd name="T3" fmla="*/ 2147483647 h 1059"/>
              <a:gd name="T4" fmla="*/ 0 w 1185"/>
              <a:gd name="T5" fmla="*/ 2147483647 h 1059"/>
              <a:gd name="T6" fmla="*/ 0 60000 65536"/>
              <a:gd name="T7" fmla="*/ 0 60000 65536"/>
              <a:gd name="T8" fmla="*/ 0 60000 65536"/>
              <a:gd name="T9" fmla="*/ 0 w 1185"/>
              <a:gd name="T10" fmla="*/ 0 h 1059"/>
              <a:gd name="T11" fmla="*/ 1185 w 1185"/>
              <a:gd name="T12" fmla="*/ 1059 h 105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5" h="1059">
                <a:moveTo>
                  <a:pt x="1185" y="0"/>
                </a:moveTo>
                <a:lnTo>
                  <a:pt x="1185" y="1059"/>
                </a:lnTo>
                <a:lnTo>
                  <a:pt x="0" y="1059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61" name="Freeform 62"/>
          <p:cNvSpPr>
            <a:spLocks/>
          </p:cNvSpPr>
          <p:nvPr/>
        </p:nvSpPr>
        <p:spPr bwMode="auto">
          <a:xfrm>
            <a:off x="6659563" y="1550988"/>
            <a:ext cx="42862" cy="1719262"/>
          </a:xfrm>
          <a:custGeom>
            <a:avLst/>
            <a:gdLst>
              <a:gd name="T0" fmla="*/ 41264051 w 32"/>
              <a:gd name="T1" fmla="*/ 0 h 1092"/>
              <a:gd name="T2" fmla="*/ 37675698 w 32"/>
              <a:gd name="T3" fmla="*/ 203260222 h 1092"/>
              <a:gd name="T4" fmla="*/ 44852404 w 32"/>
              <a:gd name="T5" fmla="*/ 1293925713 h 1092"/>
              <a:gd name="T6" fmla="*/ 30498992 w 32"/>
              <a:gd name="T7" fmla="*/ 1447610732 h 1092"/>
              <a:gd name="T8" fmla="*/ 34087345 w 32"/>
              <a:gd name="T9" fmla="*/ 2147483647 h 10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1092"/>
              <a:gd name="T17" fmla="*/ 32 w 32"/>
              <a:gd name="T18" fmla="*/ 1092 h 10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1092">
                <a:moveTo>
                  <a:pt x="23" y="0"/>
                </a:moveTo>
                <a:cubicBezTo>
                  <a:pt x="32" y="26"/>
                  <a:pt x="25" y="55"/>
                  <a:pt x="21" y="82"/>
                </a:cubicBezTo>
                <a:cubicBezTo>
                  <a:pt x="19" y="214"/>
                  <a:pt x="0" y="397"/>
                  <a:pt x="25" y="522"/>
                </a:cubicBezTo>
                <a:cubicBezTo>
                  <a:pt x="24" y="545"/>
                  <a:pt x="20" y="562"/>
                  <a:pt x="17" y="584"/>
                </a:cubicBezTo>
                <a:cubicBezTo>
                  <a:pt x="20" y="753"/>
                  <a:pt x="19" y="923"/>
                  <a:pt x="19" y="109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62" name="Freeform 63"/>
          <p:cNvSpPr>
            <a:spLocks/>
          </p:cNvSpPr>
          <p:nvPr/>
        </p:nvSpPr>
        <p:spPr bwMode="auto">
          <a:xfrm>
            <a:off x="6691314" y="1528764"/>
            <a:ext cx="885825" cy="28575"/>
          </a:xfrm>
          <a:custGeom>
            <a:avLst/>
            <a:gdLst>
              <a:gd name="T0" fmla="*/ 0 w 558"/>
              <a:gd name="T1" fmla="*/ 45362813 h 18"/>
              <a:gd name="T2" fmla="*/ 869453113 w 558"/>
              <a:gd name="T3" fmla="*/ 0 h 18"/>
              <a:gd name="T4" fmla="*/ 1406247188 w 558"/>
              <a:gd name="T5" fmla="*/ 7559675 h 18"/>
              <a:gd name="T6" fmla="*/ 0 60000 65536"/>
              <a:gd name="T7" fmla="*/ 0 60000 65536"/>
              <a:gd name="T8" fmla="*/ 0 60000 65536"/>
              <a:gd name="T9" fmla="*/ 0 w 558"/>
              <a:gd name="T10" fmla="*/ 0 h 18"/>
              <a:gd name="T11" fmla="*/ 558 w 558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58" h="18">
                <a:moveTo>
                  <a:pt x="0" y="18"/>
                </a:moveTo>
                <a:cubicBezTo>
                  <a:pt x="153" y="15"/>
                  <a:pt x="221" y="14"/>
                  <a:pt x="345" y="0"/>
                </a:cubicBezTo>
                <a:cubicBezTo>
                  <a:pt x="452" y="6"/>
                  <a:pt x="381" y="3"/>
                  <a:pt x="558" y="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63" name="Freeform 64"/>
          <p:cNvSpPr>
            <a:spLocks/>
          </p:cNvSpPr>
          <p:nvPr/>
        </p:nvSpPr>
        <p:spPr bwMode="auto">
          <a:xfrm>
            <a:off x="6677025" y="1531938"/>
            <a:ext cx="1919288" cy="42862"/>
          </a:xfrm>
          <a:custGeom>
            <a:avLst/>
            <a:gdLst>
              <a:gd name="T0" fmla="*/ 0 w 1185"/>
              <a:gd name="T1" fmla="*/ 55114103 h 20"/>
              <a:gd name="T2" fmla="*/ 2147483647 w 1185"/>
              <a:gd name="T3" fmla="*/ 68892093 h 20"/>
              <a:gd name="T4" fmla="*/ 2147483647 w 1185"/>
              <a:gd name="T5" fmla="*/ 55114103 h 20"/>
              <a:gd name="T6" fmla="*/ 0 60000 65536"/>
              <a:gd name="T7" fmla="*/ 0 60000 65536"/>
              <a:gd name="T8" fmla="*/ 0 60000 65536"/>
              <a:gd name="T9" fmla="*/ 0 w 1185"/>
              <a:gd name="T10" fmla="*/ 0 h 20"/>
              <a:gd name="T11" fmla="*/ 1185 w 1185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5" h="20">
                <a:moveTo>
                  <a:pt x="0" y="12"/>
                </a:moveTo>
                <a:cubicBezTo>
                  <a:pt x="303" y="20"/>
                  <a:pt x="500" y="17"/>
                  <a:pt x="870" y="15"/>
                </a:cubicBezTo>
                <a:cubicBezTo>
                  <a:pt x="974" y="0"/>
                  <a:pt x="1080" y="12"/>
                  <a:pt x="1185" y="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64" name="Freeform 116"/>
          <p:cNvSpPr>
            <a:spLocks/>
          </p:cNvSpPr>
          <p:nvPr/>
        </p:nvSpPr>
        <p:spPr bwMode="auto">
          <a:xfrm flipH="1">
            <a:off x="2860675" y="3789364"/>
            <a:ext cx="558800" cy="2008187"/>
          </a:xfrm>
          <a:custGeom>
            <a:avLst/>
            <a:gdLst>
              <a:gd name="T0" fmla="*/ 0 w 534609"/>
              <a:gd name="T1" fmla="*/ 0 h 1001485"/>
              <a:gd name="T2" fmla="*/ 116108 w 534609"/>
              <a:gd name="T3" fmla="*/ 4363325 h 1001485"/>
              <a:gd name="T4" fmla="*/ 364909 w 534609"/>
              <a:gd name="T5" fmla="*/ 7578412 h 1001485"/>
              <a:gd name="T6" fmla="*/ 580539 w 534609"/>
              <a:gd name="T7" fmla="*/ 10563857 h 1001485"/>
              <a:gd name="T8" fmla="*/ 547365 w 534609"/>
              <a:gd name="T9" fmla="*/ 14008586 h 1001485"/>
              <a:gd name="T10" fmla="*/ 431257 w 534609"/>
              <a:gd name="T11" fmla="*/ 15845775 h 1001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4609"/>
              <a:gd name="T19" fmla="*/ 0 h 1001485"/>
              <a:gd name="T20" fmla="*/ 534609 w 534609"/>
              <a:gd name="T21" fmla="*/ 1001485 h 1001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noFill/>
          <a:ln w="381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00" name="Flowchart: Document 99"/>
          <p:cNvSpPr>
            <a:spLocks noChangeArrowheads="1"/>
          </p:cNvSpPr>
          <p:nvPr/>
        </p:nvSpPr>
        <p:spPr bwMode="auto">
          <a:xfrm rot="-5400000">
            <a:off x="6968332" y="2737645"/>
            <a:ext cx="1444625" cy="4151312"/>
          </a:xfrm>
          <a:prstGeom prst="flowChartDocument">
            <a:avLst/>
          </a:prstGeom>
          <a:noFill/>
          <a:ln w="127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9" name="Flowchart: Document 38"/>
          <p:cNvSpPr>
            <a:spLocks noChangeArrowheads="1"/>
          </p:cNvSpPr>
          <p:nvPr/>
        </p:nvSpPr>
        <p:spPr bwMode="auto">
          <a:xfrm rot="-5400000">
            <a:off x="7621588" y="2768601"/>
            <a:ext cx="1409700" cy="4111625"/>
          </a:xfrm>
          <a:prstGeom prst="flowChartDocument">
            <a:avLst/>
          </a:prstGeom>
          <a:noFill/>
          <a:ln w="38100" algn="ctr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5605463" y="4284664"/>
            <a:ext cx="3154362" cy="3175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280150" y="4294188"/>
            <a:ext cx="3328988" cy="1270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69" name="Freeform 76"/>
          <p:cNvSpPr>
            <a:spLocks/>
          </p:cNvSpPr>
          <p:nvPr/>
        </p:nvSpPr>
        <p:spPr bwMode="auto">
          <a:xfrm>
            <a:off x="3409950" y="3800476"/>
            <a:ext cx="3162300" cy="295275"/>
          </a:xfrm>
          <a:custGeom>
            <a:avLst/>
            <a:gdLst>
              <a:gd name="T0" fmla="*/ 0 w 1992"/>
              <a:gd name="T1" fmla="*/ 0 h 186"/>
              <a:gd name="T2" fmla="*/ 2147483647 w 1992"/>
              <a:gd name="T3" fmla="*/ 0 h 186"/>
              <a:gd name="T4" fmla="*/ 2147483647 w 1992"/>
              <a:gd name="T5" fmla="*/ 468749063 h 186"/>
              <a:gd name="T6" fmla="*/ 0 60000 65536"/>
              <a:gd name="T7" fmla="*/ 0 60000 65536"/>
              <a:gd name="T8" fmla="*/ 0 60000 65536"/>
              <a:gd name="T9" fmla="*/ 0 w 1992"/>
              <a:gd name="T10" fmla="*/ 0 h 186"/>
              <a:gd name="T11" fmla="*/ 1992 w 1992"/>
              <a:gd name="T12" fmla="*/ 186 h 1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92" h="186">
                <a:moveTo>
                  <a:pt x="0" y="0"/>
                </a:moveTo>
                <a:lnTo>
                  <a:pt x="1992" y="0"/>
                </a:lnTo>
                <a:lnTo>
                  <a:pt x="1992" y="186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0" name="Freeform 77"/>
          <p:cNvSpPr>
            <a:spLocks/>
          </p:cNvSpPr>
          <p:nvPr/>
        </p:nvSpPr>
        <p:spPr bwMode="auto">
          <a:xfrm>
            <a:off x="3009900" y="5524501"/>
            <a:ext cx="3576638" cy="271463"/>
          </a:xfrm>
          <a:custGeom>
            <a:avLst/>
            <a:gdLst>
              <a:gd name="T0" fmla="*/ 0 w 2253"/>
              <a:gd name="T1" fmla="*/ 430948306 h 171"/>
              <a:gd name="T2" fmla="*/ 2147483647 w 2253"/>
              <a:gd name="T3" fmla="*/ 430948306 h 171"/>
              <a:gd name="T4" fmla="*/ 2147483647 w 2253"/>
              <a:gd name="T5" fmla="*/ 0 h 171"/>
              <a:gd name="T6" fmla="*/ 0 60000 65536"/>
              <a:gd name="T7" fmla="*/ 0 60000 65536"/>
              <a:gd name="T8" fmla="*/ 0 60000 65536"/>
              <a:gd name="T9" fmla="*/ 0 w 2253"/>
              <a:gd name="T10" fmla="*/ 0 h 171"/>
              <a:gd name="T11" fmla="*/ 2253 w 2253"/>
              <a:gd name="T12" fmla="*/ 171 h 1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53" h="171">
                <a:moveTo>
                  <a:pt x="0" y="171"/>
                </a:moveTo>
                <a:lnTo>
                  <a:pt x="2253" y="171"/>
                </a:lnTo>
                <a:lnTo>
                  <a:pt x="2253" y="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1" name="Freeform 78"/>
          <p:cNvSpPr>
            <a:spLocks/>
          </p:cNvSpPr>
          <p:nvPr/>
        </p:nvSpPr>
        <p:spPr bwMode="auto">
          <a:xfrm>
            <a:off x="5591175" y="4071939"/>
            <a:ext cx="985838" cy="47625"/>
          </a:xfrm>
          <a:custGeom>
            <a:avLst/>
            <a:gdLst>
              <a:gd name="T0" fmla="*/ 1588033598 w 612"/>
              <a:gd name="T1" fmla="*/ 30241875 h 30"/>
              <a:gd name="T2" fmla="*/ 1494620615 w 612"/>
              <a:gd name="T3" fmla="*/ 22682200 h 30"/>
              <a:gd name="T4" fmla="*/ 1385637191 w 612"/>
              <a:gd name="T5" fmla="*/ 7561263 h 30"/>
              <a:gd name="T6" fmla="*/ 941921494 w 612"/>
              <a:gd name="T7" fmla="*/ 30241875 h 30"/>
              <a:gd name="T8" fmla="*/ 607189222 w 612"/>
              <a:gd name="T9" fmla="*/ 37803138 h 30"/>
              <a:gd name="T10" fmla="*/ 0 w 612"/>
              <a:gd name="T11" fmla="*/ 30241875 h 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12"/>
              <a:gd name="T19" fmla="*/ 0 h 30"/>
              <a:gd name="T20" fmla="*/ 612 w 612"/>
              <a:gd name="T21" fmla="*/ 30 h 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12" h="30">
                <a:moveTo>
                  <a:pt x="612" y="12"/>
                </a:moveTo>
                <a:cubicBezTo>
                  <a:pt x="600" y="11"/>
                  <a:pt x="588" y="10"/>
                  <a:pt x="576" y="9"/>
                </a:cubicBezTo>
                <a:cubicBezTo>
                  <a:pt x="562" y="7"/>
                  <a:pt x="534" y="3"/>
                  <a:pt x="534" y="3"/>
                </a:cubicBezTo>
                <a:cubicBezTo>
                  <a:pt x="455" y="5"/>
                  <a:pt x="425" y="4"/>
                  <a:pt x="363" y="12"/>
                </a:cubicBezTo>
                <a:cubicBezTo>
                  <a:pt x="310" y="30"/>
                  <a:pt x="351" y="18"/>
                  <a:pt x="234" y="15"/>
                </a:cubicBezTo>
                <a:cubicBezTo>
                  <a:pt x="145" y="0"/>
                  <a:pt x="222" y="12"/>
                  <a:pt x="0" y="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2" name="Freeform 79"/>
          <p:cNvSpPr>
            <a:spLocks/>
          </p:cNvSpPr>
          <p:nvPr/>
        </p:nvSpPr>
        <p:spPr bwMode="auto">
          <a:xfrm>
            <a:off x="5573713" y="4081463"/>
            <a:ext cx="42862" cy="1573212"/>
          </a:xfrm>
          <a:custGeom>
            <a:avLst/>
            <a:gdLst>
              <a:gd name="T0" fmla="*/ 46200290 w 26"/>
              <a:gd name="T1" fmla="*/ 0 h 1006"/>
              <a:gd name="T2" fmla="*/ 46200290 w 26"/>
              <a:gd name="T3" fmla="*/ 102713854 h 1006"/>
              <a:gd name="T4" fmla="*/ 21740925 w 26"/>
              <a:gd name="T5" fmla="*/ 572261338 h 1006"/>
              <a:gd name="T6" fmla="*/ 29894596 w 26"/>
              <a:gd name="T7" fmla="*/ 1283919269 h 1006"/>
              <a:gd name="T8" fmla="*/ 46200290 w 26"/>
              <a:gd name="T9" fmla="*/ 1621407647 h 1006"/>
              <a:gd name="T10" fmla="*/ 62505984 w 26"/>
              <a:gd name="T11" fmla="*/ 2147483647 h 10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"/>
              <a:gd name="T19" fmla="*/ 0 h 1006"/>
              <a:gd name="T20" fmla="*/ 26 w 26"/>
              <a:gd name="T21" fmla="*/ 1006 h 10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" h="1006">
                <a:moveTo>
                  <a:pt x="17" y="0"/>
                </a:moveTo>
                <a:cubicBezTo>
                  <a:pt x="24" y="21"/>
                  <a:pt x="18" y="0"/>
                  <a:pt x="17" y="42"/>
                </a:cubicBezTo>
                <a:cubicBezTo>
                  <a:pt x="16" y="65"/>
                  <a:pt x="26" y="179"/>
                  <a:pt x="8" y="234"/>
                </a:cubicBezTo>
                <a:cubicBezTo>
                  <a:pt x="9" y="331"/>
                  <a:pt x="10" y="428"/>
                  <a:pt x="11" y="525"/>
                </a:cubicBezTo>
                <a:cubicBezTo>
                  <a:pt x="13" y="653"/>
                  <a:pt x="0" y="613"/>
                  <a:pt x="17" y="663"/>
                </a:cubicBezTo>
                <a:cubicBezTo>
                  <a:pt x="19" y="700"/>
                  <a:pt x="23" y="1006"/>
                  <a:pt x="23" y="9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3" name="Freeform 80"/>
          <p:cNvSpPr>
            <a:spLocks/>
          </p:cNvSpPr>
          <p:nvPr/>
        </p:nvSpPr>
        <p:spPr bwMode="auto">
          <a:xfrm>
            <a:off x="5605464" y="5529264"/>
            <a:ext cx="985837" cy="9525"/>
          </a:xfrm>
          <a:custGeom>
            <a:avLst/>
            <a:gdLst>
              <a:gd name="T0" fmla="*/ 0 w 621"/>
              <a:gd name="T1" fmla="*/ 15120938 h 6"/>
              <a:gd name="T2" fmla="*/ 1565015444 w 621"/>
              <a:gd name="T3" fmla="*/ 7561263 h 6"/>
              <a:gd name="T4" fmla="*/ 0 60000 65536"/>
              <a:gd name="T5" fmla="*/ 0 60000 65536"/>
              <a:gd name="T6" fmla="*/ 0 w 621"/>
              <a:gd name="T7" fmla="*/ 0 h 6"/>
              <a:gd name="T8" fmla="*/ 621 w 621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1" h="6">
                <a:moveTo>
                  <a:pt x="0" y="6"/>
                </a:moveTo>
                <a:cubicBezTo>
                  <a:pt x="323" y="0"/>
                  <a:pt x="116" y="3"/>
                  <a:pt x="621" y="3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4" name="Rectangle 81"/>
          <p:cNvSpPr>
            <a:spLocks noChangeArrowheads="1"/>
          </p:cNvSpPr>
          <p:nvPr/>
        </p:nvSpPr>
        <p:spPr bwMode="auto">
          <a:xfrm>
            <a:off x="6915151" y="4086226"/>
            <a:ext cx="981075" cy="1419225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5575" name="Line 82"/>
          <p:cNvSpPr>
            <a:spLocks noChangeShapeType="1"/>
          </p:cNvSpPr>
          <p:nvPr/>
        </p:nvSpPr>
        <p:spPr bwMode="auto">
          <a:xfrm>
            <a:off x="7886700" y="4064000"/>
            <a:ext cx="0" cy="14414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6" name="Freeform 83"/>
          <p:cNvSpPr>
            <a:spLocks/>
          </p:cNvSpPr>
          <p:nvPr/>
        </p:nvSpPr>
        <p:spPr bwMode="auto">
          <a:xfrm>
            <a:off x="6905625" y="4062414"/>
            <a:ext cx="985838" cy="47625"/>
          </a:xfrm>
          <a:custGeom>
            <a:avLst/>
            <a:gdLst>
              <a:gd name="T0" fmla="*/ 1588033598 w 612"/>
              <a:gd name="T1" fmla="*/ 30241875 h 30"/>
              <a:gd name="T2" fmla="*/ 1494620615 w 612"/>
              <a:gd name="T3" fmla="*/ 22682200 h 30"/>
              <a:gd name="T4" fmla="*/ 1385637191 w 612"/>
              <a:gd name="T5" fmla="*/ 7561263 h 30"/>
              <a:gd name="T6" fmla="*/ 941921494 w 612"/>
              <a:gd name="T7" fmla="*/ 30241875 h 30"/>
              <a:gd name="T8" fmla="*/ 607189222 w 612"/>
              <a:gd name="T9" fmla="*/ 37803138 h 30"/>
              <a:gd name="T10" fmla="*/ 0 w 612"/>
              <a:gd name="T11" fmla="*/ 30241875 h 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12"/>
              <a:gd name="T19" fmla="*/ 0 h 30"/>
              <a:gd name="T20" fmla="*/ 612 w 612"/>
              <a:gd name="T21" fmla="*/ 30 h 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12" h="30">
                <a:moveTo>
                  <a:pt x="612" y="12"/>
                </a:moveTo>
                <a:cubicBezTo>
                  <a:pt x="600" y="11"/>
                  <a:pt x="588" y="10"/>
                  <a:pt x="576" y="9"/>
                </a:cubicBezTo>
                <a:cubicBezTo>
                  <a:pt x="562" y="7"/>
                  <a:pt x="534" y="3"/>
                  <a:pt x="534" y="3"/>
                </a:cubicBezTo>
                <a:cubicBezTo>
                  <a:pt x="455" y="5"/>
                  <a:pt x="425" y="4"/>
                  <a:pt x="363" y="12"/>
                </a:cubicBezTo>
                <a:cubicBezTo>
                  <a:pt x="310" y="30"/>
                  <a:pt x="351" y="18"/>
                  <a:pt x="234" y="15"/>
                </a:cubicBezTo>
                <a:cubicBezTo>
                  <a:pt x="145" y="0"/>
                  <a:pt x="222" y="12"/>
                  <a:pt x="0" y="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7" name="Freeform 84"/>
          <p:cNvSpPr>
            <a:spLocks/>
          </p:cNvSpPr>
          <p:nvPr/>
        </p:nvSpPr>
        <p:spPr bwMode="auto">
          <a:xfrm>
            <a:off x="6888163" y="4065588"/>
            <a:ext cx="42862" cy="1573212"/>
          </a:xfrm>
          <a:custGeom>
            <a:avLst/>
            <a:gdLst>
              <a:gd name="T0" fmla="*/ 46200290 w 26"/>
              <a:gd name="T1" fmla="*/ 0 h 1006"/>
              <a:gd name="T2" fmla="*/ 46200290 w 26"/>
              <a:gd name="T3" fmla="*/ 102713854 h 1006"/>
              <a:gd name="T4" fmla="*/ 21740925 w 26"/>
              <a:gd name="T5" fmla="*/ 572261338 h 1006"/>
              <a:gd name="T6" fmla="*/ 29894596 w 26"/>
              <a:gd name="T7" fmla="*/ 1283919269 h 1006"/>
              <a:gd name="T8" fmla="*/ 46200290 w 26"/>
              <a:gd name="T9" fmla="*/ 1621407647 h 1006"/>
              <a:gd name="T10" fmla="*/ 62505984 w 26"/>
              <a:gd name="T11" fmla="*/ 2147483647 h 10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"/>
              <a:gd name="T19" fmla="*/ 0 h 1006"/>
              <a:gd name="T20" fmla="*/ 26 w 26"/>
              <a:gd name="T21" fmla="*/ 1006 h 10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" h="1006">
                <a:moveTo>
                  <a:pt x="17" y="0"/>
                </a:moveTo>
                <a:cubicBezTo>
                  <a:pt x="24" y="21"/>
                  <a:pt x="18" y="0"/>
                  <a:pt x="17" y="42"/>
                </a:cubicBezTo>
                <a:cubicBezTo>
                  <a:pt x="16" y="65"/>
                  <a:pt x="26" y="179"/>
                  <a:pt x="8" y="234"/>
                </a:cubicBezTo>
                <a:cubicBezTo>
                  <a:pt x="9" y="331"/>
                  <a:pt x="10" y="428"/>
                  <a:pt x="11" y="525"/>
                </a:cubicBezTo>
                <a:cubicBezTo>
                  <a:pt x="13" y="653"/>
                  <a:pt x="0" y="613"/>
                  <a:pt x="17" y="663"/>
                </a:cubicBezTo>
                <a:cubicBezTo>
                  <a:pt x="19" y="700"/>
                  <a:pt x="23" y="1006"/>
                  <a:pt x="23" y="91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8" name="Freeform 85"/>
          <p:cNvSpPr>
            <a:spLocks/>
          </p:cNvSpPr>
          <p:nvPr/>
        </p:nvSpPr>
        <p:spPr bwMode="auto">
          <a:xfrm>
            <a:off x="6919914" y="5500689"/>
            <a:ext cx="985837" cy="9525"/>
          </a:xfrm>
          <a:custGeom>
            <a:avLst/>
            <a:gdLst>
              <a:gd name="T0" fmla="*/ 0 w 621"/>
              <a:gd name="T1" fmla="*/ 15120938 h 6"/>
              <a:gd name="T2" fmla="*/ 1565015444 w 621"/>
              <a:gd name="T3" fmla="*/ 7561263 h 6"/>
              <a:gd name="T4" fmla="*/ 0 60000 65536"/>
              <a:gd name="T5" fmla="*/ 0 60000 65536"/>
              <a:gd name="T6" fmla="*/ 0 w 621"/>
              <a:gd name="T7" fmla="*/ 0 h 6"/>
              <a:gd name="T8" fmla="*/ 621 w 621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1" h="6">
                <a:moveTo>
                  <a:pt x="0" y="6"/>
                </a:moveTo>
                <a:cubicBezTo>
                  <a:pt x="323" y="0"/>
                  <a:pt x="116" y="3"/>
                  <a:pt x="621" y="3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79" name="Line 86"/>
          <p:cNvSpPr>
            <a:spLocks noChangeShapeType="1"/>
          </p:cNvSpPr>
          <p:nvPr/>
        </p:nvSpPr>
        <p:spPr bwMode="auto">
          <a:xfrm flipH="1" flipV="1">
            <a:off x="6810375" y="2867025"/>
            <a:ext cx="38100" cy="7429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80" name="Line 87"/>
          <p:cNvSpPr>
            <a:spLocks noChangeShapeType="1"/>
          </p:cNvSpPr>
          <p:nvPr/>
        </p:nvSpPr>
        <p:spPr bwMode="auto">
          <a:xfrm>
            <a:off x="6829425" y="3638550"/>
            <a:ext cx="438150" cy="7620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5581" name="TextBox 52"/>
          <p:cNvSpPr txBox="1">
            <a:spLocks noChangeArrowheads="1"/>
          </p:cNvSpPr>
          <p:nvPr/>
        </p:nvSpPr>
        <p:spPr bwMode="auto">
          <a:xfrm>
            <a:off x="5849938" y="195263"/>
            <a:ext cx="4572000" cy="91440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chemeClr val="bg1"/>
                </a:solidFill>
              </a:rPr>
              <a:t>Angle or Plate Welded to Plate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028825" y="636588"/>
            <a:ext cx="8140700" cy="50292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3600" b="1">
                <a:solidFill>
                  <a:schemeClr val="bg1"/>
                </a:solidFill>
              </a:rPr>
              <a:t>Bearing at Bolt Holes</a:t>
            </a:r>
            <a:endParaRPr lang="en-US" b="1" baseline="-2500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FD1C5CF-12F8-44B1-8A2E-3797248CA080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2843213" y="1455271"/>
            <a:ext cx="6562725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800">
                <a:solidFill>
                  <a:schemeClr val="bg1"/>
                </a:solidFill>
              </a:rPr>
              <a:t>Bolts bear into material around hole.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2843214" y="2235200"/>
            <a:ext cx="6562725" cy="14112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800">
                <a:solidFill>
                  <a:schemeClr val="bg1"/>
                </a:solidFill>
              </a:rPr>
              <a:t>Direct bearing can deform the bolt hole an excessive amount and be limited by direct  bearing capacity.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128ED62-0D5E-4AD8-B370-0061E72D289B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Tension Theory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2846389" y="3835401"/>
            <a:ext cx="6561137" cy="18383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2800">
                <a:solidFill>
                  <a:schemeClr val="bg1"/>
                </a:solidFill>
              </a:rPr>
              <a:t>If the clear space to adjacent hole or edge distance is small, capacity may be limited by tearing out a section of base material at the bolt.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43214" y="575985"/>
            <a:ext cx="4125913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Bearing at Bolt Holes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Box 3"/>
          <p:cNvSpPr txBox="1">
            <a:spLocks noChangeArrowheads="1"/>
          </p:cNvSpPr>
          <p:nvPr/>
        </p:nvSpPr>
        <p:spPr bwMode="auto">
          <a:xfrm>
            <a:off x="2634457" y="1253331"/>
            <a:ext cx="7537450" cy="45672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6046788" y="792163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2625725" y="507326"/>
            <a:ext cx="4125913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Bearing at Bolt Holes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8991600" y="332263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4" name="TextBox 34"/>
          <p:cNvSpPr txBox="1">
            <a:spLocks noChangeArrowheads="1"/>
          </p:cNvSpPr>
          <p:nvPr/>
        </p:nvSpPr>
        <p:spPr bwMode="auto">
          <a:xfrm>
            <a:off x="9180513" y="28146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3224214" y="2262188"/>
            <a:ext cx="534987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8616" name="TextBox 57"/>
          <p:cNvSpPr txBox="1">
            <a:spLocks noChangeArrowheads="1"/>
          </p:cNvSpPr>
          <p:nvPr/>
        </p:nvSpPr>
        <p:spPr bwMode="auto">
          <a:xfrm>
            <a:off x="6646863" y="1801813"/>
            <a:ext cx="166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</a:t>
            </a:r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9C361B-BC92-4FB9-875C-F39AF4669A10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grpSp>
        <p:nvGrpSpPr>
          <p:cNvPr id="68619" name="Group 96"/>
          <p:cNvGrpSpPr>
            <a:grpSpLocks/>
          </p:cNvGrpSpPr>
          <p:nvPr/>
        </p:nvGrpSpPr>
        <p:grpSpPr bwMode="auto">
          <a:xfrm>
            <a:off x="4822826" y="3128963"/>
            <a:ext cx="569913" cy="463550"/>
            <a:chOff x="3042361" y="3416969"/>
            <a:chExt cx="569493" cy="464469"/>
          </a:xfrm>
        </p:grpSpPr>
        <p:sp>
          <p:nvSpPr>
            <p:cNvPr id="86" name="Oval 85"/>
            <p:cNvSpPr/>
            <p:nvPr/>
          </p:nvSpPr>
          <p:spPr>
            <a:xfrm>
              <a:off x="3131195" y="3416969"/>
              <a:ext cx="480659" cy="44856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48646" y="3474232"/>
              <a:ext cx="364856" cy="34358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52" name="Straight Arrow Connector 51"/>
            <p:cNvCxnSpPr>
              <a:stCxn id="51" idx="6"/>
            </p:cNvCxnSpPr>
            <p:nvPr/>
          </p:nvCxnSpPr>
          <p:spPr>
            <a:xfrm flipH="1" flipV="1">
              <a:off x="3129610" y="3642841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/>
            <p:cNvSpPr/>
            <p:nvPr/>
          </p:nvSpPr>
          <p:spPr>
            <a:xfrm>
              <a:off x="3042361" y="3424922"/>
              <a:ext cx="480659" cy="44856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Arc 94"/>
            <p:cNvSpPr/>
            <p:nvPr/>
          </p:nvSpPr>
          <p:spPr>
            <a:xfrm>
              <a:off x="3124850" y="3436057"/>
              <a:ext cx="399755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Arc 95"/>
            <p:cNvSpPr/>
            <p:nvPr/>
          </p:nvSpPr>
          <p:spPr>
            <a:xfrm flipV="1">
              <a:off x="3124850" y="3416969"/>
              <a:ext cx="399755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68620" name="Group 97"/>
          <p:cNvGrpSpPr>
            <a:grpSpLocks/>
          </p:cNvGrpSpPr>
          <p:nvPr/>
        </p:nvGrpSpPr>
        <p:grpSpPr bwMode="auto">
          <a:xfrm>
            <a:off x="5873751" y="3136900"/>
            <a:ext cx="569913" cy="458788"/>
            <a:chOff x="3042361" y="3416969"/>
            <a:chExt cx="569493" cy="459707"/>
          </a:xfrm>
        </p:grpSpPr>
        <p:sp>
          <p:nvSpPr>
            <p:cNvPr id="99" name="Oval 98"/>
            <p:cNvSpPr/>
            <p:nvPr/>
          </p:nvSpPr>
          <p:spPr>
            <a:xfrm>
              <a:off x="3131195" y="3416969"/>
              <a:ext cx="480659" cy="44857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3148646" y="3474233"/>
              <a:ext cx="364856" cy="343587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0" name="Straight Arrow Connector 109"/>
            <p:cNvCxnSpPr>
              <a:stCxn id="109" idx="6"/>
            </p:cNvCxnSpPr>
            <p:nvPr/>
          </p:nvCxnSpPr>
          <p:spPr>
            <a:xfrm flipH="1" flipV="1">
              <a:off x="3129610" y="3642846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/>
            <p:cNvSpPr/>
            <p:nvPr/>
          </p:nvSpPr>
          <p:spPr>
            <a:xfrm>
              <a:off x="3042361" y="3424923"/>
              <a:ext cx="480659" cy="44857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Arc 113"/>
            <p:cNvSpPr/>
            <p:nvPr/>
          </p:nvSpPr>
          <p:spPr>
            <a:xfrm>
              <a:off x="3124850" y="3431286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Arc 117"/>
            <p:cNvSpPr/>
            <p:nvPr/>
          </p:nvSpPr>
          <p:spPr>
            <a:xfrm flipV="1">
              <a:off x="3124850" y="3416969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68621" name="Straight Connector 55"/>
          <p:cNvCxnSpPr>
            <a:cxnSpLocks noChangeShapeType="1"/>
            <a:endCxn id="68616" idx="1"/>
          </p:cNvCxnSpPr>
          <p:nvPr/>
        </p:nvCxnSpPr>
        <p:spPr bwMode="auto">
          <a:xfrm rot="5400000" flipH="1" flipV="1">
            <a:off x="5758657" y="2432844"/>
            <a:ext cx="1289050" cy="487363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22" name="TextBox 63"/>
          <p:cNvSpPr txBox="1">
            <a:spLocks noChangeArrowheads="1"/>
          </p:cNvSpPr>
          <p:nvPr/>
        </p:nvSpPr>
        <p:spPr bwMode="auto">
          <a:xfrm>
            <a:off x="5749925" y="4456114"/>
            <a:ext cx="2768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</a:rPr>
              <a:t>Bolt induces bearing stresses on the base material.</a:t>
            </a:r>
            <a:endParaRPr lang="en-US" altLang="en-US" sz="2000" baseline="-25000">
              <a:solidFill>
                <a:schemeClr val="bg1"/>
              </a:solidFill>
            </a:endParaRPr>
          </a:p>
        </p:txBody>
      </p:sp>
      <p:sp>
        <p:nvSpPr>
          <p:cNvPr id="125" name="Freeform 124"/>
          <p:cNvSpPr/>
          <p:nvPr/>
        </p:nvSpPr>
        <p:spPr>
          <a:xfrm>
            <a:off x="5802314" y="3138488"/>
            <a:ext cx="333375" cy="468312"/>
          </a:xfrm>
          <a:custGeom>
            <a:avLst/>
            <a:gdLst>
              <a:gd name="connsiteX0" fmla="*/ 295275 w 295275"/>
              <a:gd name="connsiteY0" fmla="*/ 7144 h 454819"/>
              <a:gd name="connsiteX1" fmla="*/ 221456 w 295275"/>
              <a:gd name="connsiteY1" fmla="*/ 52388 h 454819"/>
              <a:gd name="connsiteX2" fmla="*/ 159544 w 295275"/>
              <a:gd name="connsiteY2" fmla="*/ 121444 h 454819"/>
              <a:gd name="connsiteX3" fmla="*/ 138112 w 295275"/>
              <a:gd name="connsiteY3" fmla="*/ 204788 h 454819"/>
              <a:gd name="connsiteX4" fmla="*/ 154781 w 295275"/>
              <a:gd name="connsiteY4" fmla="*/ 304800 h 454819"/>
              <a:gd name="connsiteX5" fmla="*/ 202406 w 295275"/>
              <a:gd name="connsiteY5" fmla="*/ 381000 h 454819"/>
              <a:gd name="connsiteX6" fmla="*/ 285750 w 295275"/>
              <a:gd name="connsiteY6" fmla="*/ 435769 h 454819"/>
              <a:gd name="connsiteX7" fmla="*/ 242887 w 295275"/>
              <a:gd name="connsiteY7" fmla="*/ 454819 h 454819"/>
              <a:gd name="connsiteX8" fmla="*/ 204787 w 295275"/>
              <a:gd name="connsiteY8" fmla="*/ 442913 h 454819"/>
              <a:gd name="connsiteX9" fmla="*/ 159544 w 295275"/>
              <a:gd name="connsiteY9" fmla="*/ 428625 h 454819"/>
              <a:gd name="connsiteX10" fmla="*/ 90487 w 295275"/>
              <a:gd name="connsiteY10" fmla="*/ 395288 h 454819"/>
              <a:gd name="connsiteX11" fmla="*/ 42862 w 295275"/>
              <a:gd name="connsiteY11" fmla="*/ 381000 h 454819"/>
              <a:gd name="connsiteX12" fmla="*/ 16669 w 295275"/>
              <a:gd name="connsiteY12" fmla="*/ 326232 h 454819"/>
              <a:gd name="connsiteX13" fmla="*/ 0 w 295275"/>
              <a:gd name="connsiteY13" fmla="*/ 223838 h 454819"/>
              <a:gd name="connsiteX14" fmla="*/ 21431 w 295275"/>
              <a:gd name="connsiteY14" fmla="*/ 138113 h 454819"/>
              <a:gd name="connsiteX15" fmla="*/ 80962 w 295275"/>
              <a:gd name="connsiteY15" fmla="*/ 57150 h 454819"/>
              <a:gd name="connsiteX16" fmla="*/ 159544 w 295275"/>
              <a:gd name="connsiteY16" fmla="*/ 4763 h 454819"/>
              <a:gd name="connsiteX17" fmla="*/ 245269 w 295275"/>
              <a:gd name="connsiteY17" fmla="*/ 0 h 454819"/>
              <a:gd name="connsiteX18" fmla="*/ 295275 w 295275"/>
              <a:gd name="connsiteY18" fmla="*/ 7144 h 45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5275" h="454819">
                <a:moveTo>
                  <a:pt x="295275" y="7144"/>
                </a:moveTo>
                <a:lnTo>
                  <a:pt x="221456" y="52388"/>
                </a:lnTo>
                <a:lnTo>
                  <a:pt x="159544" y="121444"/>
                </a:lnTo>
                <a:lnTo>
                  <a:pt x="138112" y="204788"/>
                </a:lnTo>
                <a:lnTo>
                  <a:pt x="154781" y="304800"/>
                </a:lnTo>
                <a:lnTo>
                  <a:pt x="202406" y="381000"/>
                </a:lnTo>
                <a:lnTo>
                  <a:pt x="285750" y="435769"/>
                </a:lnTo>
                <a:lnTo>
                  <a:pt x="242887" y="454819"/>
                </a:lnTo>
                <a:lnTo>
                  <a:pt x="204787" y="442913"/>
                </a:lnTo>
                <a:lnTo>
                  <a:pt x="159544" y="428625"/>
                </a:lnTo>
                <a:lnTo>
                  <a:pt x="90487" y="395288"/>
                </a:lnTo>
                <a:lnTo>
                  <a:pt x="42862" y="381000"/>
                </a:lnTo>
                <a:lnTo>
                  <a:pt x="16669" y="326232"/>
                </a:lnTo>
                <a:lnTo>
                  <a:pt x="0" y="223838"/>
                </a:lnTo>
                <a:lnTo>
                  <a:pt x="21431" y="138113"/>
                </a:lnTo>
                <a:lnTo>
                  <a:pt x="80962" y="57150"/>
                </a:lnTo>
                <a:lnTo>
                  <a:pt x="159544" y="4763"/>
                </a:lnTo>
                <a:lnTo>
                  <a:pt x="245269" y="0"/>
                </a:lnTo>
                <a:lnTo>
                  <a:pt x="295275" y="714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4741864" y="3127376"/>
            <a:ext cx="333375" cy="468313"/>
          </a:xfrm>
          <a:custGeom>
            <a:avLst/>
            <a:gdLst>
              <a:gd name="connsiteX0" fmla="*/ 295275 w 295275"/>
              <a:gd name="connsiteY0" fmla="*/ 7144 h 454819"/>
              <a:gd name="connsiteX1" fmla="*/ 221456 w 295275"/>
              <a:gd name="connsiteY1" fmla="*/ 52388 h 454819"/>
              <a:gd name="connsiteX2" fmla="*/ 159544 w 295275"/>
              <a:gd name="connsiteY2" fmla="*/ 121444 h 454819"/>
              <a:gd name="connsiteX3" fmla="*/ 138112 w 295275"/>
              <a:gd name="connsiteY3" fmla="*/ 204788 h 454819"/>
              <a:gd name="connsiteX4" fmla="*/ 154781 w 295275"/>
              <a:gd name="connsiteY4" fmla="*/ 304800 h 454819"/>
              <a:gd name="connsiteX5" fmla="*/ 202406 w 295275"/>
              <a:gd name="connsiteY5" fmla="*/ 381000 h 454819"/>
              <a:gd name="connsiteX6" fmla="*/ 285750 w 295275"/>
              <a:gd name="connsiteY6" fmla="*/ 435769 h 454819"/>
              <a:gd name="connsiteX7" fmla="*/ 242887 w 295275"/>
              <a:gd name="connsiteY7" fmla="*/ 454819 h 454819"/>
              <a:gd name="connsiteX8" fmla="*/ 204787 w 295275"/>
              <a:gd name="connsiteY8" fmla="*/ 442913 h 454819"/>
              <a:gd name="connsiteX9" fmla="*/ 159544 w 295275"/>
              <a:gd name="connsiteY9" fmla="*/ 428625 h 454819"/>
              <a:gd name="connsiteX10" fmla="*/ 90487 w 295275"/>
              <a:gd name="connsiteY10" fmla="*/ 395288 h 454819"/>
              <a:gd name="connsiteX11" fmla="*/ 42862 w 295275"/>
              <a:gd name="connsiteY11" fmla="*/ 381000 h 454819"/>
              <a:gd name="connsiteX12" fmla="*/ 16669 w 295275"/>
              <a:gd name="connsiteY12" fmla="*/ 326232 h 454819"/>
              <a:gd name="connsiteX13" fmla="*/ 0 w 295275"/>
              <a:gd name="connsiteY13" fmla="*/ 223838 h 454819"/>
              <a:gd name="connsiteX14" fmla="*/ 21431 w 295275"/>
              <a:gd name="connsiteY14" fmla="*/ 138113 h 454819"/>
              <a:gd name="connsiteX15" fmla="*/ 80962 w 295275"/>
              <a:gd name="connsiteY15" fmla="*/ 57150 h 454819"/>
              <a:gd name="connsiteX16" fmla="*/ 159544 w 295275"/>
              <a:gd name="connsiteY16" fmla="*/ 4763 h 454819"/>
              <a:gd name="connsiteX17" fmla="*/ 245269 w 295275"/>
              <a:gd name="connsiteY17" fmla="*/ 0 h 454819"/>
              <a:gd name="connsiteX18" fmla="*/ 295275 w 295275"/>
              <a:gd name="connsiteY18" fmla="*/ 7144 h 45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5275" h="454819">
                <a:moveTo>
                  <a:pt x="295275" y="7144"/>
                </a:moveTo>
                <a:lnTo>
                  <a:pt x="221456" y="52388"/>
                </a:lnTo>
                <a:lnTo>
                  <a:pt x="159544" y="121444"/>
                </a:lnTo>
                <a:lnTo>
                  <a:pt x="138112" y="204788"/>
                </a:lnTo>
                <a:lnTo>
                  <a:pt x="154781" y="304800"/>
                </a:lnTo>
                <a:lnTo>
                  <a:pt x="202406" y="381000"/>
                </a:lnTo>
                <a:lnTo>
                  <a:pt x="285750" y="435769"/>
                </a:lnTo>
                <a:lnTo>
                  <a:pt x="242887" y="454819"/>
                </a:lnTo>
                <a:lnTo>
                  <a:pt x="204787" y="442913"/>
                </a:lnTo>
                <a:lnTo>
                  <a:pt x="159544" y="428625"/>
                </a:lnTo>
                <a:lnTo>
                  <a:pt x="90487" y="395288"/>
                </a:lnTo>
                <a:lnTo>
                  <a:pt x="42862" y="381000"/>
                </a:lnTo>
                <a:lnTo>
                  <a:pt x="16669" y="326232"/>
                </a:lnTo>
                <a:lnTo>
                  <a:pt x="0" y="223838"/>
                </a:lnTo>
                <a:lnTo>
                  <a:pt x="21431" y="138113"/>
                </a:lnTo>
                <a:lnTo>
                  <a:pt x="80962" y="57150"/>
                </a:lnTo>
                <a:lnTo>
                  <a:pt x="159544" y="4763"/>
                </a:lnTo>
                <a:lnTo>
                  <a:pt x="245269" y="0"/>
                </a:lnTo>
                <a:lnTo>
                  <a:pt x="295275" y="714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8625" name="Straight Connector 139"/>
          <p:cNvCxnSpPr>
            <a:cxnSpLocks noChangeShapeType="1"/>
          </p:cNvCxnSpPr>
          <p:nvPr/>
        </p:nvCxnSpPr>
        <p:spPr bwMode="auto">
          <a:xfrm flipV="1">
            <a:off x="5092701" y="2390775"/>
            <a:ext cx="1420813" cy="922338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26" name="Freeform 39"/>
          <p:cNvSpPr>
            <a:spLocks/>
          </p:cNvSpPr>
          <p:nvPr/>
        </p:nvSpPr>
        <p:spPr bwMode="auto">
          <a:xfrm>
            <a:off x="3748088" y="2262188"/>
            <a:ext cx="3200400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7" name="Line 40"/>
          <p:cNvSpPr>
            <a:spLocks noChangeShapeType="1"/>
          </p:cNvSpPr>
          <p:nvPr/>
        </p:nvSpPr>
        <p:spPr bwMode="auto">
          <a:xfrm>
            <a:off x="6948488" y="2590800"/>
            <a:ext cx="0" cy="1404938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8" name="Freeform 41"/>
          <p:cNvSpPr>
            <a:spLocks/>
          </p:cNvSpPr>
          <p:nvPr/>
        </p:nvSpPr>
        <p:spPr bwMode="auto">
          <a:xfrm>
            <a:off x="3376613" y="4005263"/>
            <a:ext cx="3567112" cy="214312"/>
          </a:xfrm>
          <a:custGeom>
            <a:avLst/>
            <a:gdLst>
              <a:gd name="T0" fmla="*/ 0 w 2247"/>
              <a:gd name="T1" fmla="*/ 340219506 h 135"/>
              <a:gd name="T2" fmla="*/ 2147483647 w 2247"/>
              <a:gd name="T3" fmla="*/ 340219506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9" name="Line 42"/>
          <p:cNvSpPr>
            <a:spLocks noChangeShapeType="1"/>
          </p:cNvSpPr>
          <p:nvPr/>
        </p:nvSpPr>
        <p:spPr bwMode="auto">
          <a:xfrm flipH="1" flipV="1">
            <a:off x="4864100" y="3441700"/>
            <a:ext cx="838200" cy="12319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30" name="Line 43"/>
          <p:cNvSpPr>
            <a:spLocks noChangeShapeType="1"/>
          </p:cNvSpPr>
          <p:nvPr/>
        </p:nvSpPr>
        <p:spPr bwMode="auto">
          <a:xfrm flipV="1">
            <a:off x="5689600" y="3390900"/>
            <a:ext cx="177800" cy="12573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3"/>
          <p:cNvSpPr txBox="1">
            <a:spLocks noChangeArrowheads="1"/>
          </p:cNvSpPr>
          <p:nvPr/>
        </p:nvSpPr>
        <p:spPr bwMode="auto">
          <a:xfrm>
            <a:off x="2667000" y="1369220"/>
            <a:ext cx="7537450" cy="45672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8991600" y="332263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36" name="TextBox 34"/>
          <p:cNvSpPr txBox="1">
            <a:spLocks noChangeArrowheads="1"/>
          </p:cNvSpPr>
          <p:nvPr/>
        </p:nvSpPr>
        <p:spPr bwMode="auto">
          <a:xfrm>
            <a:off x="9180513" y="28146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3209925" y="2247900"/>
            <a:ext cx="534988" cy="1976438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 rot="16200000" flipV="1">
            <a:off x="6277770" y="3298032"/>
            <a:ext cx="1341437" cy="19050"/>
          </a:xfrm>
          <a:prstGeom prst="line">
            <a:avLst/>
          </a:prstGeom>
          <a:ln w="254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39" name="TextBox 57"/>
          <p:cNvSpPr txBox="1">
            <a:spLocks noChangeArrowheads="1"/>
          </p:cNvSpPr>
          <p:nvPr/>
        </p:nvSpPr>
        <p:spPr bwMode="auto">
          <a:xfrm>
            <a:off x="6646863" y="1801813"/>
            <a:ext cx="166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</a:t>
            </a:r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4B16AF9-8A4A-4797-9FC7-E81092EFE08B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6046788" y="792163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9643" name="Group 48"/>
          <p:cNvGrpSpPr>
            <a:grpSpLocks/>
          </p:cNvGrpSpPr>
          <p:nvPr/>
        </p:nvGrpSpPr>
        <p:grpSpPr bwMode="auto">
          <a:xfrm>
            <a:off x="5613401" y="3009900"/>
            <a:ext cx="835025" cy="774700"/>
            <a:chOff x="4089797" y="3009901"/>
            <a:chExt cx="834628" cy="773906"/>
          </a:xfrm>
        </p:grpSpPr>
        <p:sp>
          <p:nvSpPr>
            <p:cNvPr id="112" name="Oval 111"/>
            <p:cNvSpPr/>
            <p:nvPr/>
          </p:nvSpPr>
          <p:spPr>
            <a:xfrm>
              <a:off x="4242125" y="3144701"/>
              <a:ext cx="482371" cy="44880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Arc 117"/>
            <p:cNvSpPr/>
            <p:nvPr/>
          </p:nvSpPr>
          <p:spPr>
            <a:xfrm flipV="1">
              <a:off x="4324635" y="3136771"/>
              <a:ext cx="399860" cy="44563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Arc 113"/>
            <p:cNvSpPr/>
            <p:nvPr/>
          </p:nvSpPr>
          <p:spPr>
            <a:xfrm>
              <a:off x="4324635" y="3157388"/>
              <a:ext cx="399860" cy="44563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64339" y="3200206"/>
              <a:ext cx="103139" cy="35523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89797" y="3009901"/>
              <a:ext cx="303069" cy="77390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70722" y="3103468"/>
              <a:ext cx="260226" cy="567743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29396" y="3146286"/>
              <a:ext cx="595029" cy="423429"/>
            </a:xfrm>
            <a:custGeom>
              <a:avLst/>
              <a:gdLst>
                <a:gd name="connsiteX0" fmla="*/ 0 w 595313"/>
                <a:gd name="connsiteY0" fmla="*/ 209550 h 423863"/>
                <a:gd name="connsiteX1" fmla="*/ 19050 w 595313"/>
                <a:gd name="connsiteY1" fmla="*/ 138113 h 423863"/>
                <a:gd name="connsiteX2" fmla="*/ 102394 w 595313"/>
                <a:gd name="connsiteY2" fmla="*/ 57150 h 423863"/>
                <a:gd name="connsiteX3" fmla="*/ 185738 w 595313"/>
                <a:gd name="connsiteY3" fmla="*/ 26194 h 423863"/>
                <a:gd name="connsiteX4" fmla="*/ 309563 w 595313"/>
                <a:gd name="connsiteY4" fmla="*/ 0 h 423863"/>
                <a:gd name="connsiteX5" fmla="*/ 392907 w 595313"/>
                <a:gd name="connsiteY5" fmla="*/ 9525 h 423863"/>
                <a:gd name="connsiteX6" fmla="*/ 500063 w 595313"/>
                <a:gd name="connsiteY6" fmla="*/ 59532 h 423863"/>
                <a:gd name="connsiteX7" fmla="*/ 581025 w 595313"/>
                <a:gd name="connsiteY7" fmla="*/ 150019 h 423863"/>
                <a:gd name="connsiteX8" fmla="*/ 595313 w 595313"/>
                <a:gd name="connsiteY8" fmla="*/ 211932 h 423863"/>
                <a:gd name="connsiteX9" fmla="*/ 588169 w 595313"/>
                <a:gd name="connsiteY9" fmla="*/ 271463 h 423863"/>
                <a:gd name="connsiteX10" fmla="*/ 552450 w 595313"/>
                <a:gd name="connsiteY10" fmla="*/ 354807 h 423863"/>
                <a:gd name="connsiteX11" fmla="*/ 478632 w 595313"/>
                <a:gd name="connsiteY11" fmla="*/ 395288 h 423863"/>
                <a:gd name="connsiteX12" fmla="*/ 397669 w 595313"/>
                <a:gd name="connsiteY12" fmla="*/ 419100 h 423863"/>
                <a:gd name="connsiteX13" fmla="*/ 316707 w 595313"/>
                <a:gd name="connsiteY13" fmla="*/ 423863 h 423863"/>
                <a:gd name="connsiteX14" fmla="*/ 240507 w 595313"/>
                <a:gd name="connsiteY14" fmla="*/ 416719 h 423863"/>
                <a:gd name="connsiteX15" fmla="*/ 119063 w 595313"/>
                <a:gd name="connsiteY15" fmla="*/ 397669 h 423863"/>
                <a:gd name="connsiteX16" fmla="*/ 57150 w 595313"/>
                <a:gd name="connsiteY16" fmla="*/ 345282 h 423863"/>
                <a:gd name="connsiteX17" fmla="*/ 0 w 595313"/>
                <a:gd name="connsiteY17" fmla="*/ 209550 h 4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5313" h="423863">
                  <a:moveTo>
                    <a:pt x="0" y="209550"/>
                  </a:moveTo>
                  <a:lnTo>
                    <a:pt x="19050" y="138113"/>
                  </a:lnTo>
                  <a:lnTo>
                    <a:pt x="102394" y="57150"/>
                  </a:lnTo>
                  <a:lnTo>
                    <a:pt x="185738" y="26194"/>
                  </a:lnTo>
                  <a:lnTo>
                    <a:pt x="309563" y="0"/>
                  </a:lnTo>
                  <a:lnTo>
                    <a:pt x="392907" y="9525"/>
                  </a:lnTo>
                  <a:lnTo>
                    <a:pt x="500063" y="59532"/>
                  </a:lnTo>
                  <a:lnTo>
                    <a:pt x="581025" y="150019"/>
                  </a:lnTo>
                  <a:lnTo>
                    <a:pt x="595313" y="211932"/>
                  </a:lnTo>
                  <a:lnTo>
                    <a:pt x="588169" y="271463"/>
                  </a:lnTo>
                  <a:lnTo>
                    <a:pt x="552450" y="354807"/>
                  </a:lnTo>
                  <a:lnTo>
                    <a:pt x="478632" y="395288"/>
                  </a:lnTo>
                  <a:lnTo>
                    <a:pt x="397669" y="419100"/>
                  </a:lnTo>
                  <a:lnTo>
                    <a:pt x="316707" y="423863"/>
                  </a:lnTo>
                  <a:lnTo>
                    <a:pt x="240507" y="416719"/>
                  </a:lnTo>
                  <a:lnTo>
                    <a:pt x="119063" y="397669"/>
                  </a:lnTo>
                  <a:lnTo>
                    <a:pt x="57150" y="345282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443642" y="3187519"/>
              <a:ext cx="364951" cy="34572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4338917" y="3192277"/>
              <a:ext cx="364951" cy="34572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0" name="Straight Arrow Connector 109"/>
            <p:cNvCxnSpPr>
              <a:stCxn id="109" idx="6"/>
            </p:cNvCxnSpPr>
            <p:nvPr/>
          </p:nvCxnSpPr>
          <p:spPr>
            <a:xfrm flipH="1" flipV="1">
              <a:off x="4319876" y="3361965"/>
              <a:ext cx="383992" cy="3172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644" name="Group 49"/>
          <p:cNvGrpSpPr>
            <a:grpSpLocks/>
          </p:cNvGrpSpPr>
          <p:nvPr/>
        </p:nvGrpSpPr>
        <p:grpSpPr bwMode="auto">
          <a:xfrm>
            <a:off x="4543426" y="2990851"/>
            <a:ext cx="835025" cy="773113"/>
            <a:chOff x="4089797" y="3009901"/>
            <a:chExt cx="834628" cy="773906"/>
          </a:xfrm>
        </p:grpSpPr>
        <p:sp>
          <p:nvSpPr>
            <p:cNvPr id="53" name="Oval 52"/>
            <p:cNvSpPr/>
            <p:nvPr/>
          </p:nvSpPr>
          <p:spPr>
            <a:xfrm>
              <a:off x="4242125" y="3144977"/>
              <a:ext cx="482371" cy="44813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Arc 53"/>
            <p:cNvSpPr/>
            <p:nvPr/>
          </p:nvSpPr>
          <p:spPr>
            <a:xfrm flipV="1">
              <a:off x="4324635" y="3137031"/>
              <a:ext cx="399860" cy="444956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Arc 57"/>
            <p:cNvSpPr/>
            <p:nvPr/>
          </p:nvSpPr>
          <p:spPr>
            <a:xfrm>
              <a:off x="4324635" y="3157690"/>
              <a:ext cx="399860" cy="444956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64339" y="3200596"/>
              <a:ext cx="103139" cy="35437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89797" y="3009901"/>
              <a:ext cx="303069" cy="77390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70722" y="3102070"/>
              <a:ext cx="260226" cy="570498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29396" y="3144977"/>
              <a:ext cx="595029" cy="424297"/>
            </a:xfrm>
            <a:custGeom>
              <a:avLst/>
              <a:gdLst>
                <a:gd name="connsiteX0" fmla="*/ 0 w 595313"/>
                <a:gd name="connsiteY0" fmla="*/ 209550 h 423863"/>
                <a:gd name="connsiteX1" fmla="*/ 19050 w 595313"/>
                <a:gd name="connsiteY1" fmla="*/ 138113 h 423863"/>
                <a:gd name="connsiteX2" fmla="*/ 102394 w 595313"/>
                <a:gd name="connsiteY2" fmla="*/ 57150 h 423863"/>
                <a:gd name="connsiteX3" fmla="*/ 185738 w 595313"/>
                <a:gd name="connsiteY3" fmla="*/ 26194 h 423863"/>
                <a:gd name="connsiteX4" fmla="*/ 309563 w 595313"/>
                <a:gd name="connsiteY4" fmla="*/ 0 h 423863"/>
                <a:gd name="connsiteX5" fmla="*/ 392907 w 595313"/>
                <a:gd name="connsiteY5" fmla="*/ 9525 h 423863"/>
                <a:gd name="connsiteX6" fmla="*/ 500063 w 595313"/>
                <a:gd name="connsiteY6" fmla="*/ 59532 h 423863"/>
                <a:gd name="connsiteX7" fmla="*/ 581025 w 595313"/>
                <a:gd name="connsiteY7" fmla="*/ 150019 h 423863"/>
                <a:gd name="connsiteX8" fmla="*/ 595313 w 595313"/>
                <a:gd name="connsiteY8" fmla="*/ 211932 h 423863"/>
                <a:gd name="connsiteX9" fmla="*/ 588169 w 595313"/>
                <a:gd name="connsiteY9" fmla="*/ 271463 h 423863"/>
                <a:gd name="connsiteX10" fmla="*/ 552450 w 595313"/>
                <a:gd name="connsiteY10" fmla="*/ 354807 h 423863"/>
                <a:gd name="connsiteX11" fmla="*/ 478632 w 595313"/>
                <a:gd name="connsiteY11" fmla="*/ 395288 h 423863"/>
                <a:gd name="connsiteX12" fmla="*/ 397669 w 595313"/>
                <a:gd name="connsiteY12" fmla="*/ 419100 h 423863"/>
                <a:gd name="connsiteX13" fmla="*/ 316707 w 595313"/>
                <a:gd name="connsiteY13" fmla="*/ 423863 h 423863"/>
                <a:gd name="connsiteX14" fmla="*/ 240507 w 595313"/>
                <a:gd name="connsiteY14" fmla="*/ 416719 h 423863"/>
                <a:gd name="connsiteX15" fmla="*/ 119063 w 595313"/>
                <a:gd name="connsiteY15" fmla="*/ 397669 h 423863"/>
                <a:gd name="connsiteX16" fmla="*/ 57150 w 595313"/>
                <a:gd name="connsiteY16" fmla="*/ 345282 h 423863"/>
                <a:gd name="connsiteX17" fmla="*/ 0 w 595313"/>
                <a:gd name="connsiteY17" fmla="*/ 209550 h 4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5313" h="423863">
                  <a:moveTo>
                    <a:pt x="0" y="209550"/>
                  </a:moveTo>
                  <a:lnTo>
                    <a:pt x="19050" y="138113"/>
                  </a:lnTo>
                  <a:lnTo>
                    <a:pt x="102394" y="57150"/>
                  </a:lnTo>
                  <a:lnTo>
                    <a:pt x="185738" y="26194"/>
                  </a:lnTo>
                  <a:lnTo>
                    <a:pt x="309563" y="0"/>
                  </a:lnTo>
                  <a:lnTo>
                    <a:pt x="392907" y="9525"/>
                  </a:lnTo>
                  <a:lnTo>
                    <a:pt x="500063" y="59532"/>
                  </a:lnTo>
                  <a:lnTo>
                    <a:pt x="581025" y="150019"/>
                  </a:lnTo>
                  <a:lnTo>
                    <a:pt x="595313" y="211932"/>
                  </a:lnTo>
                  <a:lnTo>
                    <a:pt x="588169" y="271463"/>
                  </a:lnTo>
                  <a:lnTo>
                    <a:pt x="552450" y="354807"/>
                  </a:lnTo>
                  <a:lnTo>
                    <a:pt x="478632" y="395288"/>
                  </a:lnTo>
                  <a:lnTo>
                    <a:pt x="397669" y="419100"/>
                  </a:lnTo>
                  <a:lnTo>
                    <a:pt x="316707" y="423863"/>
                  </a:lnTo>
                  <a:lnTo>
                    <a:pt x="240507" y="416719"/>
                  </a:lnTo>
                  <a:lnTo>
                    <a:pt x="119063" y="397669"/>
                  </a:lnTo>
                  <a:lnTo>
                    <a:pt x="57150" y="345282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4443642" y="3187883"/>
              <a:ext cx="364951" cy="344841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4338917" y="3192651"/>
              <a:ext cx="364951" cy="34484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67" name="Straight Arrow Connector 66"/>
            <p:cNvCxnSpPr>
              <a:stCxn id="66" idx="6"/>
            </p:cNvCxnSpPr>
            <p:nvPr/>
          </p:nvCxnSpPr>
          <p:spPr>
            <a:xfrm flipH="1" flipV="1">
              <a:off x="4319876" y="3361099"/>
              <a:ext cx="383992" cy="4767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645" name="TextBox 63"/>
          <p:cNvSpPr txBox="1">
            <a:spLocks noChangeArrowheads="1"/>
          </p:cNvSpPr>
          <p:nvPr/>
        </p:nvSpPr>
        <p:spPr bwMode="auto">
          <a:xfrm>
            <a:off x="5386388" y="4578351"/>
            <a:ext cx="48180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Which can result in excessive deformation of the bolt hole,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cxnSp>
        <p:nvCxnSpPr>
          <p:cNvPr id="69646" name="Straight Arrow Connector 64"/>
          <p:cNvCxnSpPr>
            <a:cxnSpLocks noChangeShapeType="1"/>
          </p:cNvCxnSpPr>
          <p:nvPr/>
        </p:nvCxnSpPr>
        <p:spPr bwMode="auto">
          <a:xfrm rot="5400000" flipH="1" flipV="1">
            <a:off x="5093495" y="3879057"/>
            <a:ext cx="1198562" cy="219075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647" name="Straight Arrow Connector 130"/>
          <p:cNvCxnSpPr>
            <a:cxnSpLocks noChangeShapeType="1"/>
          </p:cNvCxnSpPr>
          <p:nvPr/>
        </p:nvCxnSpPr>
        <p:spPr bwMode="auto">
          <a:xfrm rot="16200000" flipV="1">
            <a:off x="4698207" y="3475832"/>
            <a:ext cx="947737" cy="86360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648" name="Straight Connector 55"/>
          <p:cNvCxnSpPr>
            <a:cxnSpLocks noChangeShapeType="1"/>
            <a:endCxn id="69639" idx="1"/>
          </p:cNvCxnSpPr>
          <p:nvPr/>
        </p:nvCxnSpPr>
        <p:spPr bwMode="auto">
          <a:xfrm rot="5400000" flipH="1" flipV="1">
            <a:off x="5713413" y="2387600"/>
            <a:ext cx="1289050" cy="577850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649" name="Straight Connector 139"/>
          <p:cNvCxnSpPr>
            <a:cxnSpLocks noChangeShapeType="1"/>
          </p:cNvCxnSpPr>
          <p:nvPr/>
        </p:nvCxnSpPr>
        <p:spPr bwMode="auto">
          <a:xfrm flipV="1">
            <a:off x="5005389" y="2374901"/>
            <a:ext cx="1476375" cy="93027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650" name="Freeform 48"/>
          <p:cNvSpPr>
            <a:spLocks/>
          </p:cNvSpPr>
          <p:nvPr/>
        </p:nvSpPr>
        <p:spPr bwMode="auto">
          <a:xfrm>
            <a:off x="3729038" y="2262188"/>
            <a:ext cx="3200400" cy="323850"/>
          </a:xfrm>
          <a:custGeom>
            <a:avLst/>
            <a:gdLst>
              <a:gd name="T0" fmla="*/ 0 w 2010"/>
              <a:gd name="T1" fmla="*/ 0 h 204"/>
              <a:gd name="T2" fmla="*/ 2147483647 w 2010"/>
              <a:gd name="T3" fmla="*/ 0 h 204"/>
              <a:gd name="T4" fmla="*/ 2147483647 w 2010"/>
              <a:gd name="T5" fmla="*/ 514111875 h 204"/>
              <a:gd name="T6" fmla="*/ 0 60000 65536"/>
              <a:gd name="T7" fmla="*/ 0 60000 65536"/>
              <a:gd name="T8" fmla="*/ 0 60000 65536"/>
              <a:gd name="T9" fmla="*/ 0 w 2010"/>
              <a:gd name="T10" fmla="*/ 0 h 204"/>
              <a:gd name="T11" fmla="*/ 2010 w 2010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0" h="204">
                <a:moveTo>
                  <a:pt x="0" y="0"/>
                </a:moveTo>
                <a:lnTo>
                  <a:pt x="2010" y="0"/>
                </a:lnTo>
                <a:lnTo>
                  <a:pt x="2010" y="204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9651" name="Line 49"/>
          <p:cNvSpPr>
            <a:spLocks noChangeShapeType="1"/>
          </p:cNvSpPr>
          <p:nvPr/>
        </p:nvSpPr>
        <p:spPr bwMode="auto">
          <a:xfrm>
            <a:off x="6929438" y="2590800"/>
            <a:ext cx="0" cy="1404938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9652" name="Freeform 50"/>
          <p:cNvSpPr>
            <a:spLocks/>
          </p:cNvSpPr>
          <p:nvPr/>
        </p:nvSpPr>
        <p:spPr bwMode="auto">
          <a:xfrm>
            <a:off x="3357563" y="4005263"/>
            <a:ext cx="3567112" cy="214312"/>
          </a:xfrm>
          <a:custGeom>
            <a:avLst/>
            <a:gdLst>
              <a:gd name="T0" fmla="*/ 0 w 2247"/>
              <a:gd name="T1" fmla="*/ 340219506 h 135"/>
              <a:gd name="T2" fmla="*/ 2147483647 w 2247"/>
              <a:gd name="T3" fmla="*/ 340219506 h 135"/>
              <a:gd name="T4" fmla="*/ 2147483647 w 2247"/>
              <a:gd name="T5" fmla="*/ 0 h 135"/>
              <a:gd name="T6" fmla="*/ 0 60000 65536"/>
              <a:gd name="T7" fmla="*/ 0 60000 65536"/>
              <a:gd name="T8" fmla="*/ 0 60000 65536"/>
              <a:gd name="T9" fmla="*/ 0 w 2247"/>
              <a:gd name="T10" fmla="*/ 0 h 135"/>
              <a:gd name="T11" fmla="*/ 2247 w 2247"/>
              <a:gd name="T12" fmla="*/ 135 h 1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47" h="135">
                <a:moveTo>
                  <a:pt x="0" y="135"/>
                </a:moveTo>
                <a:lnTo>
                  <a:pt x="2247" y="135"/>
                </a:lnTo>
                <a:lnTo>
                  <a:pt x="2247" y="0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667000" y="480290"/>
            <a:ext cx="4125913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Bearing at Bolt Holes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Box 3"/>
          <p:cNvSpPr txBox="1">
            <a:spLocks noChangeArrowheads="1"/>
          </p:cNvSpPr>
          <p:nvPr/>
        </p:nvSpPr>
        <p:spPr bwMode="auto">
          <a:xfrm>
            <a:off x="2674939" y="1122363"/>
            <a:ext cx="7537450" cy="530066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6046788" y="792163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8991600" y="332263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61" name="TextBox 34"/>
          <p:cNvSpPr txBox="1">
            <a:spLocks noChangeArrowheads="1"/>
          </p:cNvSpPr>
          <p:nvPr/>
        </p:nvSpPr>
        <p:spPr bwMode="auto">
          <a:xfrm>
            <a:off x="9180513" y="28146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3205164" y="2257425"/>
            <a:ext cx="534987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663" name="TextBox 57"/>
          <p:cNvSpPr txBox="1">
            <a:spLocks noChangeArrowheads="1"/>
          </p:cNvSpPr>
          <p:nvPr/>
        </p:nvSpPr>
        <p:spPr bwMode="auto">
          <a:xfrm>
            <a:off x="6646863" y="1801813"/>
            <a:ext cx="166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</a:t>
            </a:r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6FADBE-79B6-4752-87D5-EC4E41C2C1D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grpSp>
        <p:nvGrpSpPr>
          <p:cNvPr id="70666" name="Group 96"/>
          <p:cNvGrpSpPr>
            <a:grpSpLocks/>
          </p:cNvGrpSpPr>
          <p:nvPr/>
        </p:nvGrpSpPr>
        <p:grpSpPr bwMode="auto">
          <a:xfrm>
            <a:off x="4427538" y="3128963"/>
            <a:ext cx="569912" cy="463550"/>
            <a:chOff x="3042361" y="3416969"/>
            <a:chExt cx="569493" cy="464469"/>
          </a:xfrm>
        </p:grpSpPr>
        <p:sp>
          <p:nvSpPr>
            <p:cNvPr id="86" name="Oval 85"/>
            <p:cNvSpPr/>
            <p:nvPr/>
          </p:nvSpPr>
          <p:spPr>
            <a:xfrm>
              <a:off x="3131196" y="3416969"/>
              <a:ext cx="480658" cy="44856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48645" y="3474232"/>
              <a:ext cx="364857" cy="34358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52" name="Straight Arrow Connector 51"/>
            <p:cNvCxnSpPr>
              <a:stCxn id="51" idx="6"/>
            </p:cNvCxnSpPr>
            <p:nvPr/>
          </p:nvCxnSpPr>
          <p:spPr>
            <a:xfrm flipH="1" flipV="1">
              <a:off x="3129609" y="3642841"/>
              <a:ext cx="383893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/>
            <p:cNvSpPr/>
            <p:nvPr/>
          </p:nvSpPr>
          <p:spPr>
            <a:xfrm>
              <a:off x="3042361" y="3424922"/>
              <a:ext cx="480658" cy="44856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Arc 94"/>
            <p:cNvSpPr/>
            <p:nvPr/>
          </p:nvSpPr>
          <p:spPr>
            <a:xfrm>
              <a:off x="3124850" y="3436057"/>
              <a:ext cx="399756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Arc 95"/>
            <p:cNvSpPr/>
            <p:nvPr/>
          </p:nvSpPr>
          <p:spPr>
            <a:xfrm flipV="1">
              <a:off x="3124850" y="3416969"/>
              <a:ext cx="399756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0667" name="Group 97"/>
          <p:cNvGrpSpPr>
            <a:grpSpLocks/>
          </p:cNvGrpSpPr>
          <p:nvPr/>
        </p:nvGrpSpPr>
        <p:grpSpPr bwMode="auto">
          <a:xfrm>
            <a:off x="5873751" y="3136900"/>
            <a:ext cx="569913" cy="458788"/>
            <a:chOff x="3042361" y="3416969"/>
            <a:chExt cx="569493" cy="459707"/>
          </a:xfrm>
        </p:grpSpPr>
        <p:sp>
          <p:nvSpPr>
            <p:cNvPr id="99" name="Oval 98"/>
            <p:cNvSpPr/>
            <p:nvPr/>
          </p:nvSpPr>
          <p:spPr>
            <a:xfrm>
              <a:off x="3131195" y="3416969"/>
              <a:ext cx="480659" cy="44857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3148646" y="3474233"/>
              <a:ext cx="364856" cy="343587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0" name="Straight Arrow Connector 109"/>
            <p:cNvCxnSpPr>
              <a:stCxn id="109" idx="6"/>
            </p:cNvCxnSpPr>
            <p:nvPr/>
          </p:nvCxnSpPr>
          <p:spPr>
            <a:xfrm flipH="1" flipV="1">
              <a:off x="3129610" y="3642846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/>
            <p:cNvSpPr/>
            <p:nvPr/>
          </p:nvSpPr>
          <p:spPr>
            <a:xfrm>
              <a:off x="3042361" y="3424923"/>
              <a:ext cx="480659" cy="44857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Arc 113"/>
            <p:cNvSpPr/>
            <p:nvPr/>
          </p:nvSpPr>
          <p:spPr>
            <a:xfrm>
              <a:off x="3124850" y="3431286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Arc 117"/>
            <p:cNvSpPr/>
            <p:nvPr/>
          </p:nvSpPr>
          <p:spPr>
            <a:xfrm flipV="1">
              <a:off x="3124850" y="3416969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70668" name="Straight Connector 55"/>
          <p:cNvCxnSpPr>
            <a:cxnSpLocks noChangeShapeType="1"/>
            <a:endCxn id="70663" idx="1"/>
          </p:cNvCxnSpPr>
          <p:nvPr/>
        </p:nvCxnSpPr>
        <p:spPr bwMode="auto">
          <a:xfrm rot="5400000" flipH="1" flipV="1">
            <a:off x="5758657" y="2432844"/>
            <a:ext cx="1289050" cy="487363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69" name="Straight Connector 46"/>
          <p:cNvCxnSpPr>
            <a:cxnSpLocks noChangeShapeType="1"/>
          </p:cNvCxnSpPr>
          <p:nvPr/>
        </p:nvCxnSpPr>
        <p:spPr bwMode="auto">
          <a:xfrm flipV="1">
            <a:off x="4756151" y="2347913"/>
            <a:ext cx="1776413" cy="919162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70" name="TextBox 49"/>
          <p:cNvSpPr txBox="1">
            <a:spLocks noChangeArrowheads="1"/>
          </p:cNvSpPr>
          <p:nvPr/>
        </p:nvSpPr>
        <p:spPr bwMode="auto">
          <a:xfrm>
            <a:off x="5546725" y="4333876"/>
            <a:ext cx="46434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When bearing stresses act on bolts that are near the edge of the material (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c</a:t>
            </a:r>
            <a:r>
              <a:rPr lang="en-US" altLang="en-US">
                <a:solidFill>
                  <a:schemeClr val="bg1"/>
                </a:solidFill>
              </a:rPr>
              <a:t> dimension is small).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5802314" y="3136900"/>
            <a:ext cx="333375" cy="469900"/>
          </a:xfrm>
          <a:custGeom>
            <a:avLst/>
            <a:gdLst>
              <a:gd name="connsiteX0" fmla="*/ 295275 w 295275"/>
              <a:gd name="connsiteY0" fmla="*/ 7144 h 454819"/>
              <a:gd name="connsiteX1" fmla="*/ 221456 w 295275"/>
              <a:gd name="connsiteY1" fmla="*/ 52388 h 454819"/>
              <a:gd name="connsiteX2" fmla="*/ 159544 w 295275"/>
              <a:gd name="connsiteY2" fmla="*/ 121444 h 454819"/>
              <a:gd name="connsiteX3" fmla="*/ 138112 w 295275"/>
              <a:gd name="connsiteY3" fmla="*/ 204788 h 454819"/>
              <a:gd name="connsiteX4" fmla="*/ 154781 w 295275"/>
              <a:gd name="connsiteY4" fmla="*/ 304800 h 454819"/>
              <a:gd name="connsiteX5" fmla="*/ 202406 w 295275"/>
              <a:gd name="connsiteY5" fmla="*/ 381000 h 454819"/>
              <a:gd name="connsiteX6" fmla="*/ 285750 w 295275"/>
              <a:gd name="connsiteY6" fmla="*/ 435769 h 454819"/>
              <a:gd name="connsiteX7" fmla="*/ 242887 w 295275"/>
              <a:gd name="connsiteY7" fmla="*/ 454819 h 454819"/>
              <a:gd name="connsiteX8" fmla="*/ 204787 w 295275"/>
              <a:gd name="connsiteY8" fmla="*/ 442913 h 454819"/>
              <a:gd name="connsiteX9" fmla="*/ 159544 w 295275"/>
              <a:gd name="connsiteY9" fmla="*/ 428625 h 454819"/>
              <a:gd name="connsiteX10" fmla="*/ 90487 w 295275"/>
              <a:gd name="connsiteY10" fmla="*/ 395288 h 454819"/>
              <a:gd name="connsiteX11" fmla="*/ 42862 w 295275"/>
              <a:gd name="connsiteY11" fmla="*/ 381000 h 454819"/>
              <a:gd name="connsiteX12" fmla="*/ 16669 w 295275"/>
              <a:gd name="connsiteY12" fmla="*/ 326232 h 454819"/>
              <a:gd name="connsiteX13" fmla="*/ 0 w 295275"/>
              <a:gd name="connsiteY13" fmla="*/ 223838 h 454819"/>
              <a:gd name="connsiteX14" fmla="*/ 21431 w 295275"/>
              <a:gd name="connsiteY14" fmla="*/ 138113 h 454819"/>
              <a:gd name="connsiteX15" fmla="*/ 80962 w 295275"/>
              <a:gd name="connsiteY15" fmla="*/ 57150 h 454819"/>
              <a:gd name="connsiteX16" fmla="*/ 159544 w 295275"/>
              <a:gd name="connsiteY16" fmla="*/ 4763 h 454819"/>
              <a:gd name="connsiteX17" fmla="*/ 245269 w 295275"/>
              <a:gd name="connsiteY17" fmla="*/ 0 h 454819"/>
              <a:gd name="connsiteX18" fmla="*/ 295275 w 295275"/>
              <a:gd name="connsiteY18" fmla="*/ 7144 h 45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5275" h="454819">
                <a:moveTo>
                  <a:pt x="295275" y="7144"/>
                </a:moveTo>
                <a:lnTo>
                  <a:pt x="221456" y="52388"/>
                </a:lnTo>
                <a:lnTo>
                  <a:pt x="159544" y="121444"/>
                </a:lnTo>
                <a:lnTo>
                  <a:pt x="138112" y="204788"/>
                </a:lnTo>
                <a:lnTo>
                  <a:pt x="154781" y="304800"/>
                </a:lnTo>
                <a:lnTo>
                  <a:pt x="202406" y="381000"/>
                </a:lnTo>
                <a:lnTo>
                  <a:pt x="285750" y="435769"/>
                </a:lnTo>
                <a:lnTo>
                  <a:pt x="242887" y="454819"/>
                </a:lnTo>
                <a:lnTo>
                  <a:pt x="204787" y="442913"/>
                </a:lnTo>
                <a:lnTo>
                  <a:pt x="159544" y="428625"/>
                </a:lnTo>
                <a:lnTo>
                  <a:pt x="90487" y="395288"/>
                </a:lnTo>
                <a:lnTo>
                  <a:pt x="42862" y="381000"/>
                </a:lnTo>
                <a:lnTo>
                  <a:pt x="16669" y="326232"/>
                </a:lnTo>
                <a:lnTo>
                  <a:pt x="0" y="223838"/>
                </a:lnTo>
                <a:lnTo>
                  <a:pt x="21431" y="138113"/>
                </a:lnTo>
                <a:lnTo>
                  <a:pt x="80962" y="57150"/>
                </a:lnTo>
                <a:lnTo>
                  <a:pt x="159544" y="4763"/>
                </a:lnTo>
                <a:lnTo>
                  <a:pt x="245269" y="0"/>
                </a:lnTo>
                <a:lnTo>
                  <a:pt x="295275" y="714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4332289" y="3113088"/>
            <a:ext cx="333375" cy="469900"/>
          </a:xfrm>
          <a:custGeom>
            <a:avLst/>
            <a:gdLst>
              <a:gd name="connsiteX0" fmla="*/ 295275 w 295275"/>
              <a:gd name="connsiteY0" fmla="*/ 7144 h 454819"/>
              <a:gd name="connsiteX1" fmla="*/ 221456 w 295275"/>
              <a:gd name="connsiteY1" fmla="*/ 52388 h 454819"/>
              <a:gd name="connsiteX2" fmla="*/ 159544 w 295275"/>
              <a:gd name="connsiteY2" fmla="*/ 121444 h 454819"/>
              <a:gd name="connsiteX3" fmla="*/ 138112 w 295275"/>
              <a:gd name="connsiteY3" fmla="*/ 204788 h 454819"/>
              <a:gd name="connsiteX4" fmla="*/ 154781 w 295275"/>
              <a:gd name="connsiteY4" fmla="*/ 304800 h 454819"/>
              <a:gd name="connsiteX5" fmla="*/ 202406 w 295275"/>
              <a:gd name="connsiteY5" fmla="*/ 381000 h 454819"/>
              <a:gd name="connsiteX6" fmla="*/ 285750 w 295275"/>
              <a:gd name="connsiteY6" fmla="*/ 435769 h 454819"/>
              <a:gd name="connsiteX7" fmla="*/ 242887 w 295275"/>
              <a:gd name="connsiteY7" fmla="*/ 454819 h 454819"/>
              <a:gd name="connsiteX8" fmla="*/ 204787 w 295275"/>
              <a:gd name="connsiteY8" fmla="*/ 442913 h 454819"/>
              <a:gd name="connsiteX9" fmla="*/ 159544 w 295275"/>
              <a:gd name="connsiteY9" fmla="*/ 428625 h 454819"/>
              <a:gd name="connsiteX10" fmla="*/ 90487 w 295275"/>
              <a:gd name="connsiteY10" fmla="*/ 395288 h 454819"/>
              <a:gd name="connsiteX11" fmla="*/ 42862 w 295275"/>
              <a:gd name="connsiteY11" fmla="*/ 381000 h 454819"/>
              <a:gd name="connsiteX12" fmla="*/ 16669 w 295275"/>
              <a:gd name="connsiteY12" fmla="*/ 326232 h 454819"/>
              <a:gd name="connsiteX13" fmla="*/ 0 w 295275"/>
              <a:gd name="connsiteY13" fmla="*/ 223838 h 454819"/>
              <a:gd name="connsiteX14" fmla="*/ 21431 w 295275"/>
              <a:gd name="connsiteY14" fmla="*/ 138113 h 454819"/>
              <a:gd name="connsiteX15" fmla="*/ 80962 w 295275"/>
              <a:gd name="connsiteY15" fmla="*/ 57150 h 454819"/>
              <a:gd name="connsiteX16" fmla="*/ 159544 w 295275"/>
              <a:gd name="connsiteY16" fmla="*/ 4763 h 454819"/>
              <a:gd name="connsiteX17" fmla="*/ 245269 w 295275"/>
              <a:gd name="connsiteY17" fmla="*/ 0 h 454819"/>
              <a:gd name="connsiteX18" fmla="*/ 295275 w 295275"/>
              <a:gd name="connsiteY18" fmla="*/ 7144 h 45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5275" h="454819">
                <a:moveTo>
                  <a:pt x="295275" y="7144"/>
                </a:moveTo>
                <a:lnTo>
                  <a:pt x="221456" y="52388"/>
                </a:lnTo>
                <a:lnTo>
                  <a:pt x="159544" y="121444"/>
                </a:lnTo>
                <a:lnTo>
                  <a:pt x="138112" y="204788"/>
                </a:lnTo>
                <a:lnTo>
                  <a:pt x="154781" y="304800"/>
                </a:lnTo>
                <a:lnTo>
                  <a:pt x="202406" y="381000"/>
                </a:lnTo>
                <a:lnTo>
                  <a:pt x="285750" y="435769"/>
                </a:lnTo>
                <a:lnTo>
                  <a:pt x="242887" y="454819"/>
                </a:lnTo>
                <a:lnTo>
                  <a:pt x="204787" y="442913"/>
                </a:lnTo>
                <a:lnTo>
                  <a:pt x="159544" y="428625"/>
                </a:lnTo>
                <a:lnTo>
                  <a:pt x="90487" y="395288"/>
                </a:lnTo>
                <a:lnTo>
                  <a:pt x="42862" y="381000"/>
                </a:lnTo>
                <a:lnTo>
                  <a:pt x="16669" y="326232"/>
                </a:lnTo>
                <a:lnTo>
                  <a:pt x="0" y="223838"/>
                </a:lnTo>
                <a:lnTo>
                  <a:pt x="21431" y="138113"/>
                </a:lnTo>
                <a:lnTo>
                  <a:pt x="80962" y="57150"/>
                </a:lnTo>
                <a:lnTo>
                  <a:pt x="159544" y="4763"/>
                </a:lnTo>
                <a:lnTo>
                  <a:pt x="245269" y="0"/>
                </a:lnTo>
                <a:lnTo>
                  <a:pt x="295275" y="714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0673" name="Straight Arrow Connector 58"/>
          <p:cNvCxnSpPr>
            <a:cxnSpLocks noChangeShapeType="1"/>
          </p:cNvCxnSpPr>
          <p:nvPr/>
        </p:nvCxnSpPr>
        <p:spPr bwMode="auto">
          <a:xfrm rot="10800000">
            <a:off x="4432301" y="3422651"/>
            <a:ext cx="1158875" cy="1120775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74" name="TextBox 34"/>
          <p:cNvSpPr txBox="1">
            <a:spLocks noChangeArrowheads="1"/>
          </p:cNvSpPr>
          <p:nvPr/>
        </p:nvSpPr>
        <p:spPr bwMode="auto">
          <a:xfrm>
            <a:off x="4675188" y="1454150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c</a:t>
            </a:r>
          </a:p>
        </p:txBody>
      </p:sp>
      <p:grpSp>
        <p:nvGrpSpPr>
          <p:cNvPr id="70675" name="Group 43"/>
          <p:cNvGrpSpPr>
            <a:grpSpLocks/>
          </p:cNvGrpSpPr>
          <p:nvPr/>
        </p:nvGrpSpPr>
        <p:grpSpPr bwMode="auto">
          <a:xfrm>
            <a:off x="3357564" y="2257425"/>
            <a:ext cx="3571875" cy="1957388"/>
            <a:chOff x="969" y="795"/>
            <a:chExt cx="2250" cy="1233"/>
          </a:xfrm>
        </p:grpSpPr>
        <p:sp>
          <p:nvSpPr>
            <p:cNvPr id="70683" name="Freeform 44"/>
            <p:cNvSpPr>
              <a:spLocks/>
            </p:cNvSpPr>
            <p:nvPr/>
          </p:nvSpPr>
          <p:spPr bwMode="auto">
            <a:xfrm>
              <a:off x="1203" y="795"/>
              <a:ext cx="2016" cy="204"/>
            </a:xfrm>
            <a:custGeom>
              <a:avLst/>
              <a:gdLst>
                <a:gd name="T0" fmla="*/ 0 w 2010"/>
                <a:gd name="T1" fmla="*/ 0 h 204"/>
                <a:gd name="T2" fmla="*/ 2022 w 2010"/>
                <a:gd name="T3" fmla="*/ 0 h 204"/>
                <a:gd name="T4" fmla="*/ 2022 w 2010"/>
                <a:gd name="T5" fmla="*/ 204 h 204"/>
                <a:gd name="T6" fmla="*/ 0 60000 65536"/>
                <a:gd name="T7" fmla="*/ 0 60000 65536"/>
                <a:gd name="T8" fmla="*/ 0 60000 65536"/>
                <a:gd name="T9" fmla="*/ 0 w 2010"/>
                <a:gd name="T10" fmla="*/ 0 h 204"/>
                <a:gd name="T11" fmla="*/ 2010 w 2010"/>
                <a:gd name="T12" fmla="*/ 204 h 2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10" h="204">
                  <a:moveTo>
                    <a:pt x="0" y="0"/>
                  </a:moveTo>
                  <a:lnTo>
                    <a:pt x="2010" y="0"/>
                  </a:lnTo>
                  <a:lnTo>
                    <a:pt x="2010" y="204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84" name="Line 45"/>
            <p:cNvSpPr>
              <a:spLocks noChangeShapeType="1"/>
            </p:cNvSpPr>
            <p:nvPr/>
          </p:nvSpPr>
          <p:spPr bwMode="auto">
            <a:xfrm>
              <a:off x="3219" y="1002"/>
              <a:ext cx="0" cy="88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685" name="Freeform 46"/>
            <p:cNvSpPr>
              <a:spLocks/>
            </p:cNvSpPr>
            <p:nvPr/>
          </p:nvSpPr>
          <p:spPr bwMode="auto">
            <a:xfrm>
              <a:off x="969" y="1893"/>
              <a:ext cx="2247" cy="135"/>
            </a:xfrm>
            <a:custGeom>
              <a:avLst/>
              <a:gdLst>
                <a:gd name="T0" fmla="*/ 0 w 2247"/>
                <a:gd name="T1" fmla="*/ 135 h 135"/>
                <a:gd name="T2" fmla="*/ 2247 w 2247"/>
                <a:gd name="T3" fmla="*/ 135 h 135"/>
                <a:gd name="T4" fmla="*/ 2247 w 2247"/>
                <a:gd name="T5" fmla="*/ 0 h 135"/>
                <a:gd name="T6" fmla="*/ 0 60000 65536"/>
                <a:gd name="T7" fmla="*/ 0 60000 65536"/>
                <a:gd name="T8" fmla="*/ 0 60000 65536"/>
                <a:gd name="T9" fmla="*/ 0 w 2247"/>
                <a:gd name="T10" fmla="*/ 0 h 135"/>
                <a:gd name="T11" fmla="*/ 2247 w 2247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47" h="135">
                  <a:moveTo>
                    <a:pt x="0" y="135"/>
                  </a:moveTo>
                  <a:lnTo>
                    <a:pt x="2247" y="135"/>
                  </a:lnTo>
                  <a:lnTo>
                    <a:pt x="2247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0676" name="TextBox 49"/>
          <p:cNvSpPr txBox="1">
            <a:spLocks noChangeArrowheads="1"/>
          </p:cNvSpPr>
          <p:nvPr/>
        </p:nvSpPr>
        <p:spPr bwMode="auto">
          <a:xfrm>
            <a:off x="2822576" y="5667375"/>
            <a:ext cx="68627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00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800" i="1">
                <a:solidFill>
                  <a:schemeClr val="bg1"/>
                </a:solidFill>
              </a:rPr>
              <a:t>L</a:t>
            </a:r>
            <a:r>
              <a:rPr lang="en-US" altLang="en-US" sz="1800" i="1" baseline="-25000">
                <a:solidFill>
                  <a:schemeClr val="bg1"/>
                </a:solidFill>
              </a:rPr>
              <a:t>c</a:t>
            </a:r>
            <a:r>
              <a:rPr lang="en-US" altLang="en-US" sz="1800">
                <a:solidFill>
                  <a:schemeClr val="bg1"/>
                </a:solidFill>
              </a:rPr>
              <a:t>= clear distance, in the direction of load, between the edge of the 	hole and the edge of the adjacent hole or the edge of the material.</a:t>
            </a:r>
            <a:endParaRPr lang="en-US" altLang="en-US" sz="1800" baseline="-25000">
              <a:solidFill>
                <a:schemeClr val="bg1"/>
              </a:solidFill>
            </a:endParaRPr>
          </a:p>
        </p:txBody>
      </p:sp>
      <p:sp>
        <p:nvSpPr>
          <p:cNvPr id="70677" name="Line 53"/>
          <p:cNvSpPr>
            <a:spLocks noChangeShapeType="1"/>
          </p:cNvSpPr>
          <p:nvPr/>
        </p:nvSpPr>
        <p:spPr bwMode="auto">
          <a:xfrm flipV="1">
            <a:off x="4238625" y="1766888"/>
            <a:ext cx="0" cy="70485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8" name="Line 55"/>
          <p:cNvSpPr>
            <a:spLocks noChangeShapeType="1"/>
          </p:cNvSpPr>
          <p:nvPr/>
        </p:nvSpPr>
        <p:spPr bwMode="auto">
          <a:xfrm flipV="1">
            <a:off x="4510088" y="1757364"/>
            <a:ext cx="0" cy="14763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9" name="Line 56"/>
          <p:cNvSpPr>
            <a:spLocks noChangeShapeType="1"/>
          </p:cNvSpPr>
          <p:nvPr/>
        </p:nvSpPr>
        <p:spPr bwMode="auto">
          <a:xfrm>
            <a:off x="4233864" y="1962150"/>
            <a:ext cx="2762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80" name="Line 58"/>
          <p:cNvSpPr>
            <a:spLocks noChangeShapeType="1"/>
          </p:cNvSpPr>
          <p:nvPr/>
        </p:nvSpPr>
        <p:spPr bwMode="auto">
          <a:xfrm>
            <a:off x="4505325" y="1962150"/>
            <a:ext cx="58578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81" name="Line 60"/>
          <p:cNvSpPr>
            <a:spLocks noChangeShapeType="1"/>
          </p:cNvSpPr>
          <p:nvPr/>
        </p:nvSpPr>
        <p:spPr bwMode="auto">
          <a:xfrm flipH="1">
            <a:off x="3852863" y="1962150"/>
            <a:ext cx="3810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693194" y="390387"/>
            <a:ext cx="4125913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Bearing at Bolt Holes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3"/>
          <p:cNvSpPr txBox="1">
            <a:spLocks noChangeArrowheads="1"/>
          </p:cNvSpPr>
          <p:nvPr/>
        </p:nvSpPr>
        <p:spPr bwMode="auto">
          <a:xfrm>
            <a:off x="2674939" y="1145381"/>
            <a:ext cx="7537450" cy="45672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6046788" y="792163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8991600" y="332263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5" name="TextBox 34"/>
          <p:cNvSpPr txBox="1">
            <a:spLocks noChangeArrowheads="1"/>
          </p:cNvSpPr>
          <p:nvPr/>
        </p:nvSpPr>
        <p:spPr bwMode="auto">
          <a:xfrm>
            <a:off x="9180513" y="28146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3200400" y="2257425"/>
            <a:ext cx="534988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6C158DB-5B22-4EE2-B81F-651ECC4718DA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grpSp>
        <p:nvGrpSpPr>
          <p:cNvPr id="71689" name="Group 96"/>
          <p:cNvGrpSpPr>
            <a:grpSpLocks/>
          </p:cNvGrpSpPr>
          <p:nvPr/>
        </p:nvGrpSpPr>
        <p:grpSpPr bwMode="auto">
          <a:xfrm>
            <a:off x="4427538" y="3128963"/>
            <a:ext cx="569912" cy="463550"/>
            <a:chOff x="3042361" y="3416969"/>
            <a:chExt cx="569493" cy="464469"/>
          </a:xfrm>
        </p:grpSpPr>
        <p:sp>
          <p:nvSpPr>
            <p:cNvPr id="86" name="Oval 85"/>
            <p:cNvSpPr/>
            <p:nvPr/>
          </p:nvSpPr>
          <p:spPr>
            <a:xfrm>
              <a:off x="3131196" y="3416969"/>
              <a:ext cx="480658" cy="44856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48645" y="3474232"/>
              <a:ext cx="364857" cy="34358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52" name="Straight Arrow Connector 51"/>
            <p:cNvCxnSpPr>
              <a:stCxn id="51" idx="6"/>
            </p:cNvCxnSpPr>
            <p:nvPr/>
          </p:nvCxnSpPr>
          <p:spPr>
            <a:xfrm flipH="1" flipV="1">
              <a:off x="3129609" y="3642841"/>
              <a:ext cx="383893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/>
            <p:cNvSpPr/>
            <p:nvPr/>
          </p:nvSpPr>
          <p:spPr>
            <a:xfrm>
              <a:off x="3042361" y="3424922"/>
              <a:ext cx="480658" cy="44856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Arc 94"/>
            <p:cNvSpPr/>
            <p:nvPr/>
          </p:nvSpPr>
          <p:spPr>
            <a:xfrm>
              <a:off x="3124850" y="3436057"/>
              <a:ext cx="399756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Arc 95"/>
            <p:cNvSpPr/>
            <p:nvPr/>
          </p:nvSpPr>
          <p:spPr>
            <a:xfrm flipV="1">
              <a:off x="3124850" y="3416969"/>
              <a:ext cx="399756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1690" name="Group 97"/>
          <p:cNvGrpSpPr>
            <a:grpSpLocks/>
          </p:cNvGrpSpPr>
          <p:nvPr/>
        </p:nvGrpSpPr>
        <p:grpSpPr bwMode="auto">
          <a:xfrm>
            <a:off x="5873751" y="3136900"/>
            <a:ext cx="569913" cy="458788"/>
            <a:chOff x="3042361" y="3416969"/>
            <a:chExt cx="569493" cy="459707"/>
          </a:xfrm>
        </p:grpSpPr>
        <p:sp>
          <p:nvSpPr>
            <p:cNvPr id="99" name="Oval 98"/>
            <p:cNvSpPr/>
            <p:nvPr/>
          </p:nvSpPr>
          <p:spPr>
            <a:xfrm>
              <a:off x="3131195" y="3416969"/>
              <a:ext cx="480659" cy="44857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3148646" y="3474233"/>
              <a:ext cx="364856" cy="343587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0" name="Straight Arrow Connector 109"/>
            <p:cNvCxnSpPr>
              <a:stCxn id="109" idx="6"/>
            </p:cNvCxnSpPr>
            <p:nvPr/>
          </p:nvCxnSpPr>
          <p:spPr>
            <a:xfrm flipH="1" flipV="1">
              <a:off x="3129610" y="3642846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/>
            <p:cNvSpPr/>
            <p:nvPr/>
          </p:nvSpPr>
          <p:spPr>
            <a:xfrm>
              <a:off x="3042361" y="3424923"/>
              <a:ext cx="480659" cy="44857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Arc 113"/>
            <p:cNvSpPr/>
            <p:nvPr/>
          </p:nvSpPr>
          <p:spPr>
            <a:xfrm>
              <a:off x="3124850" y="3431286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Arc 117"/>
            <p:cNvSpPr/>
            <p:nvPr/>
          </p:nvSpPr>
          <p:spPr>
            <a:xfrm flipV="1">
              <a:off x="3124850" y="3416969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1691" name="Group 48"/>
          <p:cNvGrpSpPr>
            <a:grpSpLocks/>
          </p:cNvGrpSpPr>
          <p:nvPr/>
        </p:nvGrpSpPr>
        <p:grpSpPr bwMode="auto">
          <a:xfrm>
            <a:off x="5532439" y="3138488"/>
            <a:ext cx="4645025" cy="2013684"/>
            <a:chOff x="3849062" y="3094998"/>
            <a:chExt cx="4644074" cy="2014358"/>
          </a:xfrm>
        </p:grpSpPr>
        <p:sp>
          <p:nvSpPr>
            <p:cNvPr id="71721" name="TextBox 49"/>
            <p:cNvSpPr txBox="1">
              <a:spLocks noChangeArrowheads="1"/>
            </p:cNvSpPr>
            <p:nvPr/>
          </p:nvSpPr>
          <p:spPr bwMode="auto">
            <a:xfrm>
              <a:off x="3849062" y="4278081"/>
              <a:ext cx="4644074" cy="83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chemeClr val="bg1"/>
                  </a:solidFill>
                </a:rPr>
                <a:t>A block of material can tear out to the plate edge due to bearing.</a:t>
              </a:r>
              <a:endParaRPr lang="en-US" altLang="en-US" baseline="-25000">
                <a:solidFill>
                  <a:schemeClr val="bg1"/>
                </a:solidFill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18882" y="3094998"/>
              <a:ext cx="333307" cy="468469"/>
            </a:xfrm>
            <a:custGeom>
              <a:avLst/>
              <a:gdLst>
                <a:gd name="connsiteX0" fmla="*/ 295275 w 295275"/>
                <a:gd name="connsiteY0" fmla="*/ 7144 h 454819"/>
                <a:gd name="connsiteX1" fmla="*/ 221456 w 295275"/>
                <a:gd name="connsiteY1" fmla="*/ 52388 h 454819"/>
                <a:gd name="connsiteX2" fmla="*/ 159544 w 295275"/>
                <a:gd name="connsiteY2" fmla="*/ 121444 h 454819"/>
                <a:gd name="connsiteX3" fmla="*/ 138112 w 295275"/>
                <a:gd name="connsiteY3" fmla="*/ 204788 h 454819"/>
                <a:gd name="connsiteX4" fmla="*/ 154781 w 295275"/>
                <a:gd name="connsiteY4" fmla="*/ 304800 h 454819"/>
                <a:gd name="connsiteX5" fmla="*/ 202406 w 295275"/>
                <a:gd name="connsiteY5" fmla="*/ 381000 h 454819"/>
                <a:gd name="connsiteX6" fmla="*/ 285750 w 295275"/>
                <a:gd name="connsiteY6" fmla="*/ 435769 h 454819"/>
                <a:gd name="connsiteX7" fmla="*/ 242887 w 295275"/>
                <a:gd name="connsiteY7" fmla="*/ 454819 h 454819"/>
                <a:gd name="connsiteX8" fmla="*/ 204787 w 295275"/>
                <a:gd name="connsiteY8" fmla="*/ 442913 h 454819"/>
                <a:gd name="connsiteX9" fmla="*/ 159544 w 295275"/>
                <a:gd name="connsiteY9" fmla="*/ 428625 h 454819"/>
                <a:gd name="connsiteX10" fmla="*/ 90487 w 295275"/>
                <a:gd name="connsiteY10" fmla="*/ 395288 h 454819"/>
                <a:gd name="connsiteX11" fmla="*/ 42862 w 295275"/>
                <a:gd name="connsiteY11" fmla="*/ 381000 h 454819"/>
                <a:gd name="connsiteX12" fmla="*/ 16669 w 295275"/>
                <a:gd name="connsiteY12" fmla="*/ 326232 h 454819"/>
                <a:gd name="connsiteX13" fmla="*/ 0 w 295275"/>
                <a:gd name="connsiteY13" fmla="*/ 223838 h 454819"/>
                <a:gd name="connsiteX14" fmla="*/ 21431 w 295275"/>
                <a:gd name="connsiteY14" fmla="*/ 138113 h 454819"/>
                <a:gd name="connsiteX15" fmla="*/ 80962 w 295275"/>
                <a:gd name="connsiteY15" fmla="*/ 57150 h 454819"/>
                <a:gd name="connsiteX16" fmla="*/ 159544 w 295275"/>
                <a:gd name="connsiteY16" fmla="*/ 4763 h 454819"/>
                <a:gd name="connsiteX17" fmla="*/ 245269 w 295275"/>
                <a:gd name="connsiteY17" fmla="*/ 0 h 454819"/>
                <a:gd name="connsiteX18" fmla="*/ 295275 w 295275"/>
                <a:gd name="connsiteY18" fmla="*/ 7144 h 45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5275" h="454819">
                  <a:moveTo>
                    <a:pt x="295275" y="7144"/>
                  </a:moveTo>
                  <a:lnTo>
                    <a:pt x="221456" y="52388"/>
                  </a:lnTo>
                  <a:lnTo>
                    <a:pt x="159544" y="121444"/>
                  </a:lnTo>
                  <a:lnTo>
                    <a:pt x="138112" y="204788"/>
                  </a:lnTo>
                  <a:lnTo>
                    <a:pt x="154781" y="304800"/>
                  </a:lnTo>
                  <a:lnTo>
                    <a:pt x="202406" y="381000"/>
                  </a:lnTo>
                  <a:lnTo>
                    <a:pt x="285750" y="435769"/>
                  </a:lnTo>
                  <a:lnTo>
                    <a:pt x="242887" y="454819"/>
                  </a:lnTo>
                  <a:lnTo>
                    <a:pt x="204787" y="442913"/>
                  </a:lnTo>
                  <a:lnTo>
                    <a:pt x="159544" y="428625"/>
                  </a:lnTo>
                  <a:lnTo>
                    <a:pt x="90487" y="395288"/>
                  </a:lnTo>
                  <a:lnTo>
                    <a:pt x="42862" y="381000"/>
                  </a:lnTo>
                  <a:lnTo>
                    <a:pt x="16669" y="326232"/>
                  </a:lnTo>
                  <a:lnTo>
                    <a:pt x="0" y="223838"/>
                  </a:lnTo>
                  <a:lnTo>
                    <a:pt x="21431" y="138113"/>
                  </a:lnTo>
                  <a:lnTo>
                    <a:pt x="80962" y="57150"/>
                  </a:lnTo>
                  <a:lnTo>
                    <a:pt x="159544" y="4763"/>
                  </a:lnTo>
                  <a:lnTo>
                    <a:pt x="245269" y="0"/>
                  </a:lnTo>
                  <a:lnTo>
                    <a:pt x="295275" y="7144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1692" name="Group 48"/>
          <p:cNvGrpSpPr>
            <a:grpSpLocks/>
          </p:cNvGrpSpPr>
          <p:nvPr/>
        </p:nvGrpSpPr>
        <p:grpSpPr bwMode="auto">
          <a:xfrm>
            <a:off x="5613401" y="3009900"/>
            <a:ext cx="835025" cy="774700"/>
            <a:chOff x="4089797" y="3009901"/>
            <a:chExt cx="834628" cy="773906"/>
          </a:xfrm>
        </p:grpSpPr>
        <p:sp>
          <p:nvSpPr>
            <p:cNvPr id="62" name="Oval 61"/>
            <p:cNvSpPr/>
            <p:nvPr/>
          </p:nvSpPr>
          <p:spPr>
            <a:xfrm>
              <a:off x="4242125" y="3144701"/>
              <a:ext cx="482371" cy="44880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3" name="Arc 62"/>
            <p:cNvSpPr/>
            <p:nvPr/>
          </p:nvSpPr>
          <p:spPr>
            <a:xfrm flipV="1">
              <a:off x="4324635" y="3136771"/>
              <a:ext cx="399860" cy="44563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" name="Arc 63"/>
            <p:cNvSpPr/>
            <p:nvPr/>
          </p:nvSpPr>
          <p:spPr>
            <a:xfrm>
              <a:off x="4324635" y="3157388"/>
              <a:ext cx="399860" cy="44563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64339" y="3200206"/>
              <a:ext cx="103139" cy="35523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89797" y="3009901"/>
              <a:ext cx="303069" cy="77390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70722" y="3103468"/>
              <a:ext cx="260226" cy="567743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29396" y="3146286"/>
              <a:ext cx="595029" cy="423429"/>
            </a:xfrm>
            <a:custGeom>
              <a:avLst/>
              <a:gdLst>
                <a:gd name="connsiteX0" fmla="*/ 0 w 595313"/>
                <a:gd name="connsiteY0" fmla="*/ 209550 h 423863"/>
                <a:gd name="connsiteX1" fmla="*/ 19050 w 595313"/>
                <a:gd name="connsiteY1" fmla="*/ 138113 h 423863"/>
                <a:gd name="connsiteX2" fmla="*/ 102394 w 595313"/>
                <a:gd name="connsiteY2" fmla="*/ 57150 h 423863"/>
                <a:gd name="connsiteX3" fmla="*/ 185738 w 595313"/>
                <a:gd name="connsiteY3" fmla="*/ 26194 h 423863"/>
                <a:gd name="connsiteX4" fmla="*/ 309563 w 595313"/>
                <a:gd name="connsiteY4" fmla="*/ 0 h 423863"/>
                <a:gd name="connsiteX5" fmla="*/ 392907 w 595313"/>
                <a:gd name="connsiteY5" fmla="*/ 9525 h 423863"/>
                <a:gd name="connsiteX6" fmla="*/ 500063 w 595313"/>
                <a:gd name="connsiteY6" fmla="*/ 59532 h 423863"/>
                <a:gd name="connsiteX7" fmla="*/ 581025 w 595313"/>
                <a:gd name="connsiteY7" fmla="*/ 150019 h 423863"/>
                <a:gd name="connsiteX8" fmla="*/ 595313 w 595313"/>
                <a:gd name="connsiteY8" fmla="*/ 211932 h 423863"/>
                <a:gd name="connsiteX9" fmla="*/ 588169 w 595313"/>
                <a:gd name="connsiteY9" fmla="*/ 271463 h 423863"/>
                <a:gd name="connsiteX10" fmla="*/ 552450 w 595313"/>
                <a:gd name="connsiteY10" fmla="*/ 354807 h 423863"/>
                <a:gd name="connsiteX11" fmla="*/ 478632 w 595313"/>
                <a:gd name="connsiteY11" fmla="*/ 395288 h 423863"/>
                <a:gd name="connsiteX12" fmla="*/ 397669 w 595313"/>
                <a:gd name="connsiteY12" fmla="*/ 419100 h 423863"/>
                <a:gd name="connsiteX13" fmla="*/ 316707 w 595313"/>
                <a:gd name="connsiteY13" fmla="*/ 423863 h 423863"/>
                <a:gd name="connsiteX14" fmla="*/ 240507 w 595313"/>
                <a:gd name="connsiteY14" fmla="*/ 416719 h 423863"/>
                <a:gd name="connsiteX15" fmla="*/ 119063 w 595313"/>
                <a:gd name="connsiteY15" fmla="*/ 397669 h 423863"/>
                <a:gd name="connsiteX16" fmla="*/ 57150 w 595313"/>
                <a:gd name="connsiteY16" fmla="*/ 345282 h 423863"/>
                <a:gd name="connsiteX17" fmla="*/ 0 w 595313"/>
                <a:gd name="connsiteY17" fmla="*/ 209550 h 4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5313" h="423863">
                  <a:moveTo>
                    <a:pt x="0" y="209550"/>
                  </a:moveTo>
                  <a:lnTo>
                    <a:pt x="19050" y="138113"/>
                  </a:lnTo>
                  <a:lnTo>
                    <a:pt x="102394" y="57150"/>
                  </a:lnTo>
                  <a:lnTo>
                    <a:pt x="185738" y="26194"/>
                  </a:lnTo>
                  <a:lnTo>
                    <a:pt x="309563" y="0"/>
                  </a:lnTo>
                  <a:lnTo>
                    <a:pt x="392907" y="9525"/>
                  </a:lnTo>
                  <a:lnTo>
                    <a:pt x="500063" y="59532"/>
                  </a:lnTo>
                  <a:lnTo>
                    <a:pt x="581025" y="150019"/>
                  </a:lnTo>
                  <a:lnTo>
                    <a:pt x="595313" y="211932"/>
                  </a:lnTo>
                  <a:lnTo>
                    <a:pt x="588169" y="271463"/>
                  </a:lnTo>
                  <a:lnTo>
                    <a:pt x="552450" y="354807"/>
                  </a:lnTo>
                  <a:lnTo>
                    <a:pt x="478632" y="395288"/>
                  </a:lnTo>
                  <a:lnTo>
                    <a:pt x="397669" y="419100"/>
                  </a:lnTo>
                  <a:lnTo>
                    <a:pt x="316707" y="423863"/>
                  </a:lnTo>
                  <a:lnTo>
                    <a:pt x="240507" y="416719"/>
                  </a:lnTo>
                  <a:lnTo>
                    <a:pt x="119063" y="397669"/>
                  </a:lnTo>
                  <a:lnTo>
                    <a:pt x="57150" y="345282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4443642" y="3187519"/>
              <a:ext cx="364951" cy="34572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4338917" y="3192277"/>
              <a:ext cx="364951" cy="34572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76" name="Straight Arrow Connector 75"/>
            <p:cNvCxnSpPr>
              <a:stCxn id="75" idx="6"/>
            </p:cNvCxnSpPr>
            <p:nvPr/>
          </p:nvCxnSpPr>
          <p:spPr>
            <a:xfrm flipH="1" flipV="1">
              <a:off x="4319876" y="3361965"/>
              <a:ext cx="383992" cy="3172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693" name="Group 48"/>
          <p:cNvGrpSpPr>
            <a:grpSpLocks/>
          </p:cNvGrpSpPr>
          <p:nvPr/>
        </p:nvGrpSpPr>
        <p:grpSpPr bwMode="auto">
          <a:xfrm>
            <a:off x="4116388" y="3073400"/>
            <a:ext cx="857250" cy="528638"/>
            <a:chOff x="2593181" y="3074183"/>
            <a:chExt cx="856678" cy="527797"/>
          </a:xfrm>
        </p:grpSpPr>
        <p:grpSp>
          <p:nvGrpSpPr>
            <p:cNvPr id="71700" name="Group 96"/>
            <p:cNvGrpSpPr>
              <a:grpSpLocks/>
            </p:cNvGrpSpPr>
            <p:nvPr/>
          </p:nvGrpSpPr>
          <p:grpSpPr bwMode="auto">
            <a:xfrm>
              <a:off x="2768071" y="3135253"/>
              <a:ext cx="681788" cy="466727"/>
              <a:chOff x="4242637" y="3136356"/>
              <a:chExt cx="681788" cy="466727"/>
            </a:xfrm>
          </p:grpSpPr>
          <p:sp>
            <p:nvSpPr>
              <p:cNvPr id="79" name="Oval 78"/>
              <p:cNvSpPr/>
              <p:nvPr/>
            </p:nvSpPr>
            <p:spPr>
              <a:xfrm>
                <a:off x="4242255" y="3145025"/>
                <a:ext cx="482278" cy="44854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0" name="Arc 79"/>
              <p:cNvSpPr/>
              <p:nvPr/>
            </p:nvSpPr>
            <p:spPr>
              <a:xfrm flipV="1">
                <a:off x="4324750" y="3137101"/>
                <a:ext cx="399783" cy="443793"/>
              </a:xfrm>
              <a:prstGeom prst="arc">
                <a:avLst>
                  <a:gd name="adj1" fmla="val 16200000"/>
                  <a:gd name="adj2" fmla="val 21499646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1" name="Arc 80"/>
              <p:cNvSpPr/>
              <p:nvPr/>
            </p:nvSpPr>
            <p:spPr>
              <a:xfrm>
                <a:off x="4324750" y="3159290"/>
                <a:ext cx="399783" cy="443793"/>
              </a:xfrm>
              <a:prstGeom prst="arc">
                <a:avLst>
                  <a:gd name="adj1" fmla="val 16200000"/>
                  <a:gd name="adj2" fmla="val 21499646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4329509" y="3146611"/>
                <a:ext cx="594916" cy="423187"/>
              </a:xfrm>
              <a:custGeom>
                <a:avLst/>
                <a:gdLst>
                  <a:gd name="connsiteX0" fmla="*/ 0 w 595313"/>
                  <a:gd name="connsiteY0" fmla="*/ 209550 h 423863"/>
                  <a:gd name="connsiteX1" fmla="*/ 19050 w 595313"/>
                  <a:gd name="connsiteY1" fmla="*/ 138113 h 423863"/>
                  <a:gd name="connsiteX2" fmla="*/ 102394 w 595313"/>
                  <a:gd name="connsiteY2" fmla="*/ 57150 h 423863"/>
                  <a:gd name="connsiteX3" fmla="*/ 185738 w 595313"/>
                  <a:gd name="connsiteY3" fmla="*/ 26194 h 423863"/>
                  <a:gd name="connsiteX4" fmla="*/ 309563 w 595313"/>
                  <a:gd name="connsiteY4" fmla="*/ 0 h 423863"/>
                  <a:gd name="connsiteX5" fmla="*/ 392907 w 595313"/>
                  <a:gd name="connsiteY5" fmla="*/ 9525 h 423863"/>
                  <a:gd name="connsiteX6" fmla="*/ 500063 w 595313"/>
                  <a:gd name="connsiteY6" fmla="*/ 59532 h 423863"/>
                  <a:gd name="connsiteX7" fmla="*/ 581025 w 595313"/>
                  <a:gd name="connsiteY7" fmla="*/ 150019 h 423863"/>
                  <a:gd name="connsiteX8" fmla="*/ 595313 w 595313"/>
                  <a:gd name="connsiteY8" fmla="*/ 211932 h 423863"/>
                  <a:gd name="connsiteX9" fmla="*/ 588169 w 595313"/>
                  <a:gd name="connsiteY9" fmla="*/ 271463 h 423863"/>
                  <a:gd name="connsiteX10" fmla="*/ 552450 w 595313"/>
                  <a:gd name="connsiteY10" fmla="*/ 354807 h 423863"/>
                  <a:gd name="connsiteX11" fmla="*/ 478632 w 595313"/>
                  <a:gd name="connsiteY11" fmla="*/ 395288 h 423863"/>
                  <a:gd name="connsiteX12" fmla="*/ 397669 w 595313"/>
                  <a:gd name="connsiteY12" fmla="*/ 419100 h 423863"/>
                  <a:gd name="connsiteX13" fmla="*/ 316707 w 595313"/>
                  <a:gd name="connsiteY13" fmla="*/ 423863 h 423863"/>
                  <a:gd name="connsiteX14" fmla="*/ 240507 w 595313"/>
                  <a:gd name="connsiteY14" fmla="*/ 416719 h 423863"/>
                  <a:gd name="connsiteX15" fmla="*/ 119063 w 595313"/>
                  <a:gd name="connsiteY15" fmla="*/ 397669 h 423863"/>
                  <a:gd name="connsiteX16" fmla="*/ 57150 w 595313"/>
                  <a:gd name="connsiteY16" fmla="*/ 345282 h 423863"/>
                  <a:gd name="connsiteX17" fmla="*/ 0 w 595313"/>
                  <a:gd name="connsiteY17" fmla="*/ 20955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5313" h="423863">
                    <a:moveTo>
                      <a:pt x="0" y="209550"/>
                    </a:moveTo>
                    <a:lnTo>
                      <a:pt x="19050" y="138113"/>
                    </a:lnTo>
                    <a:lnTo>
                      <a:pt x="102394" y="57150"/>
                    </a:lnTo>
                    <a:lnTo>
                      <a:pt x="185738" y="26194"/>
                    </a:lnTo>
                    <a:lnTo>
                      <a:pt x="309563" y="0"/>
                    </a:lnTo>
                    <a:lnTo>
                      <a:pt x="392907" y="9525"/>
                    </a:lnTo>
                    <a:lnTo>
                      <a:pt x="500063" y="59532"/>
                    </a:lnTo>
                    <a:lnTo>
                      <a:pt x="581025" y="150019"/>
                    </a:lnTo>
                    <a:lnTo>
                      <a:pt x="595313" y="211932"/>
                    </a:lnTo>
                    <a:lnTo>
                      <a:pt x="588169" y="271463"/>
                    </a:lnTo>
                    <a:lnTo>
                      <a:pt x="552450" y="354807"/>
                    </a:lnTo>
                    <a:lnTo>
                      <a:pt x="478632" y="395288"/>
                    </a:lnTo>
                    <a:lnTo>
                      <a:pt x="397669" y="419100"/>
                    </a:lnTo>
                    <a:lnTo>
                      <a:pt x="316707" y="423863"/>
                    </a:lnTo>
                    <a:lnTo>
                      <a:pt x="240507" y="416719"/>
                    </a:lnTo>
                    <a:lnTo>
                      <a:pt x="119063" y="397669"/>
                    </a:lnTo>
                    <a:lnTo>
                      <a:pt x="57150" y="345282"/>
                    </a:lnTo>
                    <a:lnTo>
                      <a:pt x="0" y="20955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4443733" y="3189404"/>
                <a:ext cx="364881" cy="34394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4339028" y="3194160"/>
                <a:ext cx="364881" cy="343939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87" name="Straight Arrow Connector 86"/>
              <p:cNvCxnSpPr>
                <a:stCxn id="85" idx="6"/>
              </p:cNvCxnSpPr>
              <p:nvPr/>
            </p:nvCxnSpPr>
            <p:spPr>
              <a:xfrm flipH="1" flipV="1">
                <a:off x="4319990" y="3362167"/>
                <a:ext cx="383919" cy="317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Freeform 60"/>
            <p:cNvSpPr/>
            <p:nvPr/>
          </p:nvSpPr>
          <p:spPr>
            <a:xfrm>
              <a:off x="2593181" y="3107468"/>
              <a:ext cx="475932" cy="483417"/>
            </a:xfrm>
            <a:custGeom>
              <a:avLst/>
              <a:gdLst>
                <a:gd name="connsiteX0" fmla="*/ 0 w 476250"/>
                <a:gd name="connsiteY0" fmla="*/ 11906 h 497681"/>
                <a:gd name="connsiteX1" fmla="*/ 52388 w 476250"/>
                <a:gd name="connsiteY1" fmla="*/ 0 h 497681"/>
                <a:gd name="connsiteX2" fmla="*/ 92869 w 476250"/>
                <a:gd name="connsiteY2" fmla="*/ 14288 h 497681"/>
                <a:gd name="connsiteX3" fmla="*/ 200025 w 476250"/>
                <a:gd name="connsiteY3" fmla="*/ 16669 h 497681"/>
                <a:gd name="connsiteX4" fmla="*/ 333375 w 476250"/>
                <a:gd name="connsiteY4" fmla="*/ 7144 h 497681"/>
                <a:gd name="connsiteX5" fmla="*/ 409575 w 476250"/>
                <a:gd name="connsiteY5" fmla="*/ 19050 h 497681"/>
                <a:gd name="connsiteX6" fmla="*/ 476250 w 476250"/>
                <a:gd name="connsiteY6" fmla="*/ 42863 h 497681"/>
                <a:gd name="connsiteX7" fmla="*/ 390525 w 476250"/>
                <a:gd name="connsiteY7" fmla="*/ 78581 h 497681"/>
                <a:gd name="connsiteX8" fmla="*/ 271463 w 476250"/>
                <a:gd name="connsiteY8" fmla="*/ 169069 h 497681"/>
                <a:gd name="connsiteX9" fmla="*/ 273844 w 476250"/>
                <a:gd name="connsiteY9" fmla="*/ 233363 h 497681"/>
                <a:gd name="connsiteX10" fmla="*/ 273844 w 476250"/>
                <a:gd name="connsiteY10" fmla="*/ 311944 h 497681"/>
                <a:gd name="connsiteX11" fmla="*/ 330994 w 476250"/>
                <a:gd name="connsiteY11" fmla="*/ 395288 h 497681"/>
                <a:gd name="connsiteX12" fmla="*/ 411957 w 476250"/>
                <a:gd name="connsiteY12" fmla="*/ 433388 h 497681"/>
                <a:gd name="connsiteX13" fmla="*/ 466725 w 476250"/>
                <a:gd name="connsiteY13" fmla="*/ 459581 h 497681"/>
                <a:gd name="connsiteX14" fmla="*/ 409575 w 476250"/>
                <a:gd name="connsiteY14" fmla="*/ 497681 h 497681"/>
                <a:gd name="connsiteX15" fmla="*/ 316707 w 476250"/>
                <a:gd name="connsiteY15" fmla="*/ 497681 h 497681"/>
                <a:gd name="connsiteX16" fmla="*/ 190500 w 476250"/>
                <a:gd name="connsiteY16" fmla="*/ 485775 h 497681"/>
                <a:gd name="connsiteX17" fmla="*/ 71438 w 476250"/>
                <a:gd name="connsiteY17" fmla="*/ 466725 h 497681"/>
                <a:gd name="connsiteX18" fmla="*/ 69057 w 476250"/>
                <a:gd name="connsiteY18" fmla="*/ 438150 h 497681"/>
                <a:gd name="connsiteX19" fmla="*/ 0 w 476250"/>
                <a:gd name="connsiteY19" fmla="*/ 478631 h 497681"/>
                <a:gd name="connsiteX20" fmla="*/ 0 w 476250"/>
                <a:gd name="connsiteY20" fmla="*/ 11906 h 49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6250" h="497681">
                  <a:moveTo>
                    <a:pt x="0" y="11906"/>
                  </a:moveTo>
                  <a:lnTo>
                    <a:pt x="52388" y="0"/>
                  </a:lnTo>
                  <a:lnTo>
                    <a:pt x="92869" y="14288"/>
                  </a:lnTo>
                  <a:lnTo>
                    <a:pt x="200025" y="16669"/>
                  </a:lnTo>
                  <a:lnTo>
                    <a:pt x="333375" y="7144"/>
                  </a:lnTo>
                  <a:lnTo>
                    <a:pt x="409575" y="19050"/>
                  </a:lnTo>
                  <a:lnTo>
                    <a:pt x="476250" y="42863"/>
                  </a:lnTo>
                  <a:lnTo>
                    <a:pt x="390525" y="78581"/>
                  </a:lnTo>
                  <a:lnTo>
                    <a:pt x="271463" y="169069"/>
                  </a:lnTo>
                  <a:cubicBezTo>
                    <a:pt x="272257" y="190500"/>
                    <a:pt x="273050" y="211932"/>
                    <a:pt x="273844" y="233363"/>
                  </a:cubicBezTo>
                  <a:lnTo>
                    <a:pt x="273844" y="311944"/>
                  </a:lnTo>
                  <a:lnTo>
                    <a:pt x="330994" y="395288"/>
                  </a:lnTo>
                  <a:lnTo>
                    <a:pt x="411957" y="433388"/>
                  </a:lnTo>
                  <a:lnTo>
                    <a:pt x="466725" y="459581"/>
                  </a:lnTo>
                  <a:lnTo>
                    <a:pt x="409575" y="497681"/>
                  </a:lnTo>
                  <a:lnTo>
                    <a:pt x="316707" y="497681"/>
                  </a:lnTo>
                  <a:lnTo>
                    <a:pt x="190500" y="485775"/>
                  </a:lnTo>
                  <a:lnTo>
                    <a:pt x="71438" y="466725"/>
                  </a:lnTo>
                  <a:lnTo>
                    <a:pt x="69057" y="438150"/>
                  </a:lnTo>
                  <a:lnTo>
                    <a:pt x="0" y="478631"/>
                  </a:lnTo>
                  <a:lnTo>
                    <a:pt x="0" y="11906"/>
                  </a:ln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Freeform 76"/>
            <p:cNvSpPr/>
            <p:nvPr/>
          </p:nvSpPr>
          <p:spPr bwMode="auto">
            <a:xfrm flipV="1">
              <a:off x="2683608" y="3552845"/>
              <a:ext cx="455309" cy="45965"/>
            </a:xfrm>
            <a:custGeom>
              <a:avLst/>
              <a:gdLst>
                <a:gd name="connsiteX0" fmla="*/ 20436 w 375278"/>
                <a:gd name="connsiteY0" fmla="*/ 3925 h 39716"/>
                <a:gd name="connsiteX1" fmla="*/ 115971 w 375278"/>
                <a:gd name="connsiteY1" fmla="*/ 3925 h 39716"/>
                <a:gd name="connsiteX2" fmla="*/ 375278 w 375278"/>
                <a:gd name="connsiteY2" fmla="*/ 3925 h 3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278" h="39716">
                  <a:moveTo>
                    <a:pt x="20436" y="3925"/>
                  </a:moveTo>
                  <a:cubicBezTo>
                    <a:pt x="163609" y="39716"/>
                    <a:pt x="0" y="9196"/>
                    <a:pt x="115971" y="3925"/>
                  </a:cubicBezTo>
                  <a:cubicBezTo>
                    <a:pt x="202318" y="0"/>
                    <a:pt x="288842" y="3925"/>
                    <a:pt x="375278" y="3925"/>
                  </a:cubicBezTo>
                </a:path>
              </a:pathLst>
            </a:cu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8" name="Freeform 77"/>
            <p:cNvSpPr/>
            <p:nvPr/>
          </p:nvSpPr>
          <p:spPr bwMode="auto">
            <a:xfrm flipV="1">
              <a:off x="2685195" y="3074183"/>
              <a:ext cx="456895" cy="45965"/>
            </a:xfrm>
            <a:custGeom>
              <a:avLst/>
              <a:gdLst>
                <a:gd name="connsiteX0" fmla="*/ 20436 w 375278"/>
                <a:gd name="connsiteY0" fmla="*/ 3925 h 39716"/>
                <a:gd name="connsiteX1" fmla="*/ 115971 w 375278"/>
                <a:gd name="connsiteY1" fmla="*/ 3925 h 39716"/>
                <a:gd name="connsiteX2" fmla="*/ 375278 w 375278"/>
                <a:gd name="connsiteY2" fmla="*/ 3925 h 3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278" h="39716">
                  <a:moveTo>
                    <a:pt x="20436" y="3925"/>
                  </a:moveTo>
                  <a:cubicBezTo>
                    <a:pt x="163609" y="39716"/>
                    <a:pt x="0" y="9196"/>
                    <a:pt x="115971" y="3925"/>
                  </a:cubicBezTo>
                  <a:cubicBezTo>
                    <a:pt x="202318" y="0"/>
                    <a:pt x="288842" y="3925"/>
                    <a:pt x="375278" y="3925"/>
                  </a:cubicBezTo>
                </a:path>
              </a:pathLst>
            </a:cu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71694" name="Straight Arrow Connector 87"/>
          <p:cNvCxnSpPr>
            <a:cxnSpLocks noChangeShapeType="1"/>
          </p:cNvCxnSpPr>
          <p:nvPr/>
        </p:nvCxnSpPr>
        <p:spPr bwMode="auto">
          <a:xfrm rot="10800000">
            <a:off x="4240214" y="3384551"/>
            <a:ext cx="1296987" cy="1146175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695" name="Group 57"/>
          <p:cNvGrpSpPr>
            <a:grpSpLocks/>
          </p:cNvGrpSpPr>
          <p:nvPr/>
        </p:nvGrpSpPr>
        <p:grpSpPr bwMode="auto">
          <a:xfrm>
            <a:off x="3348039" y="2257425"/>
            <a:ext cx="3571875" cy="1957388"/>
            <a:chOff x="969" y="795"/>
            <a:chExt cx="2250" cy="1233"/>
          </a:xfrm>
        </p:grpSpPr>
        <p:sp>
          <p:nvSpPr>
            <p:cNvPr id="71697" name="Freeform 58"/>
            <p:cNvSpPr>
              <a:spLocks/>
            </p:cNvSpPr>
            <p:nvPr/>
          </p:nvSpPr>
          <p:spPr bwMode="auto">
            <a:xfrm>
              <a:off x="1203" y="795"/>
              <a:ext cx="2016" cy="204"/>
            </a:xfrm>
            <a:custGeom>
              <a:avLst/>
              <a:gdLst>
                <a:gd name="T0" fmla="*/ 0 w 2010"/>
                <a:gd name="T1" fmla="*/ 0 h 204"/>
                <a:gd name="T2" fmla="*/ 2022 w 2010"/>
                <a:gd name="T3" fmla="*/ 0 h 204"/>
                <a:gd name="T4" fmla="*/ 2022 w 2010"/>
                <a:gd name="T5" fmla="*/ 204 h 204"/>
                <a:gd name="T6" fmla="*/ 0 60000 65536"/>
                <a:gd name="T7" fmla="*/ 0 60000 65536"/>
                <a:gd name="T8" fmla="*/ 0 60000 65536"/>
                <a:gd name="T9" fmla="*/ 0 w 2010"/>
                <a:gd name="T10" fmla="*/ 0 h 204"/>
                <a:gd name="T11" fmla="*/ 2010 w 2010"/>
                <a:gd name="T12" fmla="*/ 204 h 2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10" h="204">
                  <a:moveTo>
                    <a:pt x="0" y="0"/>
                  </a:moveTo>
                  <a:lnTo>
                    <a:pt x="2010" y="0"/>
                  </a:lnTo>
                  <a:lnTo>
                    <a:pt x="2010" y="204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698" name="Line 59"/>
            <p:cNvSpPr>
              <a:spLocks noChangeShapeType="1"/>
            </p:cNvSpPr>
            <p:nvPr/>
          </p:nvSpPr>
          <p:spPr bwMode="auto">
            <a:xfrm>
              <a:off x="3219" y="1002"/>
              <a:ext cx="0" cy="88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699" name="Freeform 60"/>
            <p:cNvSpPr>
              <a:spLocks/>
            </p:cNvSpPr>
            <p:nvPr/>
          </p:nvSpPr>
          <p:spPr bwMode="auto">
            <a:xfrm>
              <a:off x="969" y="1893"/>
              <a:ext cx="2247" cy="135"/>
            </a:xfrm>
            <a:custGeom>
              <a:avLst/>
              <a:gdLst>
                <a:gd name="T0" fmla="*/ 0 w 2247"/>
                <a:gd name="T1" fmla="*/ 135 h 135"/>
                <a:gd name="T2" fmla="*/ 2247 w 2247"/>
                <a:gd name="T3" fmla="*/ 135 h 135"/>
                <a:gd name="T4" fmla="*/ 2247 w 2247"/>
                <a:gd name="T5" fmla="*/ 0 h 135"/>
                <a:gd name="T6" fmla="*/ 0 60000 65536"/>
                <a:gd name="T7" fmla="*/ 0 60000 65536"/>
                <a:gd name="T8" fmla="*/ 0 60000 65536"/>
                <a:gd name="T9" fmla="*/ 0 w 2247"/>
                <a:gd name="T10" fmla="*/ 0 h 135"/>
                <a:gd name="T11" fmla="*/ 2247 w 2247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47" h="135">
                  <a:moveTo>
                    <a:pt x="0" y="135"/>
                  </a:moveTo>
                  <a:lnTo>
                    <a:pt x="2247" y="135"/>
                  </a:lnTo>
                  <a:lnTo>
                    <a:pt x="2247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690018" y="411023"/>
            <a:ext cx="4125913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Bearing at Bolt Holes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Box 3"/>
          <p:cNvSpPr txBox="1">
            <a:spLocks noChangeArrowheads="1"/>
          </p:cNvSpPr>
          <p:nvPr/>
        </p:nvSpPr>
        <p:spPr bwMode="auto">
          <a:xfrm>
            <a:off x="2846389" y="1297781"/>
            <a:ext cx="7537450" cy="45672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6046788" y="792163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8991600" y="332263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09" name="TextBox 34"/>
          <p:cNvSpPr txBox="1">
            <a:spLocks noChangeArrowheads="1"/>
          </p:cNvSpPr>
          <p:nvPr/>
        </p:nvSpPr>
        <p:spPr bwMode="auto">
          <a:xfrm>
            <a:off x="9180513" y="28146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3200400" y="2257425"/>
            <a:ext cx="534988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2711" name="TextBox 57"/>
          <p:cNvSpPr txBox="1">
            <a:spLocks noChangeArrowheads="1"/>
          </p:cNvSpPr>
          <p:nvPr/>
        </p:nvSpPr>
        <p:spPr bwMode="auto">
          <a:xfrm>
            <a:off x="6646863" y="1801813"/>
            <a:ext cx="166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Bolt</a:t>
            </a:r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9592473-64AD-4A44-8AF7-A3FB71904FC6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69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grpSp>
        <p:nvGrpSpPr>
          <p:cNvPr id="72714" name="Group 96"/>
          <p:cNvGrpSpPr>
            <a:grpSpLocks/>
          </p:cNvGrpSpPr>
          <p:nvPr/>
        </p:nvGrpSpPr>
        <p:grpSpPr bwMode="auto">
          <a:xfrm>
            <a:off x="5137151" y="3128963"/>
            <a:ext cx="569913" cy="463550"/>
            <a:chOff x="3042361" y="3416969"/>
            <a:chExt cx="569493" cy="464469"/>
          </a:xfrm>
        </p:grpSpPr>
        <p:sp>
          <p:nvSpPr>
            <p:cNvPr id="86" name="Oval 85"/>
            <p:cNvSpPr/>
            <p:nvPr/>
          </p:nvSpPr>
          <p:spPr>
            <a:xfrm>
              <a:off x="3131195" y="3416969"/>
              <a:ext cx="480659" cy="44856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48646" y="3474232"/>
              <a:ext cx="364856" cy="34358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52" name="Straight Arrow Connector 51"/>
            <p:cNvCxnSpPr>
              <a:stCxn id="51" idx="6"/>
            </p:cNvCxnSpPr>
            <p:nvPr/>
          </p:nvCxnSpPr>
          <p:spPr>
            <a:xfrm flipH="1" flipV="1">
              <a:off x="3129610" y="3642841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/>
            <p:cNvSpPr/>
            <p:nvPr/>
          </p:nvSpPr>
          <p:spPr>
            <a:xfrm>
              <a:off x="3042361" y="3424922"/>
              <a:ext cx="480659" cy="44856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Arc 94"/>
            <p:cNvSpPr/>
            <p:nvPr/>
          </p:nvSpPr>
          <p:spPr>
            <a:xfrm>
              <a:off x="3124850" y="3436057"/>
              <a:ext cx="399755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Arc 95"/>
            <p:cNvSpPr/>
            <p:nvPr/>
          </p:nvSpPr>
          <p:spPr>
            <a:xfrm flipV="1">
              <a:off x="3124850" y="3416969"/>
              <a:ext cx="399755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2715" name="Group 97"/>
          <p:cNvGrpSpPr>
            <a:grpSpLocks/>
          </p:cNvGrpSpPr>
          <p:nvPr/>
        </p:nvGrpSpPr>
        <p:grpSpPr bwMode="auto">
          <a:xfrm>
            <a:off x="5873751" y="3136900"/>
            <a:ext cx="569913" cy="458788"/>
            <a:chOff x="3042361" y="3416969"/>
            <a:chExt cx="569493" cy="459707"/>
          </a:xfrm>
        </p:grpSpPr>
        <p:sp>
          <p:nvSpPr>
            <p:cNvPr id="99" name="Oval 98"/>
            <p:cNvSpPr/>
            <p:nvPr/>
          </p:nvSpPr>
          <p:spPr>
            <a:xfrm>
              <a:off x="3131195" y="3416969"/>
              <a:ext cx="480659" cy="44857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3148646" y="3474233"/>
              <a:ext cx="364856" cy="343587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0" name="Straight Arrow Connector 109"/>
            <p:cNvCxnSpPr>
              <a:stCxn id="109" idx="6"/>
            </p:cNvCxnSpPr>
            <p:nvPr/>
          </p:nvCxnSpPr>
          <p:spPr>
            <a:xfrm flipH="1" flipV="1">
              <a:off x="3129610" y="3642846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/>
            <p:cNvSpPr/>
            <p:nvPr/>
          </p:nvSpPr>
          <p:spPr>
            <a:xfrm>
              <a:off x="3042361" y="3424923"/>
              <a:ext cx="480659" cy="44857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Arc 113"/>
            <p:cNvSpPr/>
            <p:nvPr/>
          </p:nvSpPr>
          <p:spPr>
            <a:xfrm>
              <a:off x="3124850" y="3431286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Arc 117"/>
            <p:cNvSpPr/>
            <p:nvPr/>
          </p:nvSpPr>
          <p:spPr>
            <a:xfrm flipV="1">
              <a:off x="3124850" y="3416969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72716" name="Straight Connector 55"/>
          <p:cNvCxnSpPr>
            <a:cxnSpLocks noChangeShapeType="1"/>
            <a:endCxn id="72711" idx="1"/>
          </p:cNvCxnSpPr>
          <p:nvPr/>
        </p:nvCxnSpPr>
        <p:spPr bwMode="auto">
          <a:xfrm rot="5400000" flipH="1" flipV="1">
            <a:off x="5758657" y="2432844"/>
            <a:ext cx="1289050" cy="487363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717" name="Straight Connector 46"/>
          <p:cNvCxnSpPr>
            <a:cxnSpLocks noChangeShapeType="1"/>
          </p:cNvCxnSpPr>
          <p:nvPr/>
        </p:nvCxnSpPr>
        <p:spPr bwMode="auto">
          <a:xfrm rot="5400000" flipH="1" flipV="1">
            <a:off x="5465764" y="2146301"/>
            <a:ext cx="1152525" cy="1146175"/>
          </a:xfrm>
          <a:prstGeom prst="line">
            <a:avLst/>
          </a:prstGeom>
          <a:noFill/>
          <a:ln w="28575" algn="ctr">
            <a:solidFill>
              <a:schemeClr val="bg1"/>
            </a:solidFill>
            <a:round/>
            <a:headEnd type="arrow" w="lg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8" name="TextBox 49"/>
          <p:cNvSpPr txBox="1">
            <a:spLocks noChangeArrowheads="1"/>
          </p:cNvSpPr>
          <p:nvPr/>
        </p:nvSpPr>
        <p:spPr bwMode="auto">
          <a:xfrm>
            <a:off x="5505450" y="4252914"/>
            <a:ext cx="44259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Similarly, when bearing stresses act on bolts that are closely spaced (</a:t>
            </a:r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c</a:t>
            </a:r>
            <a:r>
              <a:rPr lang="en-US" altLang="en-US">
                <a:solidFill>
                  <a:schemeClr val="bg1"/>
                </a:solidFill>
              </a:rPr>
              <a:t> dimension is small).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5802314" y="3138488"/>
            <a:ext cx="333375" cy="468312"/>
          </a:xfrm>
          <a:custGeom>
            <a:avLst/>
            <a:gdLst>
              <a:gd name="connsiteX0" fmla="*/ 295275 w 295275"/>
              <a:gd name="connsiteY0" fmla="*/ 7144 h 454819"/>
              <a:gd name="connsiteX1" fmla="*/ 221456 w 295275"/>
              <a:gd name="connsiteY1" fmla="*/ 52388 h 454819"/>
              <a:gd name="connsiteX2" fmla="*/ 159544 w 295275"/>
              <a:gd name="connsiteY2" fmla="*/ 121444 h 454819"/>
              <a:gd name="connsiteX3" fmla="*/ 138112 w 295275"/>
              <a:gd name="connsiteY3" fmla="*/ 204788 h 454819"/>
              <a:gd name="connsiteX4" fmla="*/ 154781 w 295275"/>
              <a:gd name="connsiteY4" fmla="*/ 304800 h 454819"/>
              <a:gd name="connsiteX5" fmla="*/ 202406 w 295275"/>
              <a:gd name="connsiteY5" fmla="*/ 381000 h 454819"/>
              <a:gd name="connsiteX6" fmla="*/ 285750 w 295275"/>
              <a:gd name="connsiteY6" fmla="*/ 435769 h 454819"/>
              <a:gd name="connsiteX7" fmla="*/ 242887 w 295275"/>
              <a:gd name="connsiteY7" fmla="*/ 454819 h 454819"/>
              <a:gd name="connsiteX8" fmla="*/ 204787 w 295275"/>
              <a:gd name="connsiteY8" fmla="*/ 442913 h 454819"/>
              <a:gd name="connsiteX9" fmla="*/ 159544 w 295275"/>
              <a:gd name="connsiteY9" fmla="*/ 428625 h 454819"/>
              <a:gd name="connsiteX10" fmla="*/ 90487 w 295275"/>
              <a:gd name="connsiteY10" fmla="*/ 395288 h 454819"/>
              <a:gd name="connsiteX11" fmla="*/ 42862 w 295275"/>
              <a:gd name="connsiteY11" fmla="*/ 381000 h 454819"/>
              <a:gd name="connsiteX12" fmla="*/ 16669 w 295275"/>
              <a:gd name="connsiteY12" fmla="*/ 326232 h 454819"/>
              <a:gd name="connsiteX13" fmla="*/ 0 w 295275"/>
              <a:gd name="connsiteY13" fmla="*/ 223838 h 454819"/>
              <a:gd name="connsiteX14" fmla="*/ 21431 w 295275"/>
              <a:gd name="connsiteY14" fmla="*/ 138113 h 454819"/>
              <a:gd name="connsiteX15" fmla="*/ 80962 w 295275"/>
              <a:gd name="connsiteY15" fmla="*/ 57150 h 454819"/>
              <a:gd name="connsiteX16" fmla="*/ 159544 w 295275"/>
              <a:gd name="connsiteY16" fmla="*/ 4763 h 454819"/>
              <a:gd name="connsiteX17" fmla="*/ 245269 w 295275"/>
              <a:gd name="connsiteY17" fmla="*/ 0 h 454819"/>
              <a:gd name="connsiteX18" fmla="*/ 295275 w 295275"/>
              <a:gd name="connsiteY18" fmla="*/ 7144 h 45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5275" h="454819">
                <a:moveTo>
                  <a:pt x="295275" y="7144"/>
                </a:moveTo>
                <a:lnTo>
                  <a:pt x="221456" y="52388"/>
                </a:lnTo>
                <a:lnTo>
                  <a:pt x="159544" y="121444"/>
                </a:lnTo>
                <a:lnTo>
                  <a:pt x="138112" y="204788"/>
                </a:lnTo>
                <a:lnTo>
                  <a:pt x="154781" y="304800"/>
                </a:lnTo>
                <a:lnTo>
                  <a:pt x="202406" y="381000"/>
                </a:lnTo>
                <a:lnTo>
                  <a:pt x="285750" y="435769"/>
                </a:lnTo>
                <a:lnTo>
                  <a:pt x="242887" y="454819"/>
                </a:lnTo>
                <a:lnTo>
                  <a:pt x="204787" y="442913"/>
                </a:lnTo>
                <a:lnTo>
                  <a:pt x="159544" y="428625"/>
                </a:lnTo>
                <a:lnTo>
                  <a:pt x="90487" y="395288"/>
                </a:lnTo>
                <a:lnTo>
                  <a:pt x="42862" y="381000"/>
                </a:lnTo>
                <a:lnTo>
                  <a:pt x="16669" y="326232"/>
                </a:lnTo>
                <a:lnTo>
                  <a:pt x="0" y="223838"/>
                </a:lnTo>
                <a:lnTo>
                  <a:pt x="21431" y="138113"/>
                </a:lnTo>
                <a:lnTo>
                  <a:pt x="80962" y="57150"/>
                </a:lnTo>
                <a:lnTo>
                  <a:pt x="159544" y="4763"/>
                </a:lnTo>
                <a:lnTo>
                  <a:pt x="245269" y="0"/>
                </a:lnTo>
                <a:lnTo>
                  <a:pt x="295275" y="714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068889" y="3141663"/>
            <a:ext cx="333375" cy="469900"/>
          </a:xfrm>
          <a:custGeom>
            <a:avLst/>
            <a:gdLst>
              <a:gd name="connsiteX0" fmla="*/ 295275 w 295275"/>
              <a:gd name="connsiteY0" fmla="*/ 7144 h 454819"/>
              <a:gd name="connsiteX1" fmla="*/ 221456 w 295275"/>
              <a:gd name="connsiteY1" fmla="*/ 52388 h 454819"/>
              <a:gd name="connsiteX2" fmla="*/ 159544 w 295275"/>
              <a:gd name="connsiteY2" fmla="*/ 121444 h 454819"/>
              <a:gd name="connsiteX3" fmla="*/ 138112 w 295275"/>
              <a:gd name="connsiteY3" fmla="*/ 204788 h 454819"/>
              <a:gd name="connsiteX4" fmla="*/ 154781 w 295275"/>
              <a:gd name="connsiteY4" fmla="*/ 304800 h 454819"/>
              <a:gd name="connsiteX5" fmla="*/ 202406 w 295275"/>
              <a:gd name="connsiteY5" fmla="*/ 381000 h 454819"/>
              <a:gd name="connsiteX6" fmla="*/ 285750 w 295275"/>
              <a:gd name="connsiteY6" fmla="*/ 435769 h 454819"/>
              <a:gd name="connsiteX7" fmla="*/ 242887 w 295275"/>
              <a:gd name="connsiteY7" fmla="*/ 454819 h 454819"/>
              <a:gd name="connsiteX8" fmla="*/ 204787 w 295275"/>
              <a:gd name="connsiteY8" fmla="*/ 442913 h 454819"/>
              <a:gd name="connsiteX9" fmla="*/ 159544 w 295275"/>
              <a:gd name="connsiteY9" fmla="*/ 428625 h 454819"/>
              <a:gd name="connsiteX10" fmla="*/ 90487 w 295275"/>
              <a:gd name="connsiteY10" fmla="*/ 395288 h 454819"/>
              <a:gd name="connsiteX11" fmla="*/ 42862 w 295275"/>
              <a:gd name="connsiteY11" fmla="*/ 381000 h 454819"/>
              <a:gd name="connsiteX12" fmla="*/ 16669 w 295275"/>
              <a:gd name="connsiteY12" fmla="*/ 326232 h 454819"/>
              <a:gd name="connsiteX13" fmla="*/ 0 w 295275"/>
              <a:gd name="connsiteY13" fmla="*/ 223838 h 454819"/>
              <a:gd name="connsiteX14" fmla="*/ 21431 w 295275"/>
              <a:gd name="connsiteY14" fmla="*/ 138113 h 454819"/>
              <a:gd name="connsiteX15" fmla="*/ 80962 w 295275"/>
              <a:gd name="connsiteY15" fmla="*/ 57150 h 454819"/>
              <a:gd name="connsiteX16" fmla="*/ 159544 w 295275"/>
              <a:gd name="connsiteY16" fmla="*/ 4763 h 454819"/>
              <a:gd name="connsiteX17" fmla="*/ 245269 w 295275"/>
              <a:gd name="connsiteY17" fmla="*/ 0 h 454819"/>
              <a:gd name="connsiteX18" fmla="*/ 295275 w 295275"/>
              <a:gd name="connsiteY18" fmla="*/ 7144 h 45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5275" h="454819">
                <a:moveTo>
                  <a:pt x="295275" y="7144"/>
                </a:moveTo>
                <a:lnTo>
                  <a:pt x="221456" y="52388"/>
                </a:lnTo>
                <a:lnTo>
                  <a:pt x="159544" y="121444"/>
                </a:lnTo>
                <a:lnTo>
                  <a:pt x="138112" y="204788"/>
                </a:lnTo>
                <a:lnTo>
                  <a:pt x="154781" y="304800"/>
                </a:lnTo>
                <a:lnTo>
                  <a:pt x="202406" y="381000"/>
                </a:lnTo>
                <a:lnTo>
                  <a:pt x="285750" y="435769"/>
                </a:lnTo>
                <a:lnTo>
                  <a:pt x="242887" y="454819"/>
                </a:lnTo>
                <a:lnTo>
                  <a:pt x="204787" y="442913"/>
                </a:lnTo>
                <a:lnTo>
                  <a:pt x="159544" y="428625"/>
                </a:lnTo>
                <a:lnTo>
                  <a:pt x="90487" y="395288"/>
                </a:lnTo>
                <a:lnTo>
                  <a:pt x="42862" y="381000"/>
                </a:lnTo>
                <a:lnTo>
                  <a:pt x="16669" y="326232"/>
                </a:lnTo>
                <a:lnTo>
                  <a:pt x="0" y="223838"/>
                </a:lnTo>
                <a:lnTo>
                  <a:pt x="21431" y="138113"/>
                </a:lnTo>
                <a:lnTo>
                  <a:pt x="80962" y="57150"/>
                </a:lnTo>
                <a:lnTo>
                  <a:pt x="159544" y="4763"/>
                </a:lnTo>
                <a:lnTo>
                  <a:pt x="245269" y="0"/>
                </a:lnTo>
                <a:lnTo>
                  <a:pt x="295275" y="714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2721" name="Straight Arrow Connector 58"/>
          <p:cNvCxnSpPr>
            <a:cxnSpLocks noChangeShapeType="1"/>
          </p:cNvCxnSpPr>
          <p:nvPr/>
        </p:nvCxnSpPr>
        <p:spPr bwMode="auto">
          <a:xfrm rot="5400000" flipH="1" flipV="1">
            <a:off x="5341145" y="3755232"/>
            <a:ext cx="930275" cy="157163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22" name="TextBox 34"/>
          <p:cNvSpPr txBox="1">
            <a:spLocks noChangeArrowheads="1"/>
          </p:cNvSpPr>
          <p:nvPr/>
        </p:nvSpPr>
        <p:spPr bwMode="auto">
          <a:xfrm>
            <a:off x="5084763" y="1581150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L</a:t>
            </a:r>
            <a:r>
              <a:rPr lang="en-US" altLang="en-US" i="1" baseline="-25000">
                <a:solidFill>
                  <a:schemeClr val="bg1"/>
                </a:solidFill>
              </a:rPr>
              <a:t>c</a:t>
            </a:r>
          </a:p>
        </p:txBody>
      </p:sp>
      <p:grpSp>
        <p:nvGrpSpPr>
          <p:cNvPr id="72723" name="Group 43"/>
          <p:cNvGrpSpPr>
            <a:grpSpLocks/>
          </p:cNvGrpSpPr>
          <p:nvPr/>
        </p:nvGrpSpPr>
        <p:grpSpPr bwMode="auto">
          <a:xfrm>
            <a:off x="3348039" y="2257425"/>
            <a:ext cx="3571875" cy="1957388"/>
            <a:chOff x="969" y="795"/>
            <a:chExt cx="2250" cy="1233"/>
          </a:xfrm>
        </p:grpSpPr>
        <p:sp>
          <p:nvSpPr>
            <p:cNvPr id="72730" name="Freeform 44"/>
            <p:cNvSpPr>
              <a:spLocks/>
            </p:cNvSpPr>
            <p:nvPr/>
          </p:nvSpPr>
          <p:spPr bwMode="auto">
            <a:xfrm>
              <a:off x="1203" y="795"/>
              <a:ext cx="2016" cy="204"/>
            </a:xfrm>
            <a:custGeom>
              <a:avLst/>
              <a:gdLst>
                <a:gd name="T0" fmla="*/ 0 w 2010"/>
                <a:gd name="T1" fmla="*/ 0 h 204"/>
                <a:gd name="T2" fmla="*/ 2022 w 2010"/>
                <a:gd name="T3" fmla="*/ 0 h 204"/>
                <a:gd name="T4" fmla="*/ 2022 w 2010"/>
                <a:gd name="T5" fmla="*/ 204 h 204"/>
                <a:gd name="T6" fmla="*/ 0 60000 65536"/>
                <a:gd name="T7" fmla="*/ 0 60000 65536"/>
                <a:gd name="T8" fmla="*/ 0 60000 65536"/>
                <a:gd name="T9" fmla="*/ 0 w 2010"/>
                <a:gd name="T10" fmla="*/ 0 h 204"/>
                <a:gd name="T11" fmla="*/ 2010 w 2010"/>
                <a:gd name="T12" fmla="*/ 204 h 2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10" h="204">
                  <a:moveTo>
                    <a:pt x="0" y="0"/>
                  </a:moveTo>
                  <a:lnTo>
                    <a:pt x="2010" y="0"/>
                  </a:lnTo>
                  <a:lnTo>
                    <a:pt x="2010" y="204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31" name="Line 45"/>
            <p:cNvSpPr>
              <a:spLocks noChangeShapeType="1"/>
            </p:cNvSpPr>
            <p:nvPr/>
          </p:nvSpPr>
          <p:spPr bwMode="auto">
            <a:xfrm>
              <a:off x="3219" y="1002"/>
              <a:ext cx="0" cy="88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32" name="Freeform 46"/>
            <p:cNvSpPr>
              <a:spLocks/>
            </p:cNvSpPr>
            <p:nvPr/>
          </p:nvSpPr>
          <p:spPr bwMode="auto">
            <a:xfrm>
              <a:off x="969" y="1893"/>
              <a:ext cx="2247" cy="135"/>
            </a:xfrm>
            <a:custGeom>
              <a:avLst/>
              <a:gdLst>
                <a:gd name="T0" fmla="*/ 0 w 2247"/>
                <a:gd name="T1" fmla="*/ 135 h 135"/>
                <a:gd name="T2" fmla="*/ 2247 w 2247"/>
                <a:gd name="T3" fmla="*/ 135 h 135"/>
                <a:gd name="T4" fmla="*/ 2247 w 2247"/>
                <a:gd name="T5" fmla="*/ 0 h 135"/>
                <a:gd name="T6" fmla="*/ 0 60000 65536"/>
                <a:gd name="T7" fmla="*/ 0 60000 65536"/>
                <a:gd name="T8" fmla="*/ 0 60000 65536"/>
                <a:gd name="T9" fmla="*/ 0 w 2247"/>
                <a:gd name="T10" fmla="*/ 0 h 135"/>
                <a:gd name="T11" fmla="*/ 2247 w 2247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47" h="135">
                  <a:moveTo>
                    <a:pt x="0" y="135"/>
                  </a:moveTo>
                  <a:lnTo>
                    <a:pt x="2247" y="135"/>
                  </a:lnTo>
                  <a:lnTo>
                    <a:pt x="2247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2724" name="Line 47"/>
          <p:cNvSpPr>
            <a:spLocks noChangeShapeType="1"/>
          </p:cNvSpPr>
          <p:nvPr/>
        </p:nvSpPr>
        <p:spPr bwMode="auto">
          <a:xfrm flipV="1">
            <a:off x="5705475" y="1781176"/>
            <a:ext cx="0" cy="137636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25" name="Line 48"/>
          <p:cNvSpPr>
            <a:spLocks noChangeShapeType="1"/>
          </p:cNvSpPr>
          <p:nvPr/>
        </p:nvSpPr>
        <p:spPr bwMode="auto">
          <a:xfrm flipV="1">
            <a:off x="5967413" y="1771651"/>
            <a:ext cx="0" cy="1400175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26" name="Line 49"/>
          <p:cNvSpPr>
            <a:spLocks noChangeShapeType="1"/>
          </p:cNvSpPr>
          <p:nvPr/>
        </p:nvSpPr>
        <p:spPr bwMode="auto">
          <a:xfrm>
            <a:off x="5700713" y="2043113"/>
            <a:ext cx="2667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27" name="Line 50"/>
          <p:cNvSpPr>
            <a:spLocks noChangeShapeType="1"/>
          </p:cNvSpPr>
          <p:nvPr/>
        </p:nvSpPr>
        <p:spPr bwMode="auto">
          <a:xfrm flipH="1">
            <a:off x="5091114" y="2043113"/>
            <a:ext cx="61912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28" name="Line 51"/>
          <p:cNvSpPr>
            <a:spLocks noChangeShapeType="1"/>
          </p:cNvSpPr>
          <p:nvPr/>
        </p:nvSpPr>
        <p:spPr bwMode="auto">
          <a:xfrm>
            <a:off x="5953125" y="2043113"/>
            <a:ext cx="39528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2846389" y="448003"/>
            <a:ext cx="4125913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Bearing at Bolt Holes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8100" y="164941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0"/>
          <p:cNvSpPr>
            <a:spLocks noChangeShapeType="1"/>
          </p:cNvSpPr>
          <p:nvPr/>
        </p:nvSpPr>
        <p:spPr bwMode="auto">
          <a:xfrm>
            <a:off x="3733800" y="3330576"/>
            <a:ext cx="0" cy="21955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Line 11"/>
          <p:cNvSpPr>
            <a:spLocks noChangeShapeType="1"/>
          </p:cNvSpPr>
          <p:nvPr/>
        </p:nvSpPr>
        <p:spPr bwMode="auto">
          <a:xfrm>
            <a:off x="4708525" y="32924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5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6" name="Line 13"/>
          <p:cNvSpPr>
            <a:spLocks noChangeShapeType="1"/>
          </p:cNvSpPr>
          <p:nvPr/>
        </p:nvSpPr>
        <p:spPr bwMode="auto">
          <a:xfrm>
            <a:off x="9280525" y="2781301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7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9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9230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9232" name="Text Box 23"/>
          <p:cNvSpPr txBox="1">
            <a:spLocks noChangeArrowheads="1"/>
          </p:cNvSpPr>
          <p:nvPr/>
        </p:nvSpPr>
        <p:spPr bwMode="auto">
          <a:xfrm>
            <a:off x="2940050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9233" name="Text Box 24"/>
          <p:cNvSpPr txBox="1">
            <a:spLocks noChangeArrowheads="1"/>
          </p:cNvSpPr>
          <p:nvPr/>
        </p:nvSpPr>
        <p:spPr bwMode="auto">
          <a:xfrm>
            <a:off x="2879725" y="3086101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9234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9235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9236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9237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9238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9239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0972800" y="64928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CA73B60-A7C3-4626-B816-E57D4FBEB853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7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9242" name="Freeform 31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3" name="Freeform 32"/>
          <p:cNvSpPr>
            <a:spLocks/>
          </p:cNvSpPr>
          <p:nvPr/>
        </p:nvSpPr>
        <p:spPr bwMode="auto">
          <a:xfrm>
            <a:off x="4694239" y="2487614"/>
            <a:ext cx="4556125" cy="733425"/>
          </a:xfrm>
          <a:custGeom>
            <a:avLst/>
            <a:gdLst>
              <a:gd name="T0" fmla="*/ 0 w 2870"/>
              <a:gd name="T1" fmla="*/ 1156800496 h 465"/>
              <a:gd name="T2" fmla="*/ 1378526263 w 2870"/>
              <a:gd name="T3" fmla="*/ 917976812 h 465"/>
              <a:gd name="T4" fmla="*/ 2147483647 w 2870"/>
              <a:gd name="T5" fmla="*/ 582131252 h 465"/>
              <a:gd name="T6" fmla="*/ 2147483647 w 2870"/>
              <a:gd name="T7" fmla="*/ 296041875 h 465"/>
              <a:gd name="T8" fmla="*/ 2147483647 w 2870"/>
              <a:gd name="T9" fmla="*/ 141801809 h 465"/>
              <a:gd name="T10" fmla="*/ 2147483647 w 2870"/>
              <a:gd name="T11" fmla="*/ 22389178 h 465"/>
              <a:gd name="T12" fmla="*/ 2147483647 w 2870"/>
              <a:gd name="T13" fmla="*/ 9950921 h 465"/>
              <a:gd name="T14" fmla="*/ 2147483647 w 2870"/>
              <a:gd name="T15" fmla="*/ 22389178 h 465"/>
              <a:gd name="T16" fmla="*/ 2147483647 w 2870"/>
              <a:gd name="T17" fmla="*/ 57218191 h 465"/>
              <a:gd name="T18" fmla="*/ 2147483647 w 2870"/>
              <a:gd name="T19" fmla="*/ 141801809 h 465"/>
              <a:gd name="T20" fmla="*/ 2147483647 w 2870"/>
              <a:gd name="T21" fmla="*/ 403014672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4" name="Line 34"/>
          <p:cNvSpPr>
            <a:spLocks noChangeShapeType="1"/>
          </p:cNvSpPr>
          <p:nvPr/>
        </p:nvSpPr>
        <p:spPr bwMode="auto">
          <a:xfrm flipV="1">
            <a:off x="3314701" y="3267075"/>
            <a:ext cx="409575" cy="2171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9245" name="Straight Connector 64"/>
          <p:cNvCxnSpPr>
            <a:cxnSpLocks noChangeShapeType="1"/>
          </p:cNvCxnSpPr>
          <p:nvPr/>
        </p:nvCxnSpPr>
        <p:spPr bwMode="auto">
          <a:xfrm flipH="1" flipV="1">
            <a:off x="3721101" y="3298826"/>
            <a:ext cx="555625" cy="1325563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6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7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8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9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4295775" y="4384675"/>
            <a:ext cx="3379788" cy="546100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y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0.0015(100) = 0.15”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547938" y="649289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Yielding on Gross Area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Box 3"/>
          <p:cNvSpPr txBox="1">
            <a:spLocks noChangeArrowheads="1"/>
          </p:cNvSpPr>
          <p:nvPr/>
        </p:nvSpPr>
        <p:spPr bwMode="auto">
          <a:xfrm>
            <a:off x="2780553" y="1332707"/>
            <a:ext cx="7537450" cy="456723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37" name="Flowchart: Document 36"/>
          <p:cNvSpPr/>
          <p:nvPr/>
        </p:nvSpPr>
        <p:spPr>
          <a:xfrm rot="16200000">
            <a:off x="6046788" y="792163"/>
            <a:ext cx="1409700" cy="4997450"/>
          </a:xfrm>
          <a:prstGeom prst="flowChartDocumen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8991600" y="3322638"/>
            <a:ext cx="914400" cy="0"/>
          </a:xfrm>
          <a:prstGeom prst="straightConnector1">
            <a:avLst/>
          </a:prstGeom>
          <a:ln w="10160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33" name="TextBox 34"/>
          <p:cNvSpPr txBox="1">
            <a:spLocks noChangeArrowheads="1"/>
          </p:cNvSpPr>
          <p:nvPr/>
        </p:nvSpPr>
        <p:spPr bwMode="auto">
          <a:xfrm>
            <a:off x="9180513" y="2814638"/>
            <a:ext cx="595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i="1">
                <a:solidFill>
                  <a:schemeClr val="bg1"/>
                </a:solidFill>
              </a:rPr>
              <a:t>P</a:t>
            </a:r>
            <a:r>
              <a:rPr lang="en-US" altLang="en-US" i="1" baseline="-2500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3200400" y="2257425"/>
            <a:ext cx="534988" cy="1962150"/>
          </a:xfrm>
          <a:custGeom>
            <a:avLst/>
            <a:gdLst>
              <a:gd name="connsiteX0" fmla="*/ 0 w 534609"/>
              <a:gd name="connsiteY0" fmla="*/ 0 h 1001485"/>
              <a:gd name="connsiteX1" fmla="*/ 101600 w 534609"/>
              <a:gd name="connsiteY1" fmla="*/ 275771 h 1001485"/>
              <a:gd name="connsiteX2" fmla="*/ 319314 w 534609"/>
              <a:gd name="connsiteY2" fmla="*/ 478971 h 1001485"/>
              <a:gd name="connsiteX3" fmla="*/ 508000 w 534609"/>
              <a:gd name="connsiteY3" fmla="*/ 667657 h 1001485"/>
              <a:gd name="connsiteX4" fmla="*/ 478971 w 534609"/>
              <a:gd name="connsiteY4" fmla="*/ 885371 h 1001485"/>
              <a:gd name="connsiteX5" fmla="*/ 377371 w 534609"/>
              <a:gd name="connsiteY5" fmla="*/ 1001485 h 100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609" h="1001485">
                <a:moveTo>
                  <a:pt x="0" y="0"/>
                </a:moveTo>
                <a:cubicBezTo>
                  <a:pt x="24190" y="97971"/>
                  <a:pt x="48381" y="195942"/>
                  <a:pt x="101600" y="275771"/>
                </a:cubicBezTo>
                <a:cubicBezTo>
                  <a:pt x="154819" y="355600"/>
                  <a:pt x="251581" y="413657"/>
                  <a:pt x="319314" y="478971"/>
                </a:cubicBezTo>
                <a:cubicBezTo>
                  <a:pt x="387047" y="544285"/>
                  <a:pt x="481391" y="599924"/>
                  <a:pt x="508000" y="667657"/>
                </a:cubicBezTo>
                <a:cubicBezTo>
                  <a:pt x="534609" y="735390"/>
                  <a:pt x="500743" y="829733"/>
                  <a:pt x="478971" y="885371"/>
                </a:cubicBezTo>
                <a:cubicBezTo>
                  <a:pt x="457200" y="941009"/>
                  <a:pt x="417285" y="971247"/>
                  <a:pt x="377371" y="1001485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4BC83A-4529-4B34-B6A9-4C6AC47138A0}" type="slidenum">
              <a:rPr lang="en-US" altLang="en-US" sz="1200">
                <a:solidFill>
                  <a:srgbClr val="BCBCBC"/>
                </a:solidFill>
              </a:rPr>
              <a:pPr eaLnBrk="1" hangingPunct="1"/>
              <a:t>70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7" name="Footer Placeholder 5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Theory</a:t>
            </a:r>
            <a:endParaRPr lang="en-US" dirty="0"/>
          </a:p>
        </p:txBody>
      </p:sp>
      <p:grpSp>
        <p:nvGrpSpPr>
          <p:cNvPr id="73737" name="Group 96"/>
          <p:cNvGrpSpPr>
            <a:grpSpLocks/>
          </p:cNvGrpSpPr>
          <p:nvPr/>
        </p:nvGrpSpPr>
        <p:grpSpPr bwMode="auto">
          <a:xfrm>
            <a:off x="5137151" y="3128963"/>
            <a:ext cx="569913" cy="463550"/>
            <a:chOff x="3042361" y="3416969"/>
            <a:chExt cx="569493" cy="464469"/>
          </a:xfrm>
        </p:grpSpPr>
        <p:sp>
          <p:nvSpPr>
            <p:cNvPr id="86" name="Oval 85"/>
            <p:cNvSpPr/>
            <p:nvPr/>
          </p:nvSpPr>
          <p:spPr>
            <a:xfrm>
              <a:off x="3131195" y="3416969"/>
              <a:ext cx="480659" cy="448563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48646" y="3474232"/>
              <a:ext cx="364856" cy="34358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52" name="Straight Arrow Connector 51"/>
            <p:cNvCxnSpPr>
              <a:stCxn id="51" idx="6"/>
            </p:cNvCxnSpPr>
            <p:nvPr/>
          </p:nvCxnSpPr>
          <p:spPr>
            <a:xfrm flipH="1" flipV="1">
              <a:off x="3129610" y="3642841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88"/>
            <p:cNvSpPr/>
            <p:nvPr/>
          </p:nvSpPr>
          <p:spPr>
            <a:xfrm>
              <a:off x="3042361" y="3424922"/>
              <a:ext cx="480659" cy="44856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Arc 94"/>
            <p:cNvSpPr/>
            <p:nvPr/>
          </p:nvSpPr>
          <p:spPr>
            <a:xfrm>
              <a:off x="3124850" y="3436057"/>
              <a:ext cx="399755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Arc 95"/>
            <p:cNvSpPr/>
            <p:nvPr/>
          </p:nvSpPr>
          <p:spPr>
            <a:xfrm flipV="1">
              <a:off x="3124850" y="3416969"/>
              <a:ext cx="399755" cy="44538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3738" name="Group 97"/>
          <p:cNvGrpSpPr>
            <a:grpSpLocks/>
          </p:cNvGrpSpPr>
          <p:nvPr/>
        </p:nvGrpSpPr>
        <p:grpSpPr bwMode="auto">
          <a:xfrm>
            <a:off x="5873751" y="3136900"/>
            <a:ext cx="569913" cy="458788"/>
            <a:chOff x="3042361" y="3416969"/>
            <a:chExt cx="569493" cy="459707"/>
          </a:xfrm>
        </p:grpSpPr>
        <p:sp>
          <p:nvSpPr>
            <p:cNvPr id="99" name="Oval 98"/>
            <p:cNvSpPr/>
            <p:nvPr/>
          </p:nvSpPr>
          <p:spPr>
            <a:xfrm>
              <a:off x="3131195" y="3416969"/>
              <a:ext cx="480659" cy="44857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3148646" y="3474233"/>
              <a:ext cx="364856" cy="343587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10" name="Straight Arrow Connector 109"/>
            <p:cNvCxnSpPr>
              <a:stCxn id="109" idx="6"/>
            </p:cNvCxnSpPr>
            <p:nvPr/>
          </p:nvCxnSpPr>
          <p:spPr>
            <a:xfrm flipH="1" flipV="1">
              <a:off x="3129610" y="3642846"/>
              <a:ext cx="383892" cy="31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11"/>
            <p:cNvSpPr/>
            <p:nvPr/>
          </p:nvSpPr>
          <p:spPr>
            <a:xfrm>
              <a:off x="3042361" y="3424923"/>
              <a:ext cx="480659" cy="44857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Arc 113"/>
            <p:cNvSpPr/>
            <p:nvPr/>
          </p:nvSpPr>
          <p:spPr>
            <a:xfrm>
              <a:off x="3124850" y="3431286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Arc 117"/>
            <p:cNvSpPr/>
            <p:nvPr/>
          </p:nvSpPr>
          <p:spPr>
            <a:xfrm flipV="1">
              <a:off x="3124850" y="3416969"/>
              <a:ext cx="399755" cy="44539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3739" name="Group 48"/>
          <p:cNvGrpSpPr>
            <a:grpSpLocks/>
          </p:cNvGrpSpPr>
          <p:nvPr/>
        </p:nvGrpSpPr>
        <p:grpSpPr bwMode="auto">
          <a:xfrm>
            <a:off x="5246688" y="3068639"/>
            <a:ext cx="1187450" cy="547687"/>
            <a:chOff x="2261585" y="3055131"/>
            <a:chExt cx="1188274" cy="546849"/>
          </a:xfrm>
        </p:grpSpPr>
        <p:grpSp>
          <p:nvGrpSpPr>
            <p:cNvPr id="73760" name="Group 96"/>
            <p:cNvGrpSpPr>
              <a:grpSpLocks/>
            </p:cNvGrpSpPr>
            <p:nvPr/>
          </p:nvGrpSpPr>
          <p:grpSpPr bwMode="auto">
            <a:xfrm>
              <a:off x="2768071" y="3135253"/>
              <a:ext cx="681788" cy="466727"/>
              <a:chOff x="4242637" y="3136356"/>
              <a:chExt cx="681788" cy="466727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4242914" y="3144998"/>
                <a:ext cx="481347" cy="448575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Arc 43"/>
              <p:cNvSpPr/>
              <p:nvPr/>
            </p:nvSpPr>
            <p:spPr>
              <a:xfrm flipV="1">
                <a:off x="4323933" y="3137072"/>
                <a:ext cx="400328" cy="443820"/>
              </a:xfrm>
              <a:prstGeom prst="arc">
                <a:avLst>
                  <a:gd name="adj1" fmla="val 16200000"/>
                  <a:gd name="adj2" fmla="val 21499646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5" name="Arc 44"/>
              <p:cNvSpPr/>
              <p:nvPr/>
            </p:nvSpPr>
            <p:spPr>
              <a:xfrm>
                <a:off x="4323933" y="3159263"/>
                <a:ext cx="400328" cy="443820"/>
              </a:xfrm>
              <a:prstGeom prst="arc">
                <a:avLst>
                  <a:gd name="adj1" fmla="val 16200000"/>
                  <a:gd name="adj2" fmla="val 21499646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4328699" y="3146582"/>
                <a:ext cx="595726" cy="423215"/>
              </a:xfrm>
              <a:custGeom>
                <a:avLst/>
                <a:gdLst>
                  <a:gd name="connsiteX0" fmla="*/ 0 w 595313"/>
                  <a:gd name="connsiteY0" fmla="*/ 209550 h 423863"/>
                  <a:gd name="connsiteX1" fmla="*/ 19050 w 595313"/>
                  <a:gd name="connsiteY1" fmla="*/ 138113 h 423863"/>
                  <a:gd name="connsiteX2" fmla="*/ 102394 w 595313"/>
                  <a:gd name="connsiteY2" fmla="*/ 57150 h 423863"/>
                  <a:gd name="connsiteX3" fmla="*/ 185738 w 595313"/>
                  <a:gd name="connsiteY3" fmla="*/ 26194 h 423863"/>
                  <a:gd name="connsiteX4" fmla="*/ 309563 w 595313"/>
                  <a:gd name="connsiteY4" fmla="*/ 0 h 423863"/>
                  <a:gd name="connsiteX5" fmla="*/ 392907 w 595313"/>
                  <a:gd name="connsiteY5" fmla="*/ 9525 h 423863"/>
                  <a:gd name="connsiteX6" fmla="*/ 500063 w 595313"/>
                  <a:gd name="connsiteY6" fmla="*/ 59532 h 423863"/>
                  <a:gd name="connsiteX7" fmla="*/ 581025 w 595313"/>
                  <a:gd name="connsiteY7" fmla="*/ 150019 h 423863"/>
                  <a:gd name="connsiteX8" fmla="*/ 595313 w 595313"/>
                  <a:gd name="connsiteY8" fmla="*/ 211932 h 423863"/>
                  <a:gd name="connsiteX9" fmla="*/ 588169 w 595313"/>
                  <a:gd name="connsiteY9" fmla="*/ 271463 h 423863"/>
                  <a:gd name="connsiteX10" fmla="*/ 552450 w 595313"/>
                  <a:gd name="connsiteY10" fmla="*/ 354807 h 423863"/>
                  <a:gd name="connsiteX11" fmla="*/ 478632 w 595313"/>
                  <a:gd name="connsiteY11" fmla="*/ 395288 h 423863"/>
                  <a:gd name="connsiteX12" fmla="*/ 397669 w 595313"/>
                  <a:gd name="connsiteY12" fmla="*/ 419100 h 423863"/>
                  <a:gd name="connsiteX13" fmla="*/ 316707 w 595313"/>
                  <a:gd name="connsiteY13" fmla="*/ 423863 h 423863"/>
                  <a:gd name="connsiteX14" fmla="*/ 240507 w 595313"/>
                  <a:gd name="connsiteY14" fmla="*/ 416719 h 423863"/>
                  <a:gd name="connsiteX15" fmla="*/ 119063 w 595313"/>
                  <a:gd name="connsiteY15" fmla="*/ 397669 h 423863"/>
                  <a:gd name="connsiteX16" fmla="*/ 57150 w 595313"/>
                  <a:gd name="connsiteY16" fmla="*/ 345282 h 423863"/>
                  <a:gd name="connsiteX17" fmla="*/ 0 w 595313"/>
                  <a:gd name="connsiteY17" fmla="*/ 20955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5313" h="423863">
                    <a:moveTo>
                      <a:pt x="0" y="209550"/>
                    </a:moveTo>
                    <a:lnTo>
                      <a:pt x="19050" y="138113"/>
                    </a:lnTo>
                    <a:lnTo>
                      <a:pt x="102394" y="57150"/>
                    </a:lnTo>
                    <a:lnTo>
                      <a:pt x="185738" y="26194"/>
                    </a:lnTo>
                    <a:lnTo>
                      <a:pt x="309563" y="0"/>
                    </a:lnTo>
                    <a:lnTo>
                      <a:pt x="392907" y="9525"/>
                    </a:lnTo>
                    <a:lnTo>
                      <a:pt x="500063" y="59532"/>
                    </a:lnTo>
                    <a:lnTo>
                      <a:pt x="581025" y="150019"/>
                    </a:lnTo>
                    <a:lnTo>
                      <a:pt x="595313" y="211932"/>
                    </a:lnTo>
                    <a:lnTo>
                      <a:pt x="588169" y="271463"/>
                    </a:lnTo>
                    <a:lnTo>
                      <a:pt x="552450" y="354807"/>
                    </a:lnTo>
                    <a:lnTo>
                      <a:pt x="478632" y="395288"/>
                    </a:lnTo>
                    <a:lnTo>
                      <a:pt x="397669" y="419100"/>
                    </a:lnTo>
                    <a:lnTo>
                      <a:pt x="316707" y="423863"/>
                    </a:lnTo>
                    <a:lnTo>
                      <a:pt x="240507" y="416719"/>
                    </a:lnTo>
                    <a:lnTo>
                      <a:pt x="119063" y="397669"/>
                    </a:lnTo>
                    <a:lnTo>
                      <a:pt x="57150" y="345282"/>
                    </a:lnTo>
                    <a:lnTo>
                      <a:pt x="0" y="20955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444667" y="3189380"/>
                <a:ext cx="363789" cy="343960"/>
              </a:xfrm>
              <a:prstGeom prst="ellipse">
                <a:avLst/>
              </a:prstGeom>
              <a:solidFill>
                <a:schemeClr val="tx1">
                  <a:lumMod val="85000"/>
                </a:schemeClr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339819" y="3194134"/>
                <a:ext cx="363789" cy="343961"/>
              </a:xfrm>
              <a:prstGeom prst="ellipse">
                <a:avLst/>
              </a:prstGeom>
              <a:solidFill>
                <a:schemeClr val="bg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58" name="Straight Arrow Connector 57"/>
              <p:cNvCxnSpPr>
                <a:stCxn id="49" idx="6"/>
              </p:cNvCxnSpPr>
              <p:nvPr/>
            </p:nvCxnSpPr>
            <p:spPr>
              <a:xfrm flipH="1" flipV="1">
                <a:off x="4320756" y="3362152"/>
                <a:ext cx="382853" cy="3170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Freeform 40"/>
            <p:cNvSpPr/>
            <p:nvPr/>
          </p:nvSpPr>
          <p:spPr bwMode="auto">
            <a:xfrm flipV="1">
              <a:off x="2261585" y="3538577"/>
              <a:ext cx="875319" cy="45968"/>
            </a:xfrm>
            <a:custGeom>
              <a:avLst/>
              <a:gdLst>
                <a:gd name="connsiteX0" fmla="*/ 20436 w 375278"/>
                <a:gd name="connsiteY0" fmla="*/ 3925 h 39716"/>
                <a:gd name="connsiteX1" fmla="*/ 115971 w 375278"/>
                <a:gd name="connsiteY1" fmla="*/ 3925 h 39716"/>
                <a:gd name="connsiteX2" fmla="*/ 375278 w 375278"/>
                <a:gd name="connsiteY2" fmla="*/ 3925 h 3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278" h="39716">
                  <a:moveTo>
                    <a:pt x="20436" y="3925"/>
                  </a:moveTo>
                  <a:cubicBezTo>
                    <a:pt x="163609" y="39716"/>
                    <a:pt x="0" y="9196"/>
                    <a:pt x="115971" y="3925"/>
                  </a:cubicBezTo>
                  <a:cubicBezTo>
                    <a:pt x="202318" y="0"/>
                    <a:pt x="288842" y="3925"/>
                    <a:pt x="375278" y="3925"/>
                  </a:cubicBezTo>
                </a:path>
              </a:pathLst>
            </a:cu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" name="Freeform 41"/>
            <p:cNvSpPr/>
            <p:nvPr/>
          </p:nvSpPr>
          <p:spPr bwMode="auto">
            <a:xfrm flipV="1">
              <a:off x="2320363" y="3055131"/>
              <a:ext cx="811776" cy="64987"/>
            </a:xfrm>
            <a:custGeom>
              <a:avLst/>
              <a:gdLst>
                <a:gd name="connsiteX0" fmla="*/ 20436 w 375278"/>
                <a:gd name="connsiteY0" fmla="*/ 3925 h 39716"/>
                <a:gd name="connsiteX1" fmla="*/ 115971 w 375278"/>
                <a:gd name="connsiteY1" fmla="*/ 3925 h 39716"/>
                <a:gd name="connsiteX2" fmla="*/ 375278 w 375278"/>
                <a:gd name="connsiteY2" fmla="*/ 3925 h 3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278" h="39716">
                  <a:moveTo>
                    <a:pt x="20436" y="3925"/>
                  </a:moveTo>
                  <a:cubicBezTo>
                    <a:pt x="163609" y="39716"/>
                    <a:pt x="0" y="9196"/>
                    <a:pt x="115971" y="3925"/>
                  </a:cubicBezTo>
                  <a:cubicBezTo>
                    <a:pt x="202318" y="0"/>
                    <a:pt x="288842" y="3925"/>
                    <a:pt x="375278" y="3925"/>
                  </a:cubicBezTo>
                </a:path>
              </a:pathLst>
            </a:cu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3740" name="Group 48"/>
          <p:cNvGrpSpPr>
            <a:grpSpLocks/>
          </p:cNvGrpSpPr>
          <p:nvPr/>
        </p:nvGrpSpPr>
        <p:grpSpPr bwMode="auto">
          <a:xfrm>
            <a:off x="4822825" y="2995613"/>
            <a:ext cx="833438" cy="774700"/>
            <a:chOff x="4089797" y="3009901"/>
            <a:chExt cx="834628" cy="773906"/>
          </a:xfrm>
        </p:grpSpPr>
        <p:sp>
          <p:nvSpPr>
            <p:cNvPr id="61" name="Oval 60"/>
            <p:cNvSpPr/>
            <p:nvPr/>
          </p:nvSpPr>
          <p:spPr>
            <a:xfrm>
              <a:off x="4242415" y="3144700"/>
              <a:ext cx="481700" cy="44880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2" name="Arc 61"/>
            <p:cNvSpPr/>
            <p:nvPr/>
          </p:nvSpPr>
          <p:spPr>
            <a:xfrm flipV="1">
              <a:off x="4325082" y="3136771"/>
              <a:ext cx="399032" cy="445630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3" name="Arc 62"/>
            <p:cNvSpPr/>
            <p:nvPr/>
          </p:nvSpPr>
          <p:spPr>
            <a:xfrm>
              <a:off x="4325082" y="3157387"/>
              <a:ext cx="399032" cy="445631"/>
            </a:xfrm>
            <a:prstGeom prst="arc">
              <a:avLst>
                <a:gd name="adj1" fmla="val 16200000"/>
                <a:gd name="adj2" fmla="val 214996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63082" y="3200206"/>
              <a:ext cx="104925" cy="35523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89797" y="3009901"/>
              <a:ext cx="303646" cy="773906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70876" y="3103467"/>
              <a:ext cx="260722" cy="567743"/>
            </a:xfrm>
            <a:custGeom>
              <a:avLst/>
              <a:gdLst>
                <a:gd name="connsiteX0" fmla="*/ 65485 w 103585"/>
                <a:gd name="connsiteY0" fmla="*/ 0 h 354806"/>
                <a:gd name="connsiteX1" fmla="*/ 8335 w 103585"/>
                <a:gd name="connsiteY1" fmla="*/ 119063 h 354806"/>
                <a:gd name="connsiteX2" fmla="*/ 15478 w 103585"/>
                <a:gd name="connsiteY2" fmla="*/ 188119 h 354806"/>
                <a:gd name="connsiteX3" fmla="*/ 22622 w 103585"/>
                <a:gd name="connsiteY3" fmla="*/ 252413 h 354806"/>
                <a:gd name="connsiteX4" fmla="*/ 103585 w 103585"/>
                <a:gd name="connsiteY4" fmla="*/ 354806 h 35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85" h="354806">
                  <a:moveTo>
                    <a:pt x="65485" y="0"/>
                  </a:moveTo>
                  <a:cubicBezTo>
                    <a:pt x="41077" y="43855"/>
                    <a:pt x="16670" y="87710"/>
                    <a:pt x="8335" y="119063"/>
                  </a:cubicBezTo>
                  <a:cubicBezTo>
                    <a:pt x="0" y="150416"/>
                    <a:pt x="13097" y="165894"/>
                    <a:pt x="15478" y="188119"/>
                  </a:cubicBezTo>
                  <a:cubicBezTo>
                    <a:pt x="17859" y="210344"/>
                    <a:pt x="7938" y="224632"/>
                    <a:pt x="22622" y="252413"/>
                  </a:cubicBezTo>
                  <a:cubicBezTo>
                    <a:pt x="37306" y="280194"/>
                    <a:pt x="70445" y="317500"/>
                    <a:pt x="103585" y="354806"/>
                  </a:cubicBezTo>
                </a:path>
              </a:pathLst>
            </a:cu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29852" y="3146286"/>
              <a:ext cx="594573" cy="423428"/>
            </a:xfrm>
            <a:custGeom>
              <a:avLst/>
              <a:gdLst>
                <a:gd name="connsiteX0" fmla="*/ 0 w 595313"/>
                <a:gd name="connsiteY0" fmla="*/ 209550 h 423863"/>
                <a:gd name="connsiteX1" fmla="*/ 19050 w 595313"/>
                <a:gd name="connsiteY1" fmla="*/ 138113 h 423863"/>
                <a:gd name="connsiteX2" fmla="*/ 102394 w 595313"/>
                <a:gd name="connsiteY2" fmla="*/ 57150 h 423863"/>
                <a:gd name="connsiteX3" fmla="*/ 185738 w 595313"/>
                <a:gd name="connsiteY3" fmla="*/ 26194 h 423863"/>
                <a:gd name="connsiteX4" fmla="*/ 309563 w 595313"/>
                <a:gd name="connsiteY4" fmla="*/ 0 h 423863"/>
                <a:gd name="connsiteX5" fmla="*/ 392907 w 595313"/>
                <a:gd name="connsiteY5" fmla="*/ 9525 h 423863"/>
                <a:gd name="connsiteX6" fmla="*/ 500063 w 595313"/>
                <a:gd name="connsiteY6" fmla="*/ 59532 h 423863"/>
                <a:gd name="connsiteX7" fmla="*/ 581025 w 595313"/>
                <a:gd name="connsiteY7" fmla="*/ 150019 h 423863"/>
                <a:gd name="connsiteX8" fmla="*/ 595313 w 595313"/>
                <a:gd name="connsiteY8" fmla="*/ 211932 h 423863"/>
                <a:gd name="connsiteX9" fmla="*/ 588169 w 595313"/>
                <a:gd name="connsiteY9" fmla="*/ 271463 h 423863"/>
                <a:gd name="connsiteX10" fmla="*/ 552450 w 595313"/>
                <a:gd name="connsiteY10" fmla="*/ 354807 h 423863"/>
                <a:gd name="connsiteX11" fmla="*/ 478632 w 595313"/>
                <a:gd name="connsiteY11" fmla="*/ 395288 h 423863"/>
                <a:gd name="connsiteX12" fmla="*/ 397669 w 595313"/>
                <a:gd name="connsiteY12" fmla="*/ 419100 h 423863"/>
                <a:gd name="connsiteX13" fmla="*/ 316707 w 595313"/>
                <a:gd name="connsiteY13" fmla="*/ 423863 h 423863"/>
                <a:gd name="connsiteX14" fmla="*/ 240507 w 595313"/>
                <a:gd name="connsiteY14" fmla="*/ 416719 h 423863"/>
                <a:gd name="connsiteX15" fmla="*/ 119063 w 595313"/>
                <a:gd name="connsiteY15" fmla="*/ 397669 h 423863"/>
                <a:gd name="connsiteX16" fmla="*/ 57150 w 595313"/>
                <a:gd name="connsiteY16" fmla="*/ 345282 h 423863"/>
                <a:gd name="connsiteX17" fmla="*/ 0 w 595313"/>
                <a:gd name="connsiteY17" fmla="*/ 209550 h 4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5313" h="423863">
                  <a:moveTo>
                    <a:pt x="0" y="209550"/>
                  </a:moveTo>
                  <a:lnTo>
                    <a:pt x="19050" y="138113"/>
                  </a:lnTo>
                  <a:lnTo>
                    <a:pt x="102394" y="57150"/>
                  </a:lnTo>
                  <a:lnTo>
                    <a:pt x="185738" y="26194"/>
                  </a:lnTo>
                  <a:lnTo>
                    <a:pt x="309563" y="0"/>
                  </a:lnTo>
                  <a:lnTo>
                    <a:pt x="392907" y="9525"/>
                  </a:lnTo>
                  <a:lnTo>
                    <a:pt x="500063" y="59532"/>
                  </a:lnTo>
                  <a:lnTo>
                    <a:pt x="581025" y="150019"/>
                  </a:lnTo>
                  <a:lnTo>
                    <a:pt x="595313" y="211932"/>
                  </a:lnTo>
                  <a:lnTo>
                    <a:pt x="588169" y="271463"/>
                  </a:lnTo>
                  <a:lnTo>
                    <a:pt x="552450" y="354807"/>
                  </a:lnTo>
                  <a:lnTo>
                    <a:pt x="478632" y="395288"/>
                  </a:lnTo>
                  <a:lnTo>
                    <a:pt x="397669" y="419100"/>
                  </a:lnTo>
                  <a:lnTo>
                    <a:pt x="316707" y="423863"/>
                  </a:lnTo>
                  <a:lnTo>
                    <a:pt x="240507" y="416719"/>
                  </a:lnTo>
                  <a:lnTo>
                    <a:pt x="119063" y="397669"/>
                  </a:lnTo>
                  <a:lnTo>
                    <a:pt x="57150" y="345282"/>
                  </a:lnTo>
                  <a:lnTo>
                    <a:pt x="0" y="20955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4444315" y="3187519"/>
              <a:ext cx="364056" cy="345720"/>
            </a:xfrm>
            <a:prstGeom prst="ellipse">
              <a:avLst/>
            </a:prstGeom>
            <a:solidFill>
              <a:schemeClr val="tx1">
                <a:lumMod val="85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4339391" y="3192276"/>
              <a:ext cx="364056" cy="345720"/>
            </a:xfrm>
            <a:prstGeom prst="ellipse">
              <a:avLst/>
            </a:prstGeom>
            <a:solidFill>
              <a:schemeClr val="bg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75" name="Straight Arrow Connector 74"/>
            <p:cNvCxnSpPr>
              <a:stCxn id="70" idx="6"/>
            </p:cNvCxnSpPr>
            <p:nvPr/>
          </p:nvCxnSpPr>
          <p:spPr>
            <a:xfrm flipH="1" flipV="1">
              <a:off x="4320314" y="3361965"/>
              <a:ext cx="383133" cy="3172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Freeform 75"/>
          <p:cNvSpPr/>
          <p:nvPr/>
        </p:nvSpPr>
        <p:spPr>
          <a:xfrm>
            <a:off x="5316538" y="3133725"/>
            <a:ext cx="774700" cy="465138"/>
          </a:xfrm>
          <a:custGeom>
            <a:avLst/>
            <a:gdLst>
              <a:gd name="connsiteX0" fmla="*/ 742950 w 742950"/>
              <a:gd name="connsiteY0" fmla="*/ 9525 h 488156"/>
              <a:gd name="connsiteX1" fmla="*/ 600075 w 742950"/>
              <a:gd name="connsiteY1" fmla="*/ 7144 h 488156"/>
              <a:gd name="connsiteX2" fmla="*/ 476250 w 742950"/>
              <a:gd name="connsiteY2" fmla="*/ 0 h 488156"/>
              <a:gd name="connsiteX3" fmla="*/ 392906 w 742950"/>
              <a:gd name="connsiteY3" fmla="*/ 11906 h 488156"/>
              <a:gd name="connsiteX4" fmla="*/ 238125 w 742950"/>
              <a:gd name="connsiteY4" fmla="*/ 7144 h 488156"/>
              <a:gd name="connsiteX5" fmla="*/ 173831 w 742950"/>
              <a:gd name="connsiteY5" fmla="*/ 14287 h 488156"/>
              <a:gd name="connsiteX6" fmla="*/ 47625 w 742950"/>
              <a:gd name="connsiteY6" fmla="*/ 7144 h 488156"/>
              <a:gd name="connsiteX7" fmla="*/ 133350 w 742950"/>
              <a:gd name="connsiteY7" fmla="*/ 54769 h 488156"/>
              <a:gd name="connsiteX8" fmla="*/ 209550 w 742950"/>
              <a:gd name="connsiteY8" fmla="*/ 119062 h 488156"/>
              <a:gd name="connsiteX9" fmla="*/ 240506 w 742950"/>
              <a:gd name="connsiteY9" fmla="*/ 185737 h 488156"/>
              <a:gd name="connsiteX10" fmla="*/ 247650 w 742950"/>
              <a:gd name="connsiteY10" fmla="*/ 271462 h 488156"/>
              <a:gd name="connsiteX11" fmla="*/ 216694 w 742950"/>
              <a:gd name="connsiteY11" fmla="*/ 345281 h 488156"/>
              <a:gd name="connsiteX12" fmla="*/ 157163 w 742950"/>
              <a:gd name="connsiteY12" fmla="*/ 411956 h 488156"/>
              <a:gd name="connsiteX13" fmla="*/ 83344 w 742950"/>
              <a:gd name="connsiteY13" fmla="*/ 452437 h 488156"/>
              <a:gd name="connsiteX14" fmla="*/ 0 w 742950"/>
              <a:gd name="connsiteY14" fmla="*/ 464344 h 488156"/>
              <a:gd name="connsiteX15" fmla="*/ 100013 w 742950"/>
              <a:gd name="connsiteY15" fmla="*/ 476250 h 488156"/>
              <a:gd name="connsiteX16" fmla="*/ 166688 w 742950"/>
              <a:gd name="connsiteY16" fmla="*/ 469106 h 488156"/>
              <a:gd name="connsiteX17" fmla="*/ 316706 w 742950"/>
              <a:gd name="connsiteY17" fmla="*/ 461962 h 488156"/>
              <a:gd name="connsiteX18" fmla="*/ 402431 w 742950"/>
              <a:gd name="connsiteY18" fmla="*/ 478631 h 488156"/>
              <a:gd name="connsiteX19" fmla="*/ 516731 w 742950"/>
              <a:gd name="connsiteY19" fmla="*/ 473869 h 488156"/>
              <a:gd name="connsiteX20" fmla="*/ 654844 w 742950"/>
              <a:gd name="connsiteY20" fmla="*/ 488156 h 488156"/>
              <a:gd name="connsiteX21" fmla="*/ 735806 w 742950"/>
              <a:gd name="connsiteY21" fmla="*/ 481012 h 488156"/>
              <a:gd name="connsiteX22" fmla="*/ 645319 w 742950"/>
              <a:gd name="connsiteY22" fmla="*/ 459581 h 488156"/>
              <a:gd name="connsiteX23" fmla="*/ 559594 w 742950"/>
              <a:gd name="connsiteY23" fmla="*/ 407194 h 488156"/>
              <a:gd name="connsiteX24" fmla="*/ 523875 w 742950"/>
              <a:gd name="connsiteY24" fmla="*/ 347662 h 488156"/>
              <a:gd name="connsiteX25" fmla="*/ 502444 w 742950"/>
              <a:gd name="connsiteY25" fmla="*/ 259556 h 488156"/>
              <a:gd name="connsiteX26" fmla="*/ 521494 w 742950"/>
              <a:gd name="connsiteY26" fmla="*/ 166687 h 488156"/>
              <a:gd name="connsiteX27" fmla="*/ 595313 w 742950"/>
              <a:gd name="connsiteY27" fmla="*/ 83344 h 488156"/>
              <a:gd name="connsiteX28" fmla="*/ 673894 w 742950"/>
              <a:gd name="connsiteY28" fmla="*/ 30956 h 488156"/>
              <a:gd name="connsiteX29" fmla="*/ 742950 w 742950"/>
              <a:gd name="connsiteY29" fmla="*/ 9525 h 48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42950" h="488156">
                <a:moveTo>
                  <a:pt x="742950" y="9525"/>
                </a:moveTo>
                <a:lnTo>
                  <a:pt x="600075" y="7144"/>
                </a:lnTo>
                <a:lnTo>
                  <a:pt x="476250" y="0"/>
                </a:lnTo>
                <a:lnTo>
                  <a:pt x="392906" y="11906"/>
                </a:lnTo>
                <a:lnTo>
                  <a:pt x="238125" y="7144"/>
                </a:lnTo>
                <a:lnTo>
                  <a:pt x="173831" y="14287"/>
                </a:lnTo>
                <a:lnTo>
                  <a:pt x="47625" y="7144"/>
                </a:lnTo>
                <a:lnTo>
                  <a:pt x="133350" y="54769"/>
                </a:lnTo>
                <a:lnTo>
                  <a:pt x="209550" y="119062"/>
                </a:lnTo>
                <a:lnTo>
                  <a:pt x="240506" y="185737"/>
                </a:lnTo>
                <a:lnTo>
                  <a:pt x="247650" y="271462"/>
                </a:lnTo>
                <a:lnTo>
                  <a:pt x="216694" y="345281"/>
                </a:lnTo>
                <a:lnTo>
                  <a:pt x="157163" y="411956"/>
                </a:lnTo>
                <a:lnTo>
                  <a:pt x="83344" y="452437"/>
                </a:lnTo>
                <a:lnTo>
                  <a:pt x="0" y="464344"/>
                </a:lnTo>
                <a:lnTo>
                  <a:pt x="100013" y="476250"/>
                </a:lnTo>
                <a:lnTo>
                  <a:pt x="166688" y="469106"/>
                </a:lnTo>
                <a:lnTo>
                  <a:pt x="316706" y="461962"/>
                </a:lnTo>
                <a:lnTo>
                  <a:pt x="402431" y="478631"/>
                </a:lnTo>
                <a:lnTo>
                  <a:pt x="516731" y="473869"/>
                </a:lnTo>
                <a:lnTo>
                  <a:pt x="654844" y="488156"/>
                </a:lnTo>
                <a:lnTo>
                  <a:pt x="735806" y="481012"/>
                </a:lnTo>
                <a:lnTo>
                  <a:pt x="645319" y="459581"/>
                </a:lnTo>
                <a:lnTo>
                  <a:pt x="559594" y="407194"/>
                </a:lnTo>
                <a:lnTo>
                  <a:pt x="523875" y="347662"/>
                </a:lnTo>
                <a:lnTo>
                  <a:pt x="502444" y="259556"/>
                </a:lnTo>
                <a:lnTo>
                  <a:pt x="521494" y="166687"/>
                </a:lnTo>
                <a:lnTo>
                  <a:pt x="595313" y="83344"/>
                </a:lnTo>
                <a:lnTo>
                  <a:pt x="673894" y="30956"/>
                </a:lnTo>
                <a:lnTo>
                  <a:pt x="742950" y="9525"/>
                </a:lnTo>
                <a:close/>
              </a:path>
            </a:pathLst>
          </a:cu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160963" y="3128964"/>
            <a:ext cx="481012" cy="447675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3743" name="TextBox 49"/>
          <p:cNvSpPr txBox="1">
            <a:spLocks noChangeArrowheads="1"/>
          </p:cNvSpPr>
          <p:nvPr/>
        </p:nvSpPr>
        <p:spPr bwMode="auto">
          <a:xfrm>
            <a:off x="5519739" y="4375151"/>
            <a:ext cx="46577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A block of material can tear out between the bolt holes due to bearing stresses.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cxnSp>
        <p:nvCxnSpPr>
          <p:cNvPr id="73744" name="Straight Arrow Connector 58"/>
          <p:cNvCxnSpPr>
            <a:cxnSpLocks noChangeShapeType="1"/>
          </p:cNvCxnSpPr>
          <p:nvPr/>
        </p:nvCxnSpPr>
        <p:spPr bwMode="auto">
          <a:xfrm rot="5400000" flipH="1" flipV="1">
            <a:off x="5110163" y="3810001"/>
            <a:ext cx="1052513" cy="169862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3745" name="Group 57"/>
          <p:cNvGrpSpPr>
            <a:grpSpLocks/>
          </p:cNvGrpSpPr>
          <p:nvPr/>
        </p:nvGrpSpPr>
        <p:grpSpPr bwMode="auto">
          <a:xfrm>
            <a:off x="3348039" y="2257425"/>
            <a:ext cx="3571875" cy="1957388"/>
            <a:chOff x="969" y="795"/>
            <a:chExt cx="2250" cy="1233"/>
          </a:xfrm>
        </p:grpSpPr>
        <p:sp>
          <p:nvSpPr>
            <p:cNvPr id="73747" name="Freeform 58"/>
            <p:cNvSpPr>
              <a:spLocks/>
            </p:cNvSpPr>
            <p:nvPr/>
          </p:nvSpPr>
          <p:spPr bwMode="auto">
            <a:xfrm>
              <a:off x="1203" y="795"/>
              <a:ext cx="2016" cy="204"/>
            </a:xfrm>
            <a:custGeom>
              <a:avLst/>
              <a:gdLst>
                <a:gd name="T0" fmla="*/ 0 w 2010"/>
                <a:gd name="T1" fmla="*/ 0 h 204"/>
                <a:gd name="T2" fmla="*/ 2022 w 2010"/>
                <a:gd name="T3" fmla="*/ 0 h 204"/>
                <a:gd name="T4" fmla="*/ 2022 w 2010"/>
                <a:gd name="T5" fmla="*/ 204 h 204"/>
                <a:gd name="T6" fmla="*/ 0 60000 65536"/>
                <a:gd name="T7" fmla="*/ 0 60000 65536"/>
                <a:gd name="T8" fmla="*/ 0 60000 65536"/>
                <a:gd name="T9" fmla="*/ 0 w 2010"/>
                <a:gd name="T10" fmla="*/ 0 h 204"/>
                <a:gd name="T11" fmla="*/ 2010 w 2010"/>
                <a:gd name="T12" fmla="*/ 204 h 2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10" h="204">
                  <a:moveTo>
                    <a:pt x="0" y="0"/>
                  </a:moveTo>
                  <a:lnTo>
                    <a:pt x="2010" y="0"/>
                  </a:lnTo>
                  <a:lnTo>
                    <a:pt x="2010" y="204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748" name="Line 59"/>
            <p:cNvSpPr>
              <a:spLocks noChangeShapeType="1"/>
            </p:cNvSpPr>
            <p:nvPr/>
          </p:nvSpPr>
          <p:spPr bwMode="auto">
            <a:xfrm>
              <a:off x="3219" y="1002"/>
              <a:ext cx="0" cy="885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749" name="Freeform 60"/>
            <p:cNvSpPr>
              <a:spLocks/>
            </p:cNvSpPr>
            <p:nvPr/>
          </p:nvSpPr>
          <p:spPr bwMode="auto">
            <a:xfrm>
              <a:off x="969" y="1893"/>
              <a:ext cx="2247" cy="135"/>
            </a:xfrm>
            <a:custGeom>
              <a:avLst/>
              <a:gdLst>
                <a:gd name="T0" fmla="*/ 0 w 2247"/>
                <a:gd name="T1" fmla="*/ 135 h 135"/>
                <a:gd name="T2" fmla="*/ 2247 w 2247"/>
                <a:gd name="T3" fmla="*/ 135 h 135"/>
                <a:gd name="T4" fmla="*/ 2247 w 2247"/>
                <a:gd name="T5" fmla="*/ 0 h 135"/>
                <a:gd name="T6" fmla="*/ 0 60000 65536"/>
                <a:gd name="T7" fmla="*/ 0 60000 65536"/>
                <a:gd name="T8" fmla="*/ 0 60000 65536"/>
                <a:gd name="T9" fmla="*/ 0 w 2247"/>
                <a:gd name="T10" fmla="*/ 0 h 135"/>
                <a:gd name="T11" fmla="*/ 2247 w 2247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47" h="135">
                  <a:moveTo>
                    <a:pt x="0" y="135"/>
                  </a:moveTo>
                  <a:lnTo>
                    <a:pt x="2247" y="135"/>
                  </a:lnTo>
                  <a:lnTo>
                    <a:pt x="2247" y="0"/>
                  </a:lnTo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789239" y="455802"/>
            <a:ext cx="4125913" cy="52322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Bearing at Bolt Holes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8100" y="164941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7" name="Line 10"/>
          <p:cNvSpPr>
            <a:spLocks noChangeShapeType="1"/>
          </p:cNvSpPr>
          <p:nvPr/>
        </p:nvSpPr>
        <p:spPr bwMode="auto">
          <a:xfrm>
            <a:off x="3733800" y="3330576"/>
            <a:ext cx="0" cy="21955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8" name="Line 11"/>
          <p:cNvSpPr>
            <a:spLocks noChangeShapeType="1"/>
          </p:cNvSpPr>
          <p:nvPr/>
        </p:nvSpPr>
        <p:spPr bwMode="auto">
          <a:xfrm>
            <a:off x="4708525" y="32924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9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0" name="Line 13"/>
          <p:cNvSpPr>
            <a:spLocks noChangeShapeType="1"/>
          </p:cNvSpPr>
          <p:nvPr/>
        </p:nvSpPr>
        <p:spPr bwMode="auto">
          <a:xfrm>
            <a:off x="9280525" y="2781301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1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2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10254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10256" name="Text Box 23"/>
          <p:cNvSpPr txBox="1">
            <a:spLocks noChangeArrowheads="1"/>
          </p:cNvSpPr>
          <p:nvPr/>
        </p:nvSpPr>
        <p:spPr bwMode="auto">
          <a:xfrm>
            <a:off x="2940050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10257" name="Text Box 24"/>
          <p:cNvSpPr txBox="1">
            <a:spLocks noChangeArrowheads="1"/>
          </p:cNvSpPr>
          <p:nvPr/>
        </p:nvSpPr>
        <p:spPr bwMode="auto">
          <a:xfrm>
            <a:off x="2879725" y="3086101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0258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10259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10260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0261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0262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0263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1098306" y="64928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A4508A2-8ADF-45F6-B7BE-1552596DADCB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8</a:t>
            </a:fld>
            <a:endParaRPr lang="en-US" altLang="en-US" sz="1200" dirty="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10266" name="Freeform 31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7" name="Freeform 32"/>
          <p:cNvSpPr>
            <a:spLocks/>
          </p:cNvSpPr>
          <p:nvPr/>
        </p:nvSpPr>
        <p:spPr bwMode="auto">
          <a:xfrm>
            <a:off x="4694239" y="2487614"/>
            <a:ext cx="4556125" cy="738187"/>
          </a:xfrm>
          <a:custGeom>
            <a:avLst/>
            <a:gdLst>
              <a:gd name="T0" fmla="*/ 0 w 2870"/>
              <a:gd name="T1" fmla="*/ 1171871069 h 465"/>
              <a:gd name="T2" fmla="*/ 1378526263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8" name="Line 33"/>
          <p:cNvSpPr>
            <a:spLocks noChangeShapeType="1"/>
          </p:cNvSpPr>
          <p:nvPr/>
        </p:nvSpPr>
        <p:spPr bwMode="auto">
          <a:xfrm flipV="1">
            <a:off x="3314701" y="3267075"/>
            <a:ext cx="409575" cy="2171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0269" name="Straight Connector 64"/>
          <p:cNvCxnSpPr>
            <a:cxnSpLocks noChangeShapeType="1"/>
          </p:cNvCxnSpPr>
          <p:nvPr/>
        </p:nvCxnSpPr>
        <p:spPr bwMode="auto">
          <a:xfrm flipH="1" flipV="1">
            <a:off x="3721101" y="3298826"/>
            <a:ext cx="555625" cy="1325563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70" name="Line 36"/>
          <p:cNvSpPr>
            <a:spLocks noChangeShapeType="1"/>
          </p:cNvSpPr>
          <p:nvPr/>
        </p:nvSpPr>
        <p:spPr bwMode="auto">
          <a:xfrm flipV="1">
            <a:off x="3714751" y="3228975"/>
            <a:ext cx="1000125" cy="57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66" name="Straight Connector 65"/>
          <p:cNvCxnSpPr>
            <a:endCxn id="60" idx="1"/>
          </p:cNvCxnSpPr>
          <p:nvPr/>
        </p:nvCxnSpPr>
        <p:spPr>
          <a:xfrm rot="16200000" flipH="1">
            <a:off x="4639470" y="3317082"/>
            <a:ext cx="441325" cy="3222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2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3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4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5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4295775" y="4384675"/>
            <a:ext cx="3379788" cy="546100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y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0.0015(100) = 0.15”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16500" y="3473450"/>
            <a:ext cx="2914650" cy="51593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sh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0.02(100) = 2”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547938" y="649289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Yielding on Gross Area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3"/>
          <p:cNvSpPr txBox="1">
            <a:spLocks noChangeArrowheads="1"/>
          </p:cNvSpPr>
          <p:nvPr/>
        </p:nvSpPr>
        <p:spPr bwMode="auto">
          <a:xfrm>
            <a:off x="8229600" y="4786313"/>
            <a:ext cx="274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baseline="-25000">
                <a:solidFill>
                  <a:schemeClr val="bg1"/>
                </a:solidFill>
                <a:latin typeface="CG Times (W1)"/>
              </a:rPr>
              <a:t>u</a:t>
            </a:r>
          </a:p>
          <a:p>
            <a:r>
              <a:rPr lang="en-US" altLang="en-US">
                <a:solidFill>
                  <a:schemeClr val="bg1"/>
                </a:solidFill>
              </a:rPr>
              <a:t>.1 to .2</a:t>
            </a:r>
            <a:endParaRPr lang="en-US" altLang="en-US" baseline="-2500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578100" y="1649414"/>
            <a:ext cx="7315200" cy="4611687"/>
          </a:xfrm>
          <a:prstGeom prst="rect">
            <a:avLst/>
          </a:prstGeom>
          <a:solidFill>
            <a:schemeClr val="tx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 dirty="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3306763" y="1806575"/>
            <a:ext cx="0" cy="36576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3282951" y="5464175"/>
            <a:ext cx="6062663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0" name="Line 7"/>
          <p:cNvSpPr>
            <a:spLocks noChangeShapeType="1"/>
          </p:cNvSpPr>
          <p:nvPr/>
        </p:nvSpPr>
        <p:spPr bwMode="auto">
          <a:xfrm>
            <a:off x="3733800" y="3208338"/>
            <a:ext cx="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1" name="Line 10"/>
          <p:cNvSpPr>
            <a:spLocks noChangeShapeType="1"/>
          </p:cNvSpPr>
          <p:nvPr/>
        </p:nvSpPr>
        <p:spPr bwMode="auto">
          <a:xfrm>
            <a:off x="3733800" y="3330576"/>
            <a:ext cx="0" cy="21955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2" name="Line 11"/>
          <p:cNvSpPr>
            <a:spLocks noChangeShapeType="1"/>
          </p:cNvSpPr>
          <p:nvPr/>
        </p:nvSpPr>
        <p:spPr bwMode="auto">
          <a:xfrm>
            <a:off x="4708525" y="3292476"/>
            <a:ext cx="0" cy="22336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3" name="Line 12"/>
          <p:cNvSpPr>
            <a:spLocks noChangeShapeType="1"/>
          </p:cNvSpPr>
          <p:nvPr/>
        </p:nvSpPr>
        <p:spPr bwMode="auto">
          <a:xfrm>
            <a:off x="8426450" y="2562225"/>
            <a:ext cx="0" cy="302418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4" name="Line 13"/>
          <p:cNvSpPr>
            <a:spLocks noChangeShapeType="1"/>
          </p:cNvSpPr>
          <p:nvPr/>
        </p:nvSpPr>
        <p:spPr bwMode="auto">
          <a:xfrm>
            <a:off x="9280525" y="2781301"/>
            <a:ext cx="0" cy="2805113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5" name="Line 14"/>
          <p:cNvSpPr>
            <a:spLocks noChangeShapeType="1"/>
          </p:cNvSpPr>
          <p:nvPr/>
        </p:nvSpPr>
        <p:spPr bwMode="auto">
          <a:xfrm>
            <a:off x="3244851" y="3270250"/>
            <a:ext cx="36671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6" name="Line 15"/>
          <p:cNvSpPr>
            <a:spLocks noChangeShapeType="1"/>
          </p:cNvSpPr>
          <p:nvPr/>
        </p:nvSpPr>
        <p:spPr bwMode="auto">
          <a:xfrm>
            <a:off x="3244851" y="2476500"/>
            <a:ext cx="4816475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7" name="Text Box 17"/>
          <p:cNvSpPr txBox="1">
            <a:spLocks noChangeArrowheads="1"/>
          </p:cNvSpPr>
          <p:nvPr/>
        </p:nvSpPr>
        <p:spPr bwMode="auto">
          <a:xfrm>
            <a:off x="5862639" y="5649913"/>
            <a:ext cx="91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Strain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6383338" y="58594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740930" y="2805223"/>
            <a:ext cx="553998" cy="187774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vert="vert270">
            <a:spAutoFit/>
          </a:bodyPr>
          <a:lstStyle/>
          <a:p>
            <a:pPr eaLnBrk="0" hangingPunct="0">
              <a:defRPr/>
            </a:pPr>
            <a:r>
              <a:rPr lang="en-US" dirty="0">
                <a:solidFill>
                  <a:schemeClr val="bg1"/>
                </a:solidFill>
                <a:cs typeface="+mn-cs"/>
              </a:rPr>
              <a:t>Stress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2873375" y="2293939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11281" name="Text Box 24"/>
          <p:cNvSpPr txBox="1">
            <a:spLocks noChangeArrowheads="1"/>
          </p:cNvSpPr>
          <p:nvPr/>
        </p:nvSpPr>
        <p:spPr bwMode="auto">
          <a:xfrm>
            <a:off x="2879725" y="3086101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>
                <a:solidFill>
                  <a:schemeClr val="bg1"/>
                </a:solidFill>
              </a:rPr>
              <a:t>F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1282" name="Text Box 27"/>
          <p:cNvSpPr txBox="1">
            <a:spLocks noChangeArrowheads="1"/>
          </p:cNvSpPr>
          <p:nvPr/>
        </p:nvSpPr>
        <p:spPr bwMode="auto">
          <a:xfrm>
            <a:off x="3460750" y="4549776"/>
            <a:ext cx="427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endParaRPr lang="en-US" altLang="en-US" sz="2000" i="1" baseline="-25000">
              <a:solidFill>
                <a:schemeClr val="bg1"/>
              </a:solidFill>
            </a:endParaRPr>
          </a:p>
        </p:txBody>
      </p:sp>
      <p:sp>
        <p:nvSpPr>
          <p:cNvPr id="11283" name="Text Box 30"/>
          <p:cNvSpPr txBox="1">
            <a:spLocks noChangeArrowheads="1"/>
          </p:cNvSpPr>
          <p:nvPr/>
        </p:nvSpPr>
        <p:spPr bwMode="auto">
          <a:xfrm>
            <a:off x="5965825" y="29019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i="1">
                <a:solidFill>
                  <a:schemeClr val="bg1"/>
                </a:solidFill>
              </a:rPr>
              <a:t>E</a:t>
            </a:r>
            <a:r>
              <a:rPr lang="en-US" altLang="en-US" sz="2000" i="1" baseline="-25000">
                <a:solidFill>
                  <a:schemeClr val="bg1"/>
                </a:solidFill>
              </a:rPr>
              <a:t>sh</a:t>
            </a:r>
          </a:p>
        </p:txBody>
      </p:sp>
      <p:sp>
        <p:nvSpPr>
          <p:cNvPr id="11284" name="Text Box 31"/>
          <p:cNvSpPr txBox="1">
            <a:spLocks noChangeArrowheads="1"/>
          </p:cNvSpPr>
          <p:nvPr/>
        </p:nvSpPr>
        <p:spPr bwMode="auto">
          <a:xfrm>
            <a:off x="3244851" y="5461000"/>
            <a:ext cx="2195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y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.001 to .002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1285" name="Text Box 34"/>
          <p:cNvSpPr txBox="1">
            <a:spLocks noChangeArrowheads="1"/>
          </p:cNvSpPr>
          <p:nvPr/>
        </p:nvSpPr>
        <p:spPr bwMode="auto">
          <a:xfrm>
            <a:off x="4343401" y="5464175"/>
            <a:ext cx="219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sh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.01 to .03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1286" name="Text Box 35"/>
          <p:cNvSpPr txBox="1">
            <a:spLocks noChangeArrowheads="1"/>
          </p:cNvSpPr>
          <p:nvPr/>
        </p:nvSpPr>
        <p:spPr bwMode="auto">
          <a:xfrm>
            <a:off x="8793163" y="5464175"/>
            <a:ext cx="1096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GreekS" pitchFamily="2" charset="0"/>
              </a:rPr>
              <a:t>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  <a:latin typeface="CG Times (W1)"/>
              </a:rPr>
              <a:t>r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  .2 to .3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11287" name="Text Box 34"/>
          <p:cNvSpPr txBox="1">
            <a:spLocks noChangeArrowheads="1"/>
          </p:cNvSpPr>
          <p:nvPr/>
        </p:nvSpPr>
        <p:spPr bwMode="auto">
          <a:xfrm>
            <a:off x="8110538" y="5464175"/>
            <a:ext cx="1365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  <a:latin typeface="Symbol" panose="05050102010706020507" pitchFamily="18" charset="2"/>
              </a:rPr>
              <a:t>   </a:t>
            </a:r>
            <a:r>
              <a:rPr lang="en-US" altLang="en-US" sz="2000">
                <a:solidFill>
                  <a:schemeClr val="bg1"/>
                </a:solidFill>
                <a:latin typeface="Symbol" panose="05050102010706020507" pitchFamily="18" charset="2"/>
              </a:rPr>
              <a:t>e</a:t>
            </a:r>
            <a:r>
              <a:rPr lang="en-US" altLang="en-US" sz="2000" baseline="-25000">
                <a:solidFill>
                  <a:schemeClr val="bg1"/>
                </a:solidFill>
              </a:rPr>
              <a:t>u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.1 to .2</a:t>
            </a:r>
            <a:endParaRPr lang="en-US" altLang="en-US" sz="1600" baseline="-25000">
              <a:solidFill>
                <a:schemeClr val="bg1"/>
              </a:solidFill>
            </a:endParaRPr>
          </a:p>
        </p:txBody>
      </p:sp>
      <p:sp>
        <p:nvSpPr>
          <p:cNvPr id="47" name="Slide Number Placeholder 46"/>
          <p:cNvSpPr txBox="1">
            <a:spLocks noGrp="1"/>
          </p:cNvSpPr>
          <p:nvPr/>
        </p:nvSpPr>
        <p:spPr>
          <a:xfrm>
            <a:off x="111252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2BD7E01-3467-48EE-9825-20F17A5B7AAC}" type="slidenum">
              <a:rPr lang="en-US" altLang="en-US" sz="1200">
                <a:solidFill>
                  <a:srgbClr val="BCBCBC"/>
                </a:solidFill>
              </a:rPr>
              <a:pPr algn="r" eaLnBrk="1" hangingPunct="1"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8" name="Footer Placeholder 47"/>
          <p:cNvSpPr txBox="1">
            <a:spLocks noGrp="1"/>
          </p:cNvSpPr>
          <p:nvPr/>
        </p:nvSpPr>
        <p:spPr>
          <a:xfrm>
            <a:off x="4648200" y="6416676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cs typeface="+mn-cs"/>
              </a:rPr>
              <a:t>Tension Theory</a:t>
            </a:r>
            <a:endParaRPr lang="en-US" sz="1200" dirty="0">
              <a:solidFill>
                <a:schemeClr val="tx1">
                  <a:shade val="50000"/>
                </a:schemeClr>
              </a:solidFill>
              <a:cs typeface="+mn-cs"/>
            </a:endParaRPr>
          </a:p>
        </p:txBody>
      </p:sp>
      <p:sp>
        <p:nvSpPr>
          <p:cNvPr id="11290" name="Freeform 31"/>
          <p:cNvSpPr>
            <a:spLocks/>
          </p:cNvSpPr>
          <p:nvPr/>
        </p:nvSpPr>
        <p:spPr bwMode="auto">
          <a:xfrm>
            <a:off x="3316289" y="3184525"/>
            <a:ext cx="1379537" cy="2255838"/>
          </a:xfrm>
          <a:custGeom>
            <a:avLst/>
            <a:gdLst>
              <a:gd name="T0" fmla="*/ 0 w 869"/>
              <a:gd name="T1" fmla="*/ 2147483647 h 1421"/>
              <a:gd name="T2" fmla="*/ 665321009 w 869"/>
              <a:gd name="T3" fmla="*/ 0 h 1421"/>
              <a:gd name="T4" fmla="*/ 798888448 w 869"/>
              <a:gd name="T5" fmla="*/ 133569105 h 1421"/>
              <a:gd name="T6" fmla="*/ 2147483647 w 869"/>
              <a:gd name="T7" fmla="*/ 60483763 h 1421"/>
              <a:gd name="T8" fmla="*/ 0 60000 65536"/>
              <a:gd name="T9" fmla="*/ 0 60000 65536"/>
              <a:gd name="T10" fmla="*/ 0 60000 65536"/>
              <a:gd name="T11" fmla="*/ 0 60000 65536"/>
              <a:gd name="T12" fmla="*/ 0 w 869"/>
              <a:gd name="T13" fmla="*/ 0 h 1421"/>
              <a:gd name="T14" fmla="*/ 869 w 869"/>
              <a:gd name="T15" fmla="*/ 1421 h 14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9" h="1421">
                <a:moveTo>
                  <a:pt x="0" y="1421"/>
                </a:moveTo>
                <a:lnTo>
                  <a:pt x="264" y="0"/>
                </a:lnTo>
                <a:lnTo>
                  <a:pt x="317" y="53"/>
                </a:lnTo>
                <a:lnTo>
                  <a:pt x="869" y="24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1" name="Freeform 32"/>
          <p:cNvSpPr>
            <a:spLocks/>
          </p:cNvSpPr>
          <p:nvPr/>
        </p:nvSpPr>
        <p:spPr bwMode="auto">
          <a:xfrm>
            <a:off x="4694239" y="2487614"/>
            <a:ext cx="4556125" cy="738187"/>
          </a:xfrm>
          <a:custGeom>
            <a:avLst/>
            <a:gdLst>
              <a:gd name="T0" fmla="*/ 0 w 2870"/>
              <a:gd name="T1" fmla="*/ 1171871069 h 465"/>
              <a:gd name="T2" fmla="*/ 1378526263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2" name="Line 33"/>
          <p:cNvSpPr>
            <a:spLocks noChangeShapeType="1"/>
          </p:cNvSpPr>
          <p:nvPr/>
        </p:nvSpPr>
        <p:spPr bwMode="auto">
          <a:xfrm flipV="1">
            <a:off x="3314701" y="3267075"/>
            <a:ext cx="409575" cy="2171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4295775" y="4384675"/>
            <a:ext cx="3379788" cy="546100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y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0.0015(100) = 0.15”</a:t>
            </a:r>
          </a:p>
        </p:txBody>
      </p:sp>
      <p:cxnSp>
        <p:nvCxnSpPr>
          <p:cNvPr id="11294" name="Straight Connector 64"/>
          <p:cNvCxnSpPr>
            <a:cxnSpLocks noChangeShapeType="1"/>
          </p:cNvCxnSpPr>
          <p:nvPr/>
        </p:nvCxnSpPr>
        <p:spPr bwMode="auto">
          <a:xfrm flipH="1" flipV="1">
            <a:off x="3721101" y="3298826"/>
            <a:ext cx="555625" cy="1325563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95" name="Line 36"/>
          <p:cNvSpPr>
            <a:spLocks noChangeShapeType="1"/>
          </p:cNvSpPr>
          <p:nvPr/>
        </p:nvSpPr>
        <p:spPr bwMode="auto">
          <a:xfrm flipV="1">
            <a:off x="3714751" y="3228975"/>
            <a:ext cx="1000125" cy="57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5016500" y="3473450"/>
            <a:ext cx="2914650" cy="51593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sh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0.02(100) = 2”</a:t>
            </a:r>
          </a:p>
        </p:txBody>
      </p:sp>
      <p:cxnSp>
        <p:nvCxnSpPr>
          <p:cNvPr id="66" name="Straight Connector 65"/>
          <p:cNvCxnSpPr>
            <a:endCxn id="60" idx="1"/>
          </p:cNvCxnSpPr>
          <p:nvPr/>
        </p:nvCxnSpPr>
        <p:spPr>
          <a:xfrm rot="16200000" flipH="1">
            <a:off x="4639470" y="3317082"/>
            <a:ext cx="441325" cy="3222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8" name="Freeform 39"/>
          <p:cNvSpPr>
            <a:spLocks/>
          </p:cNvSpPr>
          <p:nvPr/>
        </p:nvSpPr>
        <p:spPr bwMode="auto">
          <a:xfrm>
            <a:off x="4694239" y="2487614"/>
            <a:ext cx="4556125" cy="738187"/>
          </a:xfrm>
          <a:custGeom>
            <a:avLst/>
            <a:gdLst>
              <a:gd name="T0" fmla="*/ 0 w 2870"/>
              <a:gd name="T1" fmla="*/ 1171871069 h 465"/>
              <a:gd name="T2" fmla="*/ 1378526263 w 2870"/>
              <a:gd name="T3" fmla="*/ 929936233 h 465"/>
              <a:gd name="T4" fmla="*/ 2147483647 w 2870"/>
              <a:gd name="T5" fmla="*/ 589716163 h 465"/>
              <a:gd name="T6" fmla="*/ 2147483647 w 2870"/>
              <a:gd name="T7" fmla="*/ 299897597 h 465"/>
              <a:gd name="T8" fmla="*/ 2147483647 w 2870"/>
              <a:gd name="T9" fmla="*/ 143648015 h 465"/>
              <a:gd name="T10" fmla="*/ 2147483647 w 2870"/>
              <a:gd name="T11" fmla="*/ 22680597 h 465"/>
              <a:gd name="T12" fmla="*/ 2147483647 w 2870"/>
              <a:gd name="T13" fmla="*/ 10080618 h 465"/>
              <a:gd name="T14" fmla="*/ 2147483647 w 2870"/>
              <a:gd name="T15" fmla="*/ 22680597 h 465"/>
              <a:gd name="T16" fmla="*/ 2147483647 w 2870"/>
              <a:gd name="T17" fmla="*/ 57962761 h 465"/>
              <a:gd name="T18" fmla="*/ 2147483647 w 2870"/>
              <a:gd name="T19" fmla="*/ 143648015 h 465"/>
              <a:gd name="T20" fmla="*/ 2147483647 w 2870"/>
              <a:gd name="T21" fmla="*/ 408265036 h 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70"/>
              <a:gd name="T34" fmla="*/ 0 h 465"/>
              <a:gd name="T35" fmla="*/ 2870 w 2870"/>
              <a:gd name="T36" fmla="*/ 465 h 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70" h="465">
                <a:moveTo>
                  <a:pt x="0" y="465"/>
                </a:moveTo>
                <a:cubicBezTo>
                  <a:pt x="187" y="436"/>
                  <a:pt x="375" y="407"/>
                  <a:pt x="547" y="369"/>
                </a:cubicBezTo>
                <a:cubicBezTo>
                  <a:pt x="719" y="331"/>
                  <a:pt x="889" y="276"/>
                  <a:pt x="1032" y="234"/>
                </a:cubicBezTo>
                <a:cubicBezTo>
                  <a:pt x="1175" y="192"/>
                  <a:pt x="1283" y="148"/>
                  <a:pt x="1406" y="119"/>
                </a:cubicBezTo>
                <a:cubicBezTo>
                  <a:pt x="1529" y="90"/>
                  <a:pt x="1647" y="75"/>
                  <a:pt x="1771" y="57"/>
                </a:cubicBezTo>
                <a:cubicBezTo>
                  <a:pt x="1895" y="39"/>
                  <a:pt x="2052" y="18"/>
                  <a:pt x="2150" y="9"/>
                </a:cubicBezTo>
                <a:cubicBezTo>
                  <a:pt x="2248" y="0"/>
                  <a:pt x="2303" y="4"/>
                  <a:pt x="2361" y="4"/>
                </a:cubicBezTo>
                <a:cubicBezTo>
                  <a:pt x="2419" y="4"/>
                  <a:pt x="2448" y="6"/>
                  <a:pt x="2496" y="9"/>
                </a:cubicBezTo>
                <a:cubicBezTo>
                  <a:pt x="2544" y="12"/>
                  <a:pt x="2601" y="15"/>
                  <a:pt x="2649" y="23"/>
                </a:cubicBezTo>
                <a:cubicBezTo>
                  <a:pt x="2697" y="31"/>
                  <a:pt x="2747" y="34"/>
                  <a:pt x="2784" y="57"/>
                </a:cubicBezTo>
                <a:cubicBezTo>
                  <a:pt x="2821" y="80"/>
                  <a:pt x="2845" y="121"/>
                  <a:pt x="2870" y="162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5187951" y="1785938"/>
            <a:ext cx="2886075" cy="5127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l-GR">
                <a:solidFill>
                  <a:schemeClr val="bg1"/>
                </a:solidFill>
                <a:cs typeface="Times New Roman" pitchFamily="18" charset="0"/>
              </a:rPr>
              <a:t>Δ</a:t>
            </a:r>
            <a:r>
              <a:rPr lang="en-US" baseline="-25000">
                <a:solidFill>
                  <a:schemeClr val="bg1"/>
                </a:solidFill>
                <a:cs typeface="Times New Roman" pitchFamily="18" charset="0"/>
              </a:rPr>
              <a:t>u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 = </a:t>
            </a:r>
            <a:r>
              <a:rPr lang="en-US">
                <a:solidFill>
                  <a:schemeClr val="bg1"/>
                </a:solidFill>
              </a:rPr>
              <a:t>0.15(100) = 15”</a:t>
            </a:r>
          </a:p>
        </p:txBody>
      </p:sp>
      <p:cxnSp>
        <p:nvCxnSpPr>
          <p:cNvPr id="68" name="Straight Connector 67"/>
          <p:cNvCxnSpPr>
            <a:stCxn id="61" idx="3"/>
          </p:cNvCxnSpPr>
          <p:nvPr/>
        </p:nvCxnSpPr>
        <p:spPr>
          <a:xfrm>
            <a:off x="8083551" y="2019301"/>
            <a:ext cx="334963" cy="4302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01" name="Line 25"/>
          <p:cNvSpPr>
            <a:spLocks noChangeShapeType="1"/>
          </p:cNvSpPr>
          <p:nvPr/>
        </p:nvSpPr>
        <p:spPr bwMode="auto">
          <a:xfrm>
            <a:off x="3371851" y="5046663"/>
            <a:ext cx="182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2" name="Line 26"/>
          <p:cNvSpPr>
            <a:spLocks noChangeShapeType="1"/>
          </p:cNvSpPr>
          <p:nvPr/>
        </p:nvSpPr>
        <p:spPr bwMode="auto">
          <a:xfrm flipV="1">
            <a:off x="3549650" y="4184650"/>
            <a:ext cx="0" cy="8715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3" name="Line 28"/>
          <p:cNvSpPr>
            <a:spLocks noChangeShapeType="1"/>
          </p:cNvSpPr>
          <p:nvPr/>
        </p:nvSpPr>
        <p:spPr bwMode="auto">
          <a:xfrm>
            <a:off x="5303838" y="3157538"/>
            <a:ext cx="679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04" name="Line 29"/>
          <p:cNvSpPr>
            <a:spLocks noChangeShapeType="1"/>
          </p:cNvSpPr>
          <p:nvPr/>
        </p:nvSpPr>
        <p:spPr bwMode="auto">
          <a:xfrm flipV="1">
            <a:off x="5988050" y="2965451"/>
            <a:ext cx="0" cy="20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547938" y="649289"/>
            <a:ext cx="4125912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Yielding on Gross Area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1490599955</TotalTime>
  <Pages>1237561</Pages>
  <Words>3211</Words>
  <Application>Microsoft Office PowerPoint</Application>
  <PresentationFormat>Widescreen</PresentationFormat>
  <Paragraphs>753</Paragraphs>
  <Slides>70</Slides>
  <Notes>70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81" baseType="lpstr">
      <vt:lpstr>Arial</vt:lpstr>
      <vt:lpstr>Book Antiqua</vt:lpstr>
      <vt:lpstr>CG Times (W1)</vt:lpstr>
      <vt:lpstr>GreekS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Prateeksha Sharma</cp:lastModifiedBy>
  <cp:revision>1346190929</cp:revision>
  <cp:lastPrinted>2001-05-09T19:19:51Z</cp:lastPrinted>
  <dcterms:created xsi:type="dcterms:W3CDTF">1998-02-18T16:27:01Z</dcterms:created>
  <dcterms:modified xsi:type="dcterms:W3CDTF">2024-07-23T17:43:21Z</dcterms:modified>
</cp:coreProperties>
</file>